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4"/>
  </p:sldMasterIdLst>
  <p:notesMasterIdLst>
    <p:notesMasterId r:id="rId56"/>
  </p:notesMasterIdLst>
  <p:sldIdLst>
    <p:sldId id="257" r:id="rId5"/>
    <p:sldId id="258" r:id="rId6"/>
    <p:sldId id="259" r:id="rId7"/>
    <p:sldId id="260" r:id="rId8"/>
    <p:sldId id="370" r:id="rId9"/>
    <p:sldId id="264" r:id="rId10"/>
    <p:sldId id="271" r:id="rId11"/>
    <p:sldId id="265" r:id="rId12"/>
    <p:sldId id="373" r:id="rId13"/>
    <p:sldId id="377" r:id="rId14"/>
    <p:sldId id="274" r:id="rId15"/>
    <p:sldId id="395" r:id="rId16"/>
    <p:sldId id="276" r:id="rId17"/>
    <p:sldId id="277" r:id="rId18"/>
    <p:sldId id="397" r:id="rId19"/>
    <p:sldId id="398" r:id="rId20"/>
    <p:sldId id="383" r:id="rId21"/>
    <p:sldId id="385" r:id="rId22"/>
    <p:sldId id="356" r:id="rId23"/>
    <p:sldId id="292" r:id="rId24"/>
    <p:sldId id="361" r:id="rId25"/>
    <p:sldId id="393" r:id="rId26"/>
    <p:sldId id="380" r:id="rId27"/>
    <p:sldId id="394" r:id="rId28"/>
    <p:sldId id="359" r:id="rId29"/>
    <p:sldId id="302" r:id="rId30"/>
    <p:sldId id="360" r:id="rId31"/>
    <p:sldId id="388" r:id="rId32"/>
    <p:sldId id="384" r:id="rId33"/>
    <p:sldId id="389" r:id="rId34"/>
    <p:sldId id="399" r:id="rId35"/>
    <p:sldId id="379" r:id="rId36"/>
    <p:sldId id="396" r:id="rId37"/>
    <p:sldId id="306" r:id="rId38"/>
    <p:sldId id="307" r:id="rId39"/>
    <p:sldId id="268" r:id="rId40"/>
    <p:sldId id="358" r:id="rId41"/>
    <p:sldId id="309" r:id="rId42"/>
    <p:sldId id="320" r:id="rId43"/>
    <p:sldId id="321" r:id="rId44"/>
    <p:sldId id="352" r:id="rId45"/>
    <p:sldId id="362" r:id="rId46"/>
    <p:sldId id="382" r:id="rId47"/>
    <p:sldId id="354" r:id="rId48"/>
    <p:sldId id="328" r:id="rId49"/>
    <p:sldId id="366" r:id="rId50"/>
    <p:sldId id="381" r:id="rId51"/>
    <p:sldId id="339" r:id="rId52"/>
    <p:sldId id="368" r:id="rId53"/>
    <p:sldId id="341" r:id="rId54"/>
    <p:sldId id="345" r:id="rId5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91C8EC-7633-4CE0-9FC0-6D55257812FF}" v="5" dt="2020-12-16T11:48:32.275"/>
    <p1510:client id="{1D16DCE6-DB6B-0BF7-C5DD-750C8E7B8509}" v="1648" dt="2020-12-16T10:36:11.120"/>
    <p1510:client id="{39501D9F-DC3C-CE19-376C-4006AED8BFB4}" v="116" dt="2020-12-16T08:56:56.030"/>
    <p1510:client id="{409DD40E-6D9B-3B70-0C08-FDA6784304FF}" v="1397" dt="2020-12-16T06:26:17.480"/>
    <p1510:client id="{6BBE00AF-B9E7-D7B8-458B-6FF09CA766C2}" v="166" dt="2020-12-16T06:21:23.111"/>
    <p1510:client id="{75DA2044-5F1F-CC02-C1A6-63A26CCA70BE}" v="10" dt="2020-12-15T13:36:32.814"/>
    <p1510:client id="{7C6FDC3F-5BE8-41F1-A26F-03B9762C997B}" v="7623" dt="2020-12-16T13:24:01.678"/>
    <p1510:client id="{83E4565C-4D7B-4B5F-B1BA-413AC5276CDF}" v="3080" vWet="3082" dt="2020-12-16T12:16:48.282"/>
    <p1510:client id="{9CE1A72A-8649-4851-8EB9-E7E401CA1EEF}" v="91" dt="2020-12-16T03:38:36.522"/>
    <p1510:client id="{BFF3F831-1BAB-BC1B-A9E9-6E97CE5CAFCE}" v="1825" dt="2020-12-16T09:01:37.234"/>
    <p1510:client id="{C4C92D06-43F7-F27A-E80C-EAEB9E2E9192}" v="949" dt="2020-12-16T12:42:04.713"/>
    <p1510:client id="{E645DE66-24CC-4F9D-364B-1226E32B8A0D}" v="2067" dt="2020-12-16T12:49:46.303"/>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618926-32BB-4807-BDAB-D650C0C540BB}" type="datetimeFigureOut">
              <a:rPr kumimoji="1" lang="ja-JP" altLang="en-US" smtClean="0"/>
              <a:t>2020/12/16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B8D269-7504-4C48-93C0-03A4CDBAEC77}" type="slidenum">
              <a:rPr kumimoji="1" lang="ja-JP" altLang="en-US" smtClean="0"/>
              <a:t>‹#›</a:t>
            </a:fld>
            <a:endParaRPr kumimoji="1" lang="ja-JP" altLang="en-US"/>
          </a:p>
        </p:txBody>
      </p:sp>
    </p:spTree>
    <p:extLst>
      <p:ext uri="{BB962C8B-B14F-4D97-AF65-F5344CB8AC3E}">
        <p14:creationId xmlns:p14="http://schemas.microsoft.com/office/powerpoint/2010/main" val="289343539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a:latin typeface="Calibri"/>
                <a:ea typeface="游ゴシック"/>
                <a:cs typeface="Calibri"/>
              </a:rPr>
              <a:t>私たちはアレンジレシピが固有商品・一般商品・料理の3つの組み合わせであると考え、6つのパターンに分類しました。</a:t>
            </a:r>
          </a:p>
          <a:p>
            <a:r>
              <a:rPr lang="ja-JP">
                <a:ea typeface="游ゴシック"/>
              </a:rPr>
              <a:t>一般商品とは・・・カップうどんを例に例えると、消費者が</a:t>
            </a:r>
            <a:r>
              <a:rPr lang="ja-JP" altLang="en-US">
                <a:ea typeface="游ゴシック"/>
              </a:rPr>
              <a:t>カップうどんまでは認知しているが</a:t>
            </a:r>
            <a:r>
              <a:rPr lang="ja-JP">
                <a:ea typeface="游ゴシック"/>
              </a:rPr>
              <a:t>、</a:t>
            </a:r>
            <a:r>
              <a:rPr lang="ja-JP" altLang="en-US">
                <a:ea typeface="游ゴシック"/>
              </a:rPr>
              <a:t>ブランドの商品名までは認知してない商品</a:t>
            </a:r>
            <a:endParaRPr lang="ja-JP">
              <a:ea typeface="游ゴシック"/>
            </a:endParaRPr>
          </a:p>
          <a:p>
            <a:r>
              <a:rPr lang="ja-JP" altLang="en-US">
                <a:latin typeface="Calibri"/>
                <a:ea typeface="游ゴシック"/>
                <a:cs typeface="Calibri"/>
              </a:rPr>
              <a:t>固有商品とは・・・カップうどんのなかの、日清のどん兵衛まで消費者が認知している商品</a:t>
            </a:r>
            <a:endParaRPr lang="ja-JP"/>
          </a:p>
        </p:txBody>
      </p:sp>
      <p:sp>
        <p:nvSpPr>
          <p:cNvPr id="4" name="Slide Number Placeholder 3"/>
          <p:cNvSpPr>
            <a:spLocks noGrp="1"/>
          </p:cNvSpPr>
          <p:nvPr>
            <p:ph type="sldNum" sz="quarter" idx="5"/>
          </p:nvPr>
        </p:nvSpPr>
        <p:spPr/>
        <p:txBody>
          <a:bodyPr/>
          <a:lstStyle/>
          <a:p>
            <a:fld id="{31B8D269-7504-4C48-93C0-03A4CDBAEC77}" type="slidenum">
              <a:rPr kumimoji="1" lang="ja-JP" altLang="en-US" smtClean="0"/>
              <a:t>6</a:t>
            </a:fld>
            <a:endParaRPr kumimoji="1" lang="ja-JP" altLang="en-US"/>
          </a:p>
        </p:txBody>
      </p:sp>
    </p:spTree>
    <p:extLst>
      <p:ext uri="{BB962C8B-B14F-4D97-AF65-F5344CB8AC3E}">
        <p14:creationId xmlns:p14="http://schemas.microsoft.com/office/powerpoint/2010/main" val="3828227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仮説導出です</a:t>
            </a:r>
          </a:p>
        </p:txBody>
      </p:sp>
      <p:sp>
        <p:nvSpPr>
          <p:cNvPr id="4" name="スライド番号プレースホルダー 3"/>
          <p:cNvSpPr>
            <a:spLocks noGrp="1"/>
          </p:cNvSpPr>
          <p:nvPr>
            <p:ph type="sldNum" sz="quarter" idx="5"/>
          </p:nvPr>
        </p:nvSpPr>
        <p:spPr/>
        <p:txBody>
          <a:bodyPr/>
          <a:lstStyle/>
          <a:p>
            <a:fld id="{7E7020F1-852F-458B-9DFD-C1F66B16F810}" type="slidenum">
              <a:rPr kumimoji="1" lang="ja-JP" altLang="en-US" smtClean="0"/>
              <a:t>39</a:t>
            </a:fld>
            <a:endParaRPr kumimoji="1" lang="ja-JP" altLang="en-US"/>
          </a:p>
        </p:txBody>
      </p:sp>
    </p:spTree>
    <p:extLst>
      <p:ext uri="{BB962C8B-B14F-4D97-AF65-F5344CB8AC3E}">
        <p14:creationId xmlns:p14="http://schemas.microsoft.com/office/powerpoint/2010/main" val="2321966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ja-JP" altLang="en-US">
              <a:latin typeface="Calibri"/>
              <a:ea typeface="游ゴシック"/>
              <a:cs typeface="Calibri"/>
            </a:endParaRPr>
          </a:p>
          <a:p>
            <a:endParaRPr lang="ja-JP" altLang="en-US">
              <a:latin typeface="Calibri"/>
              <a:ea typeface="游ゴシック"/>
              <a:cs typeface="Calibri"/>
            </a:endParaRPr>
          </a:p>
          <a:p>
            <a:endParaRPr lang="ja-JP" altLang="en-US">
              <a:latin typeface="Calibri"/>
              <a:ea typeface="游ゴシック"/>
              <a:cs typeface="Calibri"/>
            </a:endParaRPr>
          </a:p>
          <a:p>
            <a:r>
              <a:rPr lang="ja-JP" altLang="en-US">
                <a:latin typeface="Calibri"/>
                <a:ea typeface="游ゴシック"/>
                <a:cs typeface="Calibri"/>
              </a:rPr>
              <a:t>最終的に</a:t>
            </a:r>
            <a:endParaRPr lang="en-US" altLang="ja-JP">
              <a:ea typeface="游ゴシック"/>
            </a:endParaRPr>
          </a:p>
          <a:p>
            <a:r>
              <a:rPr lang="ja-JP" altLang="en-US">
                <a:latin typeface="Calibri"/>
                <a:ea typeface="游ゴシック"/>
                <a:cs typeface="Calibri"/>
              </a:rPr>
              <a:t>消費者発信だとどうゆうふうにバズる</a:t>
            </a:r>
            <a:endParaRPr lang="ja-JP"/>
          </a:p>
          <a:p>
            <a:r>
              <a:rPr lang="ja-JP" altLang="en-US">
                <a:latin typeface="Calibri"/>
                <a:ea typeface="游ゴシック"/>
                <a:cs typeface="Calibri"/>
              </a:rPr>
              <a:t>企業はこうすればばずる</a:t>
            </a:r>
          </a:p>
          <a:p>
            <a:r>
              <a:rPr lang="ja-JP" altLang="en-US">
                <a:latin typeface="Calibri"/>
                <a:ea typeface="游ゴシック"/>
                <a:cs typeface="Calibri"/>
              </a:rPr>
              <a:t>この二つの条件をだして仮説をたてる？</a:t>
            </a:r>
          </a:p>
        </p:txBody>
      </p:sp>
      <p:sp>
        <p:nvSpPr>
          <p:cNvPr id="4" name="Slide Number Placeholder 3"/>
          <p:cNvSpPr>
            <a:spLocks noGrp="1"/>
          </p:cNvSpPr>
          <p:nvPr>
            <p:ph type="sldNum" sz="quarter" idx="5"/>
          </p:nvPr>
        </p:nvSpPr>
        <p:spPr/>
        <p:txBody>
          <a:bodyPr/>
          <a:lstStyle/>
          <a:p>
            <a:fld id="{7E7020F1-852F-458B-9DFD-C1F66B16F810}" type="slidenum">
              <a:rPr kumimoji="1" lang="ja-JP" altLang="en-US" smtClean="0"/>
              <a:t>50</a:t>
            </a:fld>
            <a:endParaRPr kumimoji="1" lang="ja-JP" altLang="en-US"/>
          </a:p>
        </p:txBody>
      </p:sp>
    </p:spTree>
    <p:extLst>
      <p:ext uri="{BB962C8B-B14F-4D97-AF65-F5344CB8AC3E}">
        <p14:creationId xmlns:p14="http://schemas.microsoft.com/office/powerpoint/2010/main" val="36827358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a:latin typeface="Calibri"/>
                <a:ea typeface="游ゴシック"/>
                <a:cs typeface="Calibri"/>
              </a:rPr>
              <a:t>件数いれる</a:t>
            </a:r>
            <a:endParaRPr lang="en-US">
              <a:latin typeface="Calibri"/>
              <a:cs typeface="Calibri"/>
            </a:endParaRPr>
          </a:p>
        </p:txBody>
      </p:sp>
      <p:sp>
        <p:nvSpPr>
          <p:cNvPr id="4" name="Slide Number Placeholder 3"/>
          <p:cNvSpPr>
            <a:spLocks noGrp="1"/>
          </p:cNvSpPr>
          <p:nvPr>
            <p:ph type="sldNum" sz="quarter" idx="5"/>
          </p:nvPr>
        </p:nvSpPr>
        <p:spPr/>
        <p:txBody>
          <a:bodyPr/>
          <a:lstStyle/>
          <a:p>
            <a:fld id="{7E7020F1-852F-458B-9DFD-C1F66B16F810}" type="slidenum">
              <a:rPr kumimoji="1" lang="ja-JP" altLang="en-US" smtClean="0"/>
              <a:t>7</a:t>
            </a:fld>
            <a:endParaRPr kumimoji="1" lang="ja-JP" altLang="en-US"/>
          </a:p>
        </p:txBody>
      </p:sp>
    </p:spTree>
    <p:extLst>
      <p:ext uri="{BB962C8B-B14F-4D97-AF65-F5344CB8AC3E}">
        <p14:creationId xmlns:p14="http://schemas.microsoft.com/office/powerpoint/2010/main" val="29328532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a:latin typeface="Calibri"/>
                <a:ea typeface="游ゴシック"/>
                <a:cs typeface="Calibri"/>
              </a:rPr>
              <a:t>こうしたアレンジレシピは企業から配信されており、</a:t>
            </a:r>
          </a:p>
        </p:txBody>
      </p:sp>
      <p:sp>
        <p:nvSpPr>
          <p:cNvPr id="4" name="Slide Number Placeholder 3"/>
          <p:cNvSpPr>
            <a:spLocks noGrp="1"/>
          </p:cNvSpPr>
          <p:nvPr>
            <p:ph type="sldNum" sz="quarter" idx="5"/>
          </p:nvPr>
        </p:nvSpPr>
        <p:spPr/>
        <p:txBody>
          <a:bodyPr/>
          <a:lstStyle/>
          <a:p>
            <a:fld id="{31B8D269-7504-4C48-93C0-03A4CDBAEC77}" type="slidenum">
              <a:rPr kumimoji="1" lang="ja-JP" altLang="en-US" smtClean="0"/>
              <a:t>8</a:t>
            </a:fld>
            <a:endParaRPr kumimoji="1" lang="ja-JP" altLang="en-US"/>
          </a:p>
        </p:txBody>
      </p:sp>
    </p:spTree>
    <p:extLst>
      <p:ext uri="{BB962C8B-B14F-4D97-AF65-F5344CB8AC3E}">
        <p14:creationId xmlns:p14="http://schemas.microsoft.com/office/powerpoint/2010/main" val="2673231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a:latin typeface="Calibri"/>
                <a:ea typeface="游ゴシック"/>
                <a:cs typeface="Calibri"/>
              </a:rPr>
              <a:t>食品を購入する際の店舗での購買行動でと言う</a:t>
            </a:r>
          </a:p>
          <a:p>
            <a:r>
              <a:rPr lang="ja-JP" altLang="en-US">
                <a:latin typeface="Calibri"/>
                <a:ea typeface="游ゴシック"/>
                <a:cs typeface="Calibri"/>
              </a:rPr>
              <a:t>店頭なのか店舗内なのか</a:t>
            </a:r>
          </a:p>
          <a:p>
            <a:r>
              <a:rPr lang="ja-JP" altLang="en-US">
                <a:latin typeface="Calibri"/>
                <a:ea typeface="游ゴシック"/>
                <a:cs typeface="Calibri"/>
              </a:rPr>
              <a:t>このスライドの言葉をうまくまとめる</a:t>
            </a:r>
          </a:p>
          <a:p>
            <a:r>
              <a:rPr lang="ja-JP" altLang="en-US">
                <a:latin typeface="Calibri"/>
                <a:ea typeface="游ゴシック"/>
                <a:cs typeface="Calibri"/>
              </a:rPr>
              <a:t>非計画購買を使うのかどの位置なのかは発表してから聞く</a:t>
            </a:r>
            <a:endParaRPr lang="en-US" altLang="ja-JP">
              <a:latin typeface="Calibri"/>
              <a:ea typeface="游ゴシック"/>
              <a:cs typeface="Calibri"/>
            </a:endParaRPr>
          </a:p>
          <a:p>
            <a:r>
              <a:rPr lang="en-US" altLang="ja-JP">
                <a:latin typeface="Calibri"/>
                <a:ea typeface="游ゴシック"/>
                <a:cs typeface="Calibri"/>
              </a:rPr>
              <a:t>https://www.jstage.jst.go.jp/article/senshoshi1960/39/6/39_6_356/_pdf</a:t>
            </a:r>
            <a:endParaRPr lang="ja-JP" altLang="en-US">
              <a:latin typeface="Calibri"/>
              <a:ea typeface="游ゴシック"/>
              <a:cs typeface="Calibri"/>
            </a:endParaRPr>
          </a:p>
        </p:txBody>
      </p:sp>
      <p:sp>
        <p:nvSpPr>
          <p:cNvPr id="4" name="Slide Number Placeholder 3"/>
          <p:cNvSpPr>
            <a:spLocks noGrp="1"/>
          </p:cNvSpPr>
          <p:nvPr>
            <p:ph type="sldNum" sz="quarter" idx="5"/>
          </p:nvPr>
        </p:nvSpPr>
        <p:spPr/>
        <p:txBody>
          <a:bodyPr/>
          <a:lstStyle/>
          <a:p>
            <a:fld id="{7E7020F1-852F-458B-9DFD-C1F66B16F810}" type="slidenum">
              <a:rPr kumimoji="1" lang="ja-JP" altLang="en-US" smtClean="0"/>
              <a:t>10</a:t>
            </a:fld>
            <a:endParaRPr kumimoji="1" lang="ja-JP" altLang="en-US"/>
          </a:p>
        </p:txBody>
      </p:sp>
    </p:spTree>
    <p:extLst>
      <p:ext uri="{BB962C8B-B14F-4D97-AF65-F5344CB8AC3E}">
        <p14:creationId xmlns:p14="http://schemas.microsoft.com/office/powerpoint/2010/main" val="2414242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a:latin typeface="Calibri"/>
                <a:ea typeface="游ゴシック"/>
                <a:cs typeface="Calibri"/>
              </a:rPr>
              <a:t>食品を購入する際の店舗での購買行動でと言う</a:t>
            </a:r>
          </a:p>
          <a:p>
            <a:r>
              <a:rPr lang="ja-JP" altLang="en-US">
                <a:latin typeface="Calibri"/>
                <a:ea typeface="游ゴシック"/>
                <a:cs typeface="Calibri"/>
              </a:rPr>
              <a:t>店頭なのか店舗内なのか</a:t>
            </a:r>
          </a:p>
          <a:p>
            <a:r>
              <a:rPr lang="ja-JP" altLang="en-US">
                <a:latin typeface="Calibri"/>
                <a:ea typeface="游ゴシック"/>
                <a:cs typeface="Calibri"/>
              </a:rPr>
              <a:t>このスライドの言葉をうまくまとめる</a:t>
            </a:r>
          </a:p>
          <a:p>
            <a:r>
              <a:rPr lang="ja-JP" altLang="en-US">
                <a:latin typeface="Calibri"/>
                <a:ea typeface="游ゴシック"/>
                <a:cs typeface="Calibri"/>
              </a:rPr>
              <a:t>非計画購買を使うのかどの位置なのかは発表してから聞く</a:t>
            </a:r>
            <a:endParaRPr lang="en-US" altLang="ja-JP">
              <a:latin typeface="Calibri"/>
              <a:ea typeface="游ゴシック"/>
              <a:cs typeface="Calibri"/>
            </a:endParaRPr>
          </a:p>
          <a:p>
            <a:r>
              <a:rPr lang="en-US" altLang="ja-JP">
                <a:latin typeface="Calibri"/>
                <a:ea typeface="游ゴシック"/>
                <a:cs typeface="Calibri"/>
              </a:rPr>
              <a:t>https://www.jstage.jst.go.jp/article/senshoshi1960/39/6/39_6_356/_pdf</a:t>
            </a:r>
            <a:endParaRPr lang="ja-JP" altLang="en-US">
              <a:latin typeface="Calibri"/>
              <a:ea typeface="游ゴシック"/>
              <a:cs typeface="Calibri"/>
            </a:endParaRPr>
          </a:p>
        </p:txBody>
      </p:sp>
      <p:sp>
        <p:nvSpPr>
          <p:cNvPr id="4" name="Slide Number Placeholder 3"/>
          <p:cNvSpPr>
            <a:spLocks noGrp="1"/>
          </p:cNvSpPr>
          <p:nvPr>
            <p:ph type="sldNum" sz="quarter" idx="5"/>
          </p:nvPr>
        </p:nvSpPr>
        <p:spPr/>
        <p:txBody>
          <a:bodyPr/>
          <a:lstStyle/>
          <a:p>
            <a:fld id="{7E7020F1-852F-458B-9DFD-C1F66B16F810}" type="slidenum">
              <a:rPr kumimoji="1" lang="ja-JP" altLang="en-US" smtClean="0"/>
              <a:t>11</a:t>
            </a:fld>
            <a:endParaRPr kumimoji="1" lang="ja-JP" altLang="en-US"/>
          </a:p>
        </p:txBody>
      </p:sp>
    </p:spTree>
    <p:extLst>
      <p:ext uri="{BB962C8B-B14F-4D97-AF65-F5344CB8AC3E}">
        <p14:creationId xmlns:p14="http://schemas.microsoft.com/office/powerpoint/2010/main" val="1515946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仮説導出です</a:t>
            </a:r>
          </a:p>
        </p:txBody>
      </p:sp>
      <p:sp>
        <p:nvSpPr>
          <p:cNvPr id="4" name="スライド番号プレースホルダー 3"/>
          <p:cNvSpPr>
            <a:spLocks noGrp="1"/>
          </p:cNvSpPr>
          <p:nvPr>
            <p:ph type="sldNum" sz="quarter" idx="5"/>
          </p:nvPr>
        </p:nvSpPr>
        <p:spPr/>
        <p:txBody>
          <a:bodyPr/>
          <a:lstStyle/>
          <a:p>
            <a:fld id="{7E7020F1-852F-458B-9DFD-C1F66B16F810}" type="slidenum">
              <a:rPr kumimoji="1" lang="ja-JP" altLang="en-US" smtClean="0"/>
              <a:t>20</a:t>
            </a:fld>
            <a:endParaRPr kumimoji="1" lang="ja-JP" altLang="en-US"/>
          </a:p>
        </p:txBody>
      </p:sp>
    </p:spTree>
    <p:extLst>
      <p:ext uri="{BB962C8B-B14F-4D97-AF65-F5344CB8AC3E}">
        <p14:creationId xmlns:p14="http://schemas.microsoft.com/office/powerpoint/2010/main" val="42628103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完成後の写真</a:t>
            </a:r>
          </a:p>
        </p:txBody>
      </p:sp>
      <p:sp>
        <p:nvSpPr>
          <p:cNvPr id="4" name="スライド番号プレースホルダー 3"/>
          <p:cNvSpPr>
            <a:spLocks noGrp="1"/>
          </p:cNvSpPr>
          <p:nvPr>
            <p:ph type="sldNum" sz="quarter" idx="5"/>
          </p:nvPr>
        </p:nvSpPr>
        <p:spPr/>
        <p:txBody>
          <a:bodyPr/>
          <a:lstStyle/>
          <a:p>
            <a:fld id="{7E7020F1-852F-458B-9DFD-C1F66B16F810}" type="slidenum">
              <a:rPr kumimoji="1" lang="ja-JP" altLang="en-US" smtClean="0"/>
              <a:t>25</a:t>
            </a:fld>
            <a:endParaRPr kumimoji="1" lang="ja-JP" altLang="en-US"/>
          </a:p>
        </p:txBody>
      </p:sp>
    </p:spTree>
    <p:extLst>
      <p:ext uri="{BB962C8B-B14F-4D97-AF65-F5344CB8AC3E}">
        <p14:creationId xmlns:p14="http://schemas.microsoft.com/office/powerpoint/2010/main" val="3541430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写真</a:t>
            </a:r>
            <a:r>
              <a:rPr kumimoji="1" lang="en-US" altLang="ja-JP"/>
              <a:t>+</a:t>
            </a:r>
            <a:r>
              <a:rPr kumimoji="1" lang="ja-JP" altLang="en-US"/>
              <a:t>レシピ？</a:t>
            </a:r>
          </a:p>
        </p:txBody>
      </p:sp>
      <p:sp>
        <p:nvSpPr>
          <p:cNvPr id="4" name="スライド番号プレースホルダー 3"/>
          <p:cNvSpPr>
            <a:spLocks noGrp="1"/>
          </p:cNvSpPr>
          <p:nvPr>
            <p:ph type="sldNum" sz="quarter" idx="5"/>
          </p:nvPr>
        </p:nvSpPr>
        <p:spPr/>
        <p:txBody>
          <a:bodyPr/>
          <a:lstStyle/>
          <a:p>
            <a:fld id="{7E7020F1-852F-458B-9DFD-C1F66B16F810}" type="slidenum">
              <a:rPr kumimoji="1" lang="ja-JP" altLang="en-US" smtClean="0"/>
              <a:t>26</a:t>
            </a:fld>
            <a:endParaRPr kumimoji="1" lang="ja-JP" altLang="en-US"/>
          </a:p>
        </p:txBody>
      </p:sp>
    </p:spTree>
    <p:extLst>
      <p:ext uri="{BB962C8B-B14F-4D97-AF65-F5344CB8AC3E}">
        <p14:creationId xmlns:p14="http://schemas.microsoft.com/office/powerpoint/2010/main" val="1298703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a:latin typeface="Calibri"/>
                <a:ea typeface="游ゴシック"/>
                <a:cs typeface="Calibri"/>
              </a:rPr>
              <a:t>私たちはアレンジレシピが二つに分けられると考えました。</a:t>
            </a:r>
          </a:p>
          <a:p>
            <a:endParaRPr lang="ja-JP" altLang="en-US">
              <a:latin typeface="Calibri"/>
              <a:ea typeface="游ゴシック"/>
              <a:cs typeface="Calibri"/>
            </a:endParaRPr>
          </a:p>
          <a:p>
            <a:endParaRPr lang="ja-JP" altLang="en-US">
              <a:latin typeface="Calibri"/>
              <a:ea typeface="游ゴシック"/>
              <a:cs typeface="Calibri"/>
            </a:endParaRPr>
          </a:p>
          <a:p>
            <a:endParaRPr lang="ja-JP" altLang="en-US">
              <a:latin typeface="Calibri"/>
              <a:ea typeface="游ゴシック"/>
              <a:cs typeface="Calibri"/>
            </a:endParaRPr>
          </a:p>
          <a:p>
            <a:r>
              <a:rPr lang="ja-JP" altLang="en-US">
                <a:latin typeface="Calibri"/>
                <a:ea typeface="游ゴシック"/>
                <a:cs typeface="Calibri"/>
              </a:rPr>
              <a:t>味変を含む、含まないはいらないかも</a:t>
            </a:r>
            <a:endParaRPr lang="ja-JP"/>
          </a:p>
        </p:txBody>
      </p:sp>
      <p:sp>
        <p:nvSpPr>
          <p:cNvPr id="4" name="Slide Number Placeholder 3"/>
          <p:cNvSpPr>
            <a:spLocks noGrp="1"/>
          </p:cNvSpPr>
          <p:nvPr>
            <p:ph type="sldNum" sz="quarter" idx="5"/>
          </p:nvPr>
        </p:nvSpPr>
        <p:spPr/>
        <p:txBody>
          <a:bodyPr/>
          <a:lstStyle/>
          <a:p>
            <a:fld id="{7E7020F1-852F-458B-9DFD-C1F66B16F810}" type="slidenum">
              <a:rPr kumimoji="1" lang="ja-JP" altLang="en-US" smtClean="0"/>
              <a:t>36</a:t>
            </a:fld>
            <a:endParaRPr kumimoji="1" lang="ja-JP" altLang="en-US"/>
          </a:p>
        </p:txBody>
      </p:sp>
    </p:spTree>
    <p:extLst>
      <p:ext uri="{BB962C8B-B14F-4D97-AF65-F5344CB8AC3E}">
        <p14:creationId xmlns:p14="http://schemas.microsoft.com/office/powerpoint/2010/main" val="7609493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DC938795-0AB7-40EC-AC4A-733C5152964A}" type="datetime1">
              <a:rPr lang="en-US" altLang="ja-JP" smtClean="0"/>
              <a:t>12/16/2020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3773388782"/>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066800" y="84563"/>
            <a:ext cx="10058400" cy="764523"/>
          </a:xfrm>
        </p:spPr>
        <p:txBody>
          <a:bodyPr/>
          <a:lstStyle>
            <a:lvl1pPr marL="0">
              <a:defRPr/>
            </a:lvl1pPr>
          </a:lstStyle>
          <a:p>
            <a:r>
              <a:rPr lang="ja-JP" altLang="en-US"/>
              <a:t>マスター タイトルの書式設定</a:t>
            </a:r>
            <a:endParaRPr lang="en-US"/>
          </a:p>
        </p:txBody>
      </p:sp>
      <p:sp>
        <p:nvSpPr>
          <p:cNvPr id="3" name="Content Placeholder 2"/>
          <p:cNvSpPr>
            <a:spLocks noGrp="1"/>
          </p:cNvSpPr>
          <p:nvPr>
            <p:ph idx="1"/>
          </p:nvPr>
        </p:nvSpPr>
        <p:spPr>
          <a:xfrm>
            <a:off x="1066800" y="1084217"/>
            <a:ext cx="10058400" cy="509451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EA4F15EF-BFB4-477F-A077-155ED5FAB3F6}" type="datetime1">
              <a:rPr lang="en-US" altLang="ja-JP" smtClean="0"/>
              <a:t>12/16/2020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2400"/>
            </a:lvl1pPr>
          </a:lstStyle>
          <a:p>
            <a:fld id="{3A98EE3D-8CD1-4C3F-BD1C-C98C9596463C}" type="slidenum">
              <a:rPr lang="en-US" smtClean="0"/>
              <a:pPr/>
              <a:t>‹#›</a:t>
            </a:fld>
            <a:endParaRPr lang="en-US"/>
          </a:p>
        </p:txBody>
      </p:sp>
    </p:spTree>
    <p:extLst>
      <p:ext uri="{BB962C8B-B14F-4D97-AF65-F5344CB8AC3E}">
        <p14:creationId xmlns:p14="http://schemas.microsoft.com/office/powerpoint/2010/main" val="3884225886"/>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88638E6-1FAC-4342-8A68-85E064A64E7D}" type="datetime1">
              <a:rPr lang="en-US" altLang="ja-JP" smtClean="0"/>
              <a:t>12/16/2020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637040203"/>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a:t>マスター タイトルの書式設定</a:t>
            </a:r>
            <a:endParaRPr lang="en-US"/>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fld id="{683A7B85-73EC-43C1-AC61-A42DF9546D5E}" type="datetime1">
              <a:rPr lang="en-US" altLang="ja-JP" smtClean="0"/>
              <a:t>12/16/2020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1717170"/>
      </p:ext>
    </p:extLst>
  </p:cSld>
  <p:clrMapOvr>
    <a:masterClrMapping/>
  </p:clrMapOvr>
  <p:hf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72765"/>
            <a:ext cx="9966960" cy="814664"/>
          </a:xfrm>
          <a:prstGeom prst="rect">
            <a:avLst/>
          </a:prstGeom>
        </p:spPr>
        <p:txBody>
          <a:bodyPr vert="horz" lIns="91440" tIns="45720" rIns="91440" bIns="45720" rtlCol="0" anchor="b">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1097280" y="1077885"/>
            <a:ext cx="10058400" cy="4930313"/>
          </a:xfrm>
          <a:prstGeom prst="rect">
            <a:avLst/>
          </a:prstGeom>
        </p:spPr>
        <p:txBody>
          <a:bodyPr vert="horz" lIns="0" tIns="45720" rIns="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16677C2-7610-4A2A-A58A-5DBD2C8D11EF}" type="datetime1">
              <a:rPr lang="en-US" altLang="ja-JP" smtClean="0"/>
              <a:t>12/16/2020</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2400">
                <a:solidFill>
                  <a:srgbClr val="FFFFFF"/>
                </a:solidFill>
              </a:defRPr>
            </a:lvl1pPr>
          </a:lstStyle>
          <a:p>
            <a:fld id="{3A98EE3D-8CD1-4C3F-BD1C-C98C9596463C}" type="slidenum">
              <a:rPr lang="en-US" smtClean="0"/>
              <a:pPr/>
              <a:t>‹#›</a:t>
            </a:fld>
            <a:endParaRPr lang="en-US"/>
          </a:p>
        </p:txBody>
      </p:sp>
      <p:cxnSp>
        <p:nvCxnSpPr>
          <p:cNvPr id="10" name="Straight Connector 9"/>
          <p:cNvCxnSpPr/>
          <p:nvPr/>
        </p:nvCxnSpPr>
        <p:spPr>
          <a:xfrm>
            <a:off x="1143000" y="886584"/>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2838373"/>
      </p:ext>
    </p:extLst>
  </p:cSld>
  <p:clrMap bg1="lt1" tx1="dk1" bg2="lt2" tx2="dk2" accent1="accent1" accent2="accent2" accent3="accent3" accent4="accent4" accent5="accent5" accent6="accent6" hlink="hlink" folHlink="folHlink"/>
  <p:sldLayoutIdLst>
    <p:sldLayoutId id="2147483774" r:id="rId1"/>
    <p:sldLayoutId id="2147483770" r:id="rId2"/>
    <p:sldLayoutId id="2147483775" r:id="rId3"/>
    <p:sldLayoutId id="2147483769" r:id="rId4"/>
  </p:sldLayoutIdLst>
  <p:hf hdr="0" ftr="0" dt="0"/>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4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44.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47.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hyperlink" Target="https://kotobank.jp/word/%E9%9D%9E%E8%A8%88%E7%94%BB%E8%B3%BC%E8%B2%B7-184116" TargetMode="External"/><Relationship Id="rId7" Type="http://schemas.openxmlformats.org/officeDocument/2006/relationships/hyperlink" Target="https://www.videor.co.jp/digestplus/market/2017/05/8202.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ms0325.com/2017/11/17" TargetMode="External"/><Relationship Id="rId5" Type="http://schemas.openxmlformats.org/officeDocument/2006/relationships/hyperlink" Target="https://passnavi.evidus.com/article/study/201806_03/" TargetMode="External"/><Relationship Id="rId4" Type="http://schemas.openxmlformats.org/officeDocument/2006/relationships/hyperlink" Target="https://iis-lab.org/paper/IPSJUBI-201906.pdf"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2245587-2920-4F14-AC29-ACFDD4B9FB26}"/>
              </a:ext>
            </a:extLst>
          </p:cNvPr>
          <p:cNvSpPr>
            <a:spLocks noGrp="1"/>
          </p:cNvSpPr>
          <p:nvPr>
            <p:ph type="ctrTitle"/>
          </p:nvPr>
        </p:nvSpPr>
        <p:spPr/>
        <p:txBody>
          <a:bodyPr/>
          <a:lstStyle/>
          <a:p>
            <a:r>
              <a:rPr lang="ja-JP" altLang="en-US">
                <a:ea typeface="ＭＳ Ｐゴシック"/>
                <a:cs typeface="Calibri Light"/>
              </a:rPr>
              <a:t>アレンジレシピによる</a:t>
            </a:r>
            <a:br>
              <a:rPr lang="en-US" altLang="ja-JP">
                <a:ea typeface="ＭＳ Ｐゴシック"/>
                <a:cs typeface="Calibri Light"/>
              </a:rPr>
            </a:br>
            <a:r>
              <a:rPr lang="ja-JP" altLang="en-US">
                <a:ea typeface="ＭＳ Ｐゴシック"/>
                <a:cs typeface="Calibri Light"/>
              </a:rPr>
              <a:t>店頭想起</a:t>
            </a:r>
          </a:p>
        </p:txBody>
      </p:sp>
      <p:sp>
        <p:nvSpPr>
          <p:cNvPr id="3" name="字幕 2">
            <a:extLst>
              <a:ext uri="{FF2B5EF4-FFF2-40B4-BE49-F238E27FC236}">
                <a16:creationId xmlns:a16="http://schemas.microsoft.com/office/drawing/2014/main" id="{59A10DA4-CDF2-4648-83E3-DA006ECC70BA}"/>
              </a:ext>
            </a:extLst>
          </p:cNvPr>
          <p:cNvSpPr>
            <a:spLocks noGrp="1"/>
          </p:cNvSpPr>
          <p:nvPr>
            <p:ph type="subTitle" idx="1"/>
          </p:nvPr>
        </p:nvSpPr>
        <p:spPr>
          <a:xfrm>
            <a:off x="1100051" y="4455621"/>
            <a:ext cx="10058400" cy="1547614"/>
          </a:xfrm>
        </p:spPr>
        <p:txBody>
          <a:bodyPr>
            <a:normAutofit/>
          </a:bodyPr>
          <a:lstStyle/>
          <a:p>
            <a:r>
              <a:rPr lang="ja-JP" altLang="en-US" sz="3600"/>
              <a:t>拓殖大学　田嶋ゼミナール　Ｂ班</a:t>
            </a:r>
            <a:endParaRPr lang="en-US" altLang="ja-JP" sz="3600"/>
          </a:p>
          <a:p>
            <a:r>
              <a:rPr kumimoji="1" lang="ja-JP" altLang="en-US" sz="2800"/>
              <a:t>石井智也　中野有彩　藤ノ木寛規　堀健太</a:t>
            </a:r>
            <a:endParaRPr kumimoji="1" lang="ja-JP" altLang="en-US"/>
          </a:p>
        </p:txBody>
      </p:sp>
      <p:sp>
        <p:nvSpPr>
          <p:cNvPr id="4" name="スライド番号プレースホルダー 3">
            <a:extLst>
              <a:ext uri="{FF2B5EF4-FFF2-40B4-BE49-F238E27FC236}">
                <a16:creationId xmlns:a16="http://schemas.microsoft.com/office/drawing/2014/main" id="{C8F7D0ED-1083-4CDA-A6E1-D2FC77CCD9BF}"/>
              </a:ext>
            </a:extLst>
          </p:cNvPr>
          <p:cNvSpPr>
            <a:spLocks noGrp="1"/>
          </p:cNvSpPr>
          <p:nvPr>
            <p:ph type="sldNum" sz="quarter" idx="12"/>
          </p:nvPr>
        </p:nvSpPr>
        <p:spPr/>
        <p:txBody>
          <a:bodyPr/>
          <a:lstStyle/>
          <a:p>
            <a:fld id="{3A98EE3D-8CD1-4C3F-BD1C-C98C9596463C}" type="slidenum">
              <a:rPr lang="en-US" smtClean="0"/>
              <a:t>1</a:t>
            </a:fld>
            <a:endParaRPr lang="en-US"/>
          </a:p>
        </p:txBody>
      </p:sp>
    </p:spTree>
    <p:extLst>
      <p:ext uri="{BB962C8B-B14F-4D97-AF65-F5344CB8AC3E}">
        <p14:creationId xmlns:p14="http://schemas.microsoft.com/office/powerpoint/2010/main" val="7230651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F65BB-B2D9-4E92-BF21-DD78F758FEAF}"/>
              </a:ext>
            </a:extLst>
          </p:cNvPr>
          <p:cNvSpPr>
            <a:spLocks noGrp="1"/>
          </p:cNvSpPr>
          <p:nvPr>
            <p:ph type="title"/>
          </p:nvPr>
        </p:nvSpPr>
        <p:spPr/>
        <p:txBody>
          <a:bodyPr>
            <a:normAutofit/>
          </a:bodyPr>
          <a:lstStyle/>
          <a:p>
            <a:r>
              <a:rPr lang="ja-JP" altLang="en-US">
                <a:ea typeface="ＭＳ Ｐゴシック"/>
                <a:cs typeface="Calibri Light"/>
              </a:rPr>
              <a:t>現状分析　消費者の購買行動</a:t>
            </a:r>
            <a:endParaRPr lang="en-US"/>
          </a:p>
        </p:txBody>
      </p:sp>
      <p:sp>
        <p:nvSpPr>
          <p:cNvPr id="4" name="Slide Number Placeholder 3">
            <a:extLst>
              <a:ext uri="{FF2B5EF4-FFF2-40B4-BE49-F238E27FC236}">
                <a16:creationId xmlns:a16="http://schemas.microsoft.com/office/drawing/2014/main" id="{D43082C0-9122-4F6E-92FA-B719E3ECBC57}"/>
              </a:ext>
            </a:extLst>
          </p:cNvPr>
          <p:cNvSpPr>
            <a:spLocks noGrp="1"/>
          </p:cNvSpPr>
          <p:nvPr>
            <p:ph type="sldNum" sz="quarter" idx="12"/>
          </p:nvPr>
        </p:nvSpPr>
        <p:spPr/>
        <p:txBody>
          <a:bodyPr/>
          <a:lstStyle/>
          <a:p>
            <a:fld id="{3A98EE3D-8CD1-4C3F-BD1C-C98C9596463C}" type="slidenum">
              <a:rPr lang="en-US" smtClean="0"/>
              <a:pPr/>
              <a:t>10</a:t>
            </a:fld>
            <a:endParaRPr lang="en-US"/>
          </a:p>
        </p:txBody>
      </p:sp>
      <p:sp>
        <p:nvSpPr>
          <p:cNvPr id="8" name="四角形: 角を丸くする 7">
            <a:extLst>
              <a:ext uri="{FF2B5EF4-FFF2-40B4-BE49-F238E27FC236}">
                <a16:creationId xmlns:a16="http://schemas.microsoft.com/office/drawing/2014/main" id="{FA997906-3604-4F4C-8896-DBE6A21161CD}"/>
              </a:ext>
            </a:extLst>
          </p:cNvPr>
          <p:cNvSpPr/>
          <p:nvPr/>
        </p:nvSpPr>
        <p:spPr>
          <a:xfrm>
            <a:off x="1142212" y="1417327"/>
            <a:ext cx="8918243" cy="1167138"/>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nSpc>
                <a:spcPct val="90000"/>
              </a:lnSpc>
              <a:spcBef>
                <a:spcPts val="1200"/>
              </a:spcBef>
              <a:spcAft>
                <a:spcPts val="200"/>
              </a:spcAft>
            </a:pPr>
            <a:r>
              <a:rPr lang="ja-JP" altLang="en-US" sz="3200">
                <a:solidFill>
                  <a:schemeClr val="tx1"/>
                </a:solidFill>
                <a:ea typeface="ＭＳ Ｐゴシック"/>
                <a:cs typeface="Calibri"/>
              </a:rPr>
              <a:t>青木氏と大槻氏によると、非計画購買の割合は、</a:t>
            </a:r>
            <a:r>
              <a:rPr lang="en-US" altLang="ja-JP" sz="3200">
                <a:solidFill>
                  <a:srgbClr val="FF0000"/>
                </a:solidFill>
                <a:ea typeface="ＭＳ Ｐゴシック"/>
                <a:cs typeface="Calibri"/>
              </a:rPr>
              <a:t>89.0</a:t>
            </a:r>
            <a:r>
              <a:rPr lang="ja-JP" altLang="en-US" sz="3200">
                <a:solidFill>
                  <a:srgbClr val="FF0000"/>
                </a:solidFill>
                <a:ea typeface="ＭＳ Ｐゴシック"/>
                <a:cs typeface="Calibri"/>
              </a:rPr>
              <a:t>％</a:t>
            </a:r>
            <a:r>
              <a:rPr lang="ja-JP" altLang="en-US" sz="3200">
                <a:solidFill>
                  <a:schemeClr val="tx1"/>
                </a:solidFill>
                <a:ea typeface="ＭＳ Ｐゴシック"/>
                <a:cs typeface="Calibri"/>
              </a:rPr>
              <a:t>である。　　　　　　　　　</a:t>
            </a:r>
            <a:r>
              <a:rPr lang="ja-JP" altLang="en-US" sz="2000">
                <a:solidFill>
                  <a:schemeClr val="tx1"/>
                </a:solidFill>
              </a:rPr>
              <a:t>西道 実「</a:t>
            </a:r>
            <a:r>
              <a:rPr lang="en-US" altLang="ja-JP" sz="2000">
                <a:solidFill>
                  <a:schemeClr val="tx1"/>
                </a:solidFill>
              </a:rPr>
              <a:t>3.</a:t>
            </a:r>
            <a:r>
              <a:rPr lang="ja-JP" altLang="en-US" sz="2000">
                <a:solidFill>
                  <a:schemeClr val="tx1"/>
                </a:solidFill>
              </a:rPr>
              <a:t>店舗内の消費者行動」</a:t>
            </a:r>
            <a:endParaRPr lang="ja-JP" altLang="en-US" sz="2000">
              <a:solidFill>
                <a:schemeClr val="tx1"/>
              </a:solidFill>
              <a:cs typeface="Calibri"/>
            </a:endParaRPr>
          </a:p>
        </p:txBody>
      </p:sp>
      <p:sp>
        <p:nvSpPr>
          <p:cNvPr id="3" name="四角形: 角を丸くする 2">
            <a:extLst>
              <a:ext uri="{FF2B5EF4-FFF2-40B4-BE49-F238E27FC236}">
                <a16:creationId xmlns:a16="http://schemas.microsoft.com/office/drawing/2014/main" id="{A5E01357-1271-460B-B97F-2CAF69CC59B3}"/>
              </a:ext>
            </a:extLst>
          </p:cNvPr>
          <p:cNvSpPr/>
          <p:nvPr/>
        </p:nvSpPr>
        <p:spPr>
          <a:xfrm>
            <a:off x="1736124" y="4878233"/>
            <a:ext cx="9248025" cy="1167138"/>
          </a:xfrm>
          <a:prstGeom prst="roundRect">
            <a:avLst/>
          </a:prstGeom>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p>
            <a:pPr algn="ctr"/>
            <a:r>
              <a:rPr lang="ja-JP" altLang="en-US" sz="3600">
                <a:solidFill>
                  <a:schemeClr val="tx1"/>
                </a:solidFill>
                <a:ea typeface="ＭＳ Ｐゴシック"/>
                <a:cs typeface="Calibri"/>
              </a:rPr>
              <a:t>計画購買より</a:t>
            </a:r>
            <a:r>
              <a:rPr lang="ja-JP" altLang="en-US" sz="3600">
                <a:solidFill>
                  <a:srgbClr val="FF0000"/>
                </a:solidFill>
                <a:ea typeface="ＭＳ Ｐゴシック"/>
                <a:cs typeface="Calibri"/>
              </a:rPr>
              <a:t>非計画購買</a:t>
            </a:r>
            <a:r>
              <a:rPr lang="ja-JP" altLang="en-US" sz="3600">
                <a:solidFill>
                  <a:schemeClr val="tx1"/>
                </a:solidFill>
                <a:ea typeface="ＭＳ Ｐゴシック"/>
                <a:cs typeface="Calibri"/>
              </a:rPr>
              <a:t>が重要</a:t>
            </a:r>
            <a:endParaRPr kumimoji="1" lang="ja-JP" altLang="en-US" sz="3600">
              <a:solidFill>
                <a:schemeClr val="tx1"/>
              </a:solidFill>
            </a:endParaRPr>
          </a:p>
        </p:txBody>
      </p:sp>
      <p:sp>
        <p:nvSpPr>
          <p:cNvPr id="5" name="矢印: 下 4">
            <a:extLst>
              <a:ext uri="{FF2B5EF4-FFF2-40B4-BE49-F238E27FC236}">
                <a16:creationId xmlns:a16="http://schemas.microsoft.com/office/drawing/2014/main" id="{82A21C8B-8016-4823-B83D-51783308D810}"/>
              </a:ext>
            </a:extLst>
          </p:cNvPr>
          <p:cNvSpPr/>
          <p:nvPr/>
        </p:nvSpPr>
        <p:spPr>
          <a:xfrm>
            <a:off x="5446381" y="3549273"/>
            <a:ext cx="1084082" cy="68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5">
            <a:extLst>
              <a:ext uri="{FF2B5EF4-FFF2-40B4-BE49-F238E27FC236}">
                <a16:creationId xmlns:a16="http://schemas.microsoft.com/office/drawing/2014/main" id="{EC38D0B0-B5E0-4CC7-B294-C551F0A587D5}"/>
              </a:ext>
            </a:extLst>
          </p:cNvPr>
          <p:cNvSpPr txBox="1"/>
          <p:nvPr/>
        </p:nvSpPr>
        <p:spPr>
          <a:xfrm>
            <a:off x="2264898" y="4107766"/>
            <a:ext cx="338554" cy="369332"/>
          </a:xfrm>
          <a:prstGeom prst="rect">
            <a:avLst/>
          </a:prstGeom>
          <a:noFill/>
        </p:spPr>
        <p:txBody>
          <a:bodyPr wrap="none" rtlCol="0">
            <a:spAutoFit/>
          </a:bodyPr>
          <a:lstStyle/>
          <a:p>
            <a:r>
              <a:rPr kumimoji="1" lang="ja-JP" altLang="en-US"/>
              <a:t>、</a:t>
            </a:r>
          </a:p>
        </p:txBody>
      </p:sp>
      <p:sp>
        <p:nvSpPr>
          <p:cNvPr id="10" name="TextBox 9">
            <a:extLst>
              <a:ext uri="{FF2B5EF4-FFF2-40B4-BE49-F238E27FC236}">
                <a16:creationId xmlns:a16="http://schemas.microsoft.com/office/drawing/2014/main" id="{CD6BC5F3-CC6E-4CA7-8424-1F650E20A7F2}"/>
              </a:ext>
            </a:extLst>
          </p:cNvPr>
          <p:cNvSpPr txBox="1"/>
          <p:nvPr/>
        </p:nvSpPr>
        <p:spPr>
          <a:xfrm>
            <a:off x="1138518" y="1362635"/>
            <a:ext cx="10307169" cy="151094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cs typeface="Calibri"/>
            </a:endParaRPr>
          </a:p>
          <a:p>
            <a:endParaRPr lang="en-US">
              <a:cs typeface="Calibri"/>
            </a:endParaRPr>
          </a:p>
          <a:p>
            <a:endParaRPr lang="en-US">
              <a:cs typeface="Calibri"/>
            </a:endParaRPr>
          </a:p>
          <a:p>
            <a:endParaRPr lang="en-US">
              <a:cs typeface="Calibri"/>
            </a:endParaRPr>
          </a:p>
          <a:p>
            <a:endParaRPr lang="en-US">
              <a:cs typeface="Calibri"/>
            </a:endParaRPr>
          </a:p>
        </p:txBody>
      </p:sp>
    </p:spTree>
    <p:extLst>
      <p:ext uri="{BB962C8B-B14F-4D97-AF65-F5344CB8AC3E}">
        <p14:creationId xmlns:p14="http://schemas.microsoft.com/office/powerpoint/2010/main" val="20911355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F65BB-B2D9-4E92-BF21-DD78F758FEAF}"/>
              </a:ext>
            </a:extLst>
          </p:cNvPr>
          <p:cNvSpPr>
            <a:spLocks noGrp="1"/>
          </p:cNvSpPr>
          <p:nvPr>
            <p:ph type="title"/>
          </p:nvPr>
        </p:nvSpPr>
        <p:spPr/>
        <p:txBody>
          <a:bodyPr/>
          <a:lstStyle/>
          <a:p>
            <a:r>
              <a:rPr lang="ja-JP" altLang="en-US">
                <a:ea typeface="ＭＳ Ｐゴシック"/>
                <a:cs typeface="Calibri Light"/>
              </a:rPr>
              <a:t>現状分析　非計画購買とは</a:t>
            </a:r>
            <a:endParaRPr lang="en-US"/>
          </a:p>
        </p:txBody>
      </p:sp>
      <p:sp>
        <p:nvSpPr>
          <p:cNvPr id="4" name="Slide Number Placeholder 3">
            <a:extLst>
              <a:ext uri="{FF2B5EF4-FFF2-40B4-BE49-F238E27FC236}">
                <a16:creationId xmlns:a16="http://schemas.microsoft.com/office/drawing/2014/main" id="{D43082C0-9122-4F6E-92FA-B719E3ECBC57}"/>
              </a:ext>
            </a:extLst>
          </p:cNvPr>
          <p:cNvSpPr>
            <a:spLocks noGrp="1"/>
          </p:cNvSpPr>
          <p:nvPr>
            <p:ph type="sldNum" sz="quarter" idx="12"/>
          </p:nvPr>
        </p:nvSpPr>
        <p:spPr/>
        <p:txBody>
          <a:bodyPr/>
          <a:lstStyle/>
          <a:p>
            <a:fld id="{3A98EE3D-8CD1-4C3F-BD1C-C98C9596463C}" type="slidenum">
              <a:rPr lang="en-US" smtClean="0"/>
              <a:pPr/>
              <a:t>11</a:t>
            </a:fld>
            <a:endParaRPr lang="en-US"/>
          </a:p>
        </p:txBody>
      </p:sp>
      <p:sp>
        <p:nvSpPr>
          <p:cNvPr id="8" name="四角形: 角を丸くする 7">
            <a:extLst>
              <a:ext uri="{FF2B5EF4-FFF2-40B4-BE49-F238E27FC236}">
                <a16:creationId xmlns:a16="http://schemas.microsoft.com/office/drawing/2014/main" id="{FA997906-3604-4F4C-8896-DBE6A21161CD}"/>
              </a:ext>
            </a:extLst>
          </p:cNvPr>
          <p:cNvSpPr/>
          <p:nvPr/>
        </p:nvSpPr>
        <p:spPr>
          <a:xfrm>
            <a:off x="1556901" y="1450094"/>
            <a:ext cx="8638096" cy="1943956"/>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nSpc>
                <a:spcPct val="90000"/>
              </a:lnSpc>
              <a:spcBef>
                <a:spcPts val="1200"/>
              </a:spcBef>
              <a:spcAft>
                <a:spcPts val="200"/>
              </a:spcAft>
            </a:pPr>
            <a:r>
              <a:rPr lang="ja-JP" altLang="en-US" sz="2800">
                <a:solidFill>
                  <a:schemeClr val="tx1"/>
                </a:solidFill>
                <a:ea typeface="ＭＳ Ｐゴシック"/>
                <a:cs typeface="Calibri"/>
              </a:rPr>
              <a:t>非計画購買とは、、、</a:t>
            </a:r>
            <a:endParaRPr lang="en-US" altLang="ja-JP" sz="2800">
              <a:solidFill>
                <a:schemeClr val="tx1"/>
              </a:solidFill>
              <a:ea typeface="ＭＳ Ｐゴシック"/>
              <a:cs typeface="Calibri"/>
            </a:endParaRPr>
          </a:p>
          <a:p>
            <a:pPr>
              <a:lnSpc>
                <a:spcPct val="90000"/>
              </a:lnSpc>
              <a:spcBef>
                <a:spcPts val="1200"/>
              </a:spcBef>
              <a:spcAft>
                <a:spcPts val="200"/>
              </a:spcAft>
            </a:pPr>
            <a:r>
              <a:rPr lang="ja-JP" altLang="en-US" sz="2800">
                <a:solidFill>
                  <a:schemeClr val="tx1"/>
                </a:solidFill>
                <a:ea typeface="ＭＳ Ｐゴシック"/>
                <a:cs typeface="Calibri"/>
              </a:rPr>
              <a:t>　非計画購買の定義は店頭で初めて購買意図が</a:t>
            </a:r>
            <a:br>
              <a:rPr lang="en-US" altLang="ja-JP" sz="2800">
                <a:ea typeface="ＭＳ Ｐゴシック"/>
                <a:cs typeface="Calibri"/>
              </a:rPr>
            </a:br>
            <a:r>
              <a:rPr lang="ja-JP" altLang="en-US" sz="2800">
                <a:ea typeface="ＭＳ Ｐゴシック"/>
                <a:cs typeface="Calibri"/>
              </a:rPr>
              <a:t>　</a:t>
            </a:r>
            <a:r>
              <a:rPr lang="ja-JP" altLang="en-US" sz="2800">
                <a:solidFill>
                  <a:srgbClr val="FF0000"/>
                </a:solidFill>
                <a:ea typeface="ＭＳ Ｐゴシック"/>
                <a:cs typeface="Calibri"/>
              </a:rPr>
              <a:t>想起</a:t>
            </a:r>
            <a:r>
              <a:rPr lang="ja-JP" altLang="en-US" sz="2800">
                <a:solidFill>
                  <a:schemeClr val="tx1"/>
                </a:solidFill>
                <a:ea typeface="ＭＳ Ｐゴシック"/>
                <a:cs typeface="Calibri"/>
              </a:rPr>
              <a:t>し、意思決定し、購入に至る行動のことである</a:t>
            </a:r>
            <a:endParaRPr lang="en-US" altLang="ja-JP" sz="2800">
              <a:solidFill>
                <a:schemeClr val="tx1"/>
              </a:solidFill>
              <a:ea typeface="ＭＳ Ｐゴシック"/>
              <a:cs typeface="Calibri"/>
            </a:endParaRPr>
          </a:p>
          <a:p>
            <a:pPr algn="r">
              <a:lnSpc>
                <a:spcPct val="90000"/>
              </a:lnSpc>
              <a:spcBef>
                <a:spcPts val="1200"/>
              </a:spcBef>
              <a:spcAft>
                <a:spcPts val="200"/>
              </a:spcAft>
            </a:pPr>
            <a:r>
              <a:rPr lang="ja-JP" altLang="en-US" sz="1600">
                <a:solidFill>
                  <a:schemeClr val="tx1"/>
                </a:solidFill>
                <a:ea typeface="ＭＳ Ｐゴシック"/>
                <a:cs typeface="Calibri"/>
              </a:rPr>
              <a:t>小阪裕司，椎塚久雄「</a:t>
            </a:r>
            <a:r>
              <a:rPr lang="ja-JP" altLang="en-US" sz="1600">
                <a:solidFill>
                  <a:schemeClr val="tx1"/>
                </a:solidFill>
                <a:ea typeface="ＭＳ Ｐゴシック"/>
                <a:cs typeface="+mn-lt"/>
              </a:rPr>
              <a:t>感性情報による購買行動創出モデルについての一考察</a:t>
            </a:r>
            <a:r>
              <a:rPr lang="ja-JP" altLang="en-US" sz="1600">
                <a:solidFill>
                  <a:schemeClr val="tx1"/>
                </a:solidFill>
                <a:ea typeface="ＭＳ Ｐゴシック"/>
                <a:cs typeface="Calibri"/>
              </a:rPr>
              <a:t>」</a:t>
            </a:r>
            <a:endParaRPr lang="en-US" altLang="ja-JP" sz="1600">
              <a:solidFill>
                <a:schemeClr val="tx1"/>
              </a:solidFill>
              <a:ea typeface="ＭＳ Ｐゴシック"/>
              <a:cs typeface="Calibri"/>
            </a:endParaRPr>
          </a:p>
        </p:txBody>
      </p:sp>
      <p:sp>
        <p:nvSpPr>
          <p:cNvPr id="3" name="四角形: 角を丸くする 2">
            <a:extLst>
              <a:ext uri="{FF2B5EF4-FFF2-40B4-BE49-F238E27FC236}">
                <a16:creationId xmlns:a16="http://schemas.microsoft.com/office/drawing/2014/main" id="{A5E01357-1271-460B-B97F-2CAF69CC59B3}"/>
              </a:ext>
            </a:extLst>
          </p:cNvPr>
          <p:cNvSpPr/>
          <p:nvPr/>
        </p:nvSpPr>
        <p:spPr>
          <a:xfrm>
            <a:off x="719646" y="4883627"/>
            <a:ext cx="10850488" cy="10286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4000">
                <a:solidFill>
                  <a:schemeClr val="tx1"/>
                </a:solidFill>
                <a:ea typeface="ＭＳ Ｐゴシック"/>
                <a:cs typeface="+mn-lt"/>
              </a:rPr>
              <a:t>非計画購買は店頭で</a:t>
            </a:r>
            <a:r>
              <a:rPr lang="ja-JP" altLang="en-US" sz="4000">
                <a:solidFill>
                  <a:srgbClr val="FF0000"/>
                </a:solidFill>
                <a:ea typeface="ＭＳ Ｐゴシック"/>
                <a:cs typeface="+mn-lt"/>
              </a:rPr>
              <a:t>想起</a:t>
            </a:r>
            <a:r>
              <a:rPr lang="ja-JP" altLang="en-US" sz="4000">
                <a:solidFill>
                  <a:schemeClr val="tx1"/>
                </a:solidFill>
                <a:ea typeface="ＭＳ Ｐゴシック"/>
                <a:cs typeface="+mn-lt"/>
              </a:rPr>
              <a:t>することが重要である</a:t>
            </a:r>
            <a:endParaRPr kumimoji="1" lang="ja-JP" altLang="en-US" sz="4000">
              <a:solidFill>
                <a:schemeClr val="tx1"/>
              </a:solidFill>
            </a:endParaRPr>
          </a:p>
        </p:txBody>
      </p:sp>
      <p:sp>
        <p:nvSpPr>
          <p:cNvPr id="5" name="矢印: 下 4">
            <a:extLst>
              <a:ext uri="{FF2B5EF4-FFF2-40B4-BE49-F238E27FC236}">
                <a16:creationId xmlns:a16="http://schemas.microsoft.com/office/drawing/2014/main" id="{82A21C8B-8016-4823-B83D-51783308D810}"/>
              </a:ext>
            </a:extLst>
          </p:cNvPr>
          <p:cNvSpPr/>
          <p:nvPr/>
        </p:nvSpPr>
        <p:spPr>
          <a:xfrm>
            <a:off x="5333908" y="3837648"/>
            <a:ext cx="1084082" cy="68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446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4D0A89-EEF5-48F2-A9C9-64D507506784}"/>
              </a:ext>
            </a:extLst>
          </p:cNvPr>
          <p:cNvSpPr>
            <a:spLocks noGrp="1"/>
          </p:cNvSpPr>
          <p:nvPr>
            <p:ph type="title"/>
          </p:nvPr>
        </p:nvSpPr>
        <p:spPr/>
        <p:txBody>
          <a:bodyPr/>
          <a:lstStyle/>
          <a:p>
            <a:r>
              <a:rPr lang="ja-JP" altLang="en-US">
                <a:ea typeface="ＭＳ Ｐゴシック"/>
                <a:cs typeface="Calibri Light"/>
              </a:rPr>
              <a:t>現状分析まとめ</a:t>
            </a:r>
            <a:endParaRPr kumimoji="1" lang="en-US"/>
          </a:p>
        </p:txBody>
      </p:sp>
      <p:sp>
        <p:nvSpPr>
          <p:cNvPr id="3" name="Content Placeholder 2">
            <a:extLst>
              <a:ext uri="{FF2B5EF4-FFF2-40B4-BE49-F238E27FC236}">
                <a16:creationId xmlns:a16="http://schemas.microsoft.com/office/drawing/2014/main" id="{765A646A-AA94-408F-A83E-9AF7D0794D88}"/>
              </a:ext>
            </a:extLst>
          </p:cNvPr>
          <p:cNvSpPr>
            <a:spLocks noGrp="1"/>
          </p:cNvSpPr>
          <p:nvPr>
            <p:ph idx="1"/>
          </p:nvPr>
        </p:nvSpPr>
        <p:spPr/>
        <p:txBody>
          <a:bodyPr/>
          <a:lstStyle/>
          <a:p>
            <a:endParaRPr kumimoji="1" lang="en-US"/>
          </a:p>
        </p:txBody>
      </p:sp>
      <p:sp>
        <p:nvSpPr>
          <p:cNvPr id="4" name="Slide Number Placeholder 3">
            <a:extLst>
              <a:ext uri="{FF2B5EF4-FFF2-40B4-BE49-F238E27FC236}">
                <a16:creationId xmlns:a16="http://schemas.microsoft.com/office/drawing/2014/main" id="{2E6D83CB-EDEF-44F3-8B25-81DD1DC9BFC2}"/>
              </a:ext>
            </a:extLst>
          </p:cNvPr>
          <p:cNvSpPr>
            <a:spLocks noGrp="1"/>
          </p:cNvSpPr>
          <p:nvPr>
            <p:ph type="sldNum" sz="quarter" idx="12"/>
          </p:nvPr>
        </p:nvSpPr>
        <p:spPr/>
        <p:txBody>
          <a:bodyPr/>
          <a:lstStyle/>
          <a:p>
            <a:fld id="{3A98EE3D-8CD1-4C3F-BD1C-C98C9596463C}" type="slidenum">
              <a:rPr lang="en-US" smtClean="0"/>
              <a:pPr/>
              <a:t>12</a:t>
            </a:fld>
            <a:endParaRPr lang="en-US"/>
          </a:p>
        </p:txBody>
      </p:sp>
      <p:sp>
        <p:nvSpPr>
          <p:cNvPr id="5" name="Rectangle: Rounded Corners 4">
            <a:extLst>
              <a:ext uri="{FF2B5EF4-FFF2-40B4-BE49-F238E27FC236}">
                <a16:creationId xmlns:a16="http://schemas.microsoft.com/office/drawing/2014/main" id="{6B036B99-D7F3-4A69-A15E-A46A46B2E05F}"/>
              </a:ext>
            </a:extLst>
          </p:cNvPr>
          <p:cNvSpPr/>
          <p:nvPr/>
        </p:nvSpPr>
        <p:spPr>
          <a:xfrm>
            <a:off x="450476" y="1290918"/>
            <a:ext cx="11037792" cy="453838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ja-JP" altLang="en-US" sz="3200">
                <a:ea typeface="ＭＳ Ｐゴシック"/>
                <a:cs typeface="Calibri"/>
              </a:rPr>
              <a:t>・アレンジレシピが注目されている</a:t>
            </a:r>
            <a:endParaRPr lang="en-US" altLang="ja-JP"/>
          </a:p>
          <a:p>
            <a:endParaRPr lang="ja-JP" altLang="en-US" sz="3200">
              <a:ea typeface="ＭＳ Ｐゴシック"/>
              <a:cs typeface="Calibri"/>
            </a:endParaRPr>
          </a:p>
          <a:p>
            <a:r>
              <a:rPr lang="ja-JP" altLang="en-US" sz="3200">
                <a:ea typeface="ＭＳ Ｐゴシック"/>
                <a:cs typeface="Calibri"/>
              </a:rPr>
              <a:t>・企業はアレンジレシピを商品プロモーションとして扱っている</a:t>
            </a:r>
          </a:p>
          <a:p>
            <a:endParaRPr lang="ja-JP" altLang="en-US" sz="3200">
              <a:ea typeface="ＭＳ Ｐゴシック"/>
              <a:cs typeface="Calibri"/>
            </a:endParaRPr>
          </a:p>
          <a:p>
            <a:r>
              <a:rPr lang="ja-JP" altLang="en-US" sz="3200">
                <a:ea typeface="ＭＳ Ｐゴシック"/>
                <a:cs typeface="Calibri"/>
              </a:rPr>
              <a:t>・非計画購買の場合には店頭で思い出してもらう必要がある</a:t>
            </a:r>
            <a:endParaRPr lang="ja-JP" sz="3200">
              <a:ea typeface="ＭＳ Ｐゴシック"/>
              <a:cs typeface="Calibri"/>
            </a:endParaRPr>
          </a:p>
        </p:txBody>
      </p:sp>
    </p:spTree>
    <p:extLst>
      <p:ext uri="{BB962C8B-B14F-4D97-AF65-F5344CB8AC3E}">
        <p14:creationId xmlns:p14="http://schemas.microsoft.com/office/powerpoint/2010/main" val="3675274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F5FC51F5-FF74-4958-9C78-A6C8E3DFA525}"/>
              </a:ext>
            </a:extLst>
          </p:cNvPr>
          <p:cNvSpPr>
            <a:spLocks noGrp="1"/>
          </p:cNvSpPr>
          <p:nvPr>
            <p:ph type="sldNum" sz="quarter" idx="12"/>
          </p:nvPr>
        </p:nvSpPr>
        <p:spPr/>
        <p:txBody>
          <a:bodyPr/>
          <a:lstStyle/>
          <a:p>
            <a:fld id="{3A98EE3D-8CD1-4C3F-BD1C-C98C9596463C}" type="slidenum">
              <a:rPr lang="en-US" smtClean="0"/>
              <a:t>13</a:t>
            </a:fld>
            <a:endParaRPr lang="en-US"/>
          </a:p>
        </p:txBody>
      </p:sp>
      <p:sp>
        <p:nvSpPr>
          <p:cNvPr id="3" name="テキスト ボックス 2">
            <a:extLst>
              <a:ext uri="{FF2B5EF4-FFF2-40B4-BE49-F238E27FC236}">
                <a16:creationId xmlns:a16="http://schemas.microsoft.com/office/drawing/2014/main" id="{44084D3C-D2BA-4E10-BE0A-F00A3620E81A}"/>
              </a:ext>
            </a:extLst>
          </p:cNvPr>
          <p:cNvSpPr txBox="1"/>
          <p:nvPr/>
        </p:nvSpPr>
        <p:spPr>
          <a:xfrm>
            <a:off x="3948848" y="2767281"/>
            <a:ext cx="4294304"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8000">
                <a:ea typeface="ＭＳ Ｐゴシック"/>
                <a:cs typeface="Calibri"/>
              </a:rPr>
              <a:t>問題意識</a:t>
            </a:r>
          </a:p>
        </p:txBody>
      </p:sp>
    </p:spTree>
    <p:extLst>
      <p:ext uri="{BB962C8B-B14F-4D97-AF65-F5344CB8AC3E}">
        <p14:creationId xmlns:p14="http://schemas.microsoft.com/office/powerpoint/2010/main" val="17355858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8D948-FAF1-4F0A-8352-4C52AD32FD41}"/>
              </a:ext>
            </a:extLst>
          </p:cNvPr>
          <p:cNvSpPr>
            <a:spLocks noGrp="1"/>
          </p:cNvSpPr>
          <p:nvPr>
            <p:ph type="title"/>
          </p:nvPr>
        </p:nvSpPr>
        <p:spPr/>
        <p:txBody>
          <a:bodyPr/>
          <a:lstStyle/>
          <a:p>
            <a:r>
              <a:rPr lang="ja-JP" altLang="en-US">
                <a:ea typeface="ＭＳ Ｐゴシック"/>
                <a:cs typeface="Calibri Light"/>
              </a:rPr>
              <a:t>問題意識</a:t>
            </a:r>
          </a:p>
        </p:txBody>
      </p:sp>
      <p:sp>
        <p:nvSpPr>
          <p:cNvPr id="4" name="Slide Number Placeholder 3">
            <a:extLst>
              <a:ext uri="{FF2B5EF4-FFF2-40B4-BE49-F238E27FC236}">
                <a16:creationId xmlns:a16="http://schemas.microsoft.com/office/drawing/2014/main" id="{CE54356A-2A3D-42CD-BB9B-D2D7EB73FF99}"/>
              </a:ext>
            </a:extLst>
          </p:cNvPr>
          <p:cNvSpPr>
            <a:spLocks noGrp="1"/>
          </p:cNvSpPr>
          <p:nvPr>
            <p:ph type="sldNum" sz="quarter" idx="12"/>
          </p:nvPr>
        </p:nvSpPr>
        <p:spPr/>
        <p:txBody>
          <a:bodyPr/>
          <a:lstStyle/>
          <a:p>
            <a:fld id="{3A98EE3D-8CD1-4C3F-BD1C-C98C9596463C}" type="slidenum">
              <a:rPr lang="en-US" smtClean="0"/>
              <a:pPr/>
              <a:t>14</a:t>
            </a:fld>
            <a:endParaRPr lang="en-US"/>
          </a:p>
        </p:txBody>
      </p:sp>
      <p:grpSp>
        <p:nvGrpSpPr>
          <p:cNvPr id="5" name="グループ化 4">
            <a:extLst>
              <a:ext uri="{FF2B5EF4-FFF2-40B4-BE49-F238E27FC236}">
                <a16:creationId xmlns:a16="http://schemas.microsoft.com/office/drawing/2014/main" id="{A26138D3-3D4A-4427-9ABE-3A9BB94265A4}"/>
              </a:ext>
            </a:extLst>
          </p:cNvPr>
          <p:cNvGrpSpPr/>
          <p:nvPr/>
        </p:nvGrpSpPr>
        <p:grpSpPr>
          <a:xfrm>
            <a:off x="9432303" y="3631474"/>
            <a:ext cx="2759697" cy="2849612"/>
            <a:chOff x="8310513" y="2869840"/>
            <a:chExt cx="3810000" cy="3524250"/>
          </a:xfrm>
        </p:grpSpPr>
        <p:pic>
          <p:nvPicPr>
            <p:cNvPr id="6" name="Picture 2" descr="将来のことを考える人のイラスト（男性）">
              <a:extLst>
                <a:ext uri="{FF2B5EF4-FFF2-40B4-BE49-F238E27FC236}">
                  <a16:creationId xmlns:a16="http://schemas.microsoft.com/office/drawing/2014/main" id="{BEF66F65-06F4-4730-A140-9E088C9FB39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310513" y="2869840"/>
              <a:ext cx="3810000" cy="3524250"/>
            </a:xfrm>
            <a:prstGeom prst="rect">
              <a:avLst/>
            </a:prstGeom>
            <a:noFill/>
            <a:extLst>
              <a:ext uri="{909E8E84-426E-40DD-AFC4-6F175D3DCCD1}">
                <a14:hiddenFill xmlns:a14="http://schemas.microsoft.com/office/drawing/2010/main">
                  <a:solidFill>
                    <a:srgbClr val="FFFFFF"/>
                  </a:solidFill>
                </a14:hiddenFill>
              </a:ext>
            </a:extLst>
          </p:spPr>
        </p:pic>
        <p:sp>
          <p:nvSpPr>
            <p:cNvPr id="7" name="楕円 6">
              <a:extLst>
                <a:ext uri="{FF2B5EF4-FFF2-40B4-BE49-F238E27FC236}">
                  <a16:creationId xmlns:a16="http://schemas.microsoft.com/office/drawing/2014/main" id="{97BFB91B-ABFC-4941-8D7C-A41C1177E9FA}"/>
                </a:ext>
              </a:extLst>
            </p:cNvPr>
            <p:cNvSpPr/>
            <p:nvPr/>
          </p:nvSpPr>
          <p:spPr>
            <a:xfrm>
              <a:off x="8502977" y="3035430"/>
              <a:ext cx="1300899" cy="1659117"/>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Picture 4" descr="加工食品のイラスト（軽減税率）">
              <a:extLst>
                <a:ext uri="{FF2B5EF4-FFF2-40B4-BE49-F238E27FC236}">
                  <a16:creationId xmlns:a16="http://schemas.microsoft.com/office/drawing/2014/main" id="{FB040C16-3064-47A6-AEB8-2A5864A88C29}"/>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502977" y="3284937"/>
              <a:ext cx="1285432" cy="1160102"/>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四角形: 角を丸くする 8">
            <a:extLst>
              <a:ext uri="{FF2B5EF4-FFF2-40B4-BE49-F238E27FC236}">
                <a16:creationId xmlns:a16="http://schemas.microsoft.com/office/drawing/2014/main" id="{A344A868-DB24-4EB9-A860-70A45864C4D3}"/>
              </a:ext>
            </a:extLst>
          </p:cNvPr>
          <p:cNvSpPr/>
          <p:nvPr/>
        </p:nvSpPr>
        <p:spPr>
          <a:xfrm>
            <a:off x="264736" y="1936579"/>
            <a:ext cx="11662528" cy="230467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4800">
                <a:solidFill>
                  <a:schemeClr val="tx1"/>
                </a:solidFill>
                <a:ea typeface="ＭＳ Ｐゴシック"/>
                <a:cs typeface="Calibri"/>
              </a:rPr>
              <a:t>どうしたら記憶に残るのか</a:t>
            </a:r>
            <a:endParaRPr lang="en-US" altLang="ja-JP" sz="4800">
              <a:solidFill>
                <a:schemeClr val="tx1"/>
              </a:solidFill>
            </a:endParaRPr>
          </a:p>
        </p:txBody>
      </p:sp>
    </p:spTree>
    <p:extLst>
      <p:ext uri="{BB962C8B-B14F-4D97-AF65-F5344CB8AC3E}">
        <p14:creationId xmlns:p14="http://schemas.microsoft.com/office/powerpoint/2010/main" val="13354679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3643D-C3A0-453A-BD0D-84C8A83F12F1}"/>
              </a:ext>
            </a:extLst>
          </p:cNvPr>
          <p:cNvSpPr>
            <a:spLocks noGrp="1"/>
          </p:cNvSpPr>
          <p:nvPr>
            <p:ph type="title"/>
          </p:nvPr>
        </p:nvSpPr>
        <p:spPr/>
        <p:txBody>
          <a:bodyPr/>
          <a:lstStyle/>
          <a:p>
            <a:endParaRPr kumimoji="1" lang="en-US"/>
          </a:p>
        </p:txBody>
      </p:sp>
      <p:sp>
        <p:nvSpPr>
          <p:cNvPr id="3" name="Content Placeholder 2">
            <a:extLst>
              <a:ext uri="{FF2B5EF4-FFF2-40B4-BE49-F238E27FC236}">
                <a16:creationId xmlns:a16="http://schemas.microsoft.com/office/drawing/2014/main" id="{0298A56E-BDB7-4012-B27F-137AE1A505FF}"/>
              </a:ext>
            </a:extLst>
          </p:cNvPr>
          <p:cNvSpPr>
            <a:spLocks noGrp="1"/>
          </p:cNvSpPr>
          <p:nvPr>
            <p:ph idx="1"/>
          </p:nvPr>
        </p:nvSpPr>
        <p:spPr/>
        <p:txBody>
          <a:bodyPr vert="horz" lIns="0" tIns="45720" rIns="0" bIns="45720" rtlCol="0" anchor="t">
            <a:normAutofit/>
          </a:bodyPr>
          <a:lstStyle/>
          <a:p>
            <a:pPr marL="0" indent="0">
              <a:buNone/>
            </a:pPr>
            <a:endParaRPr lang="ja-JP" altLang="en-US">
              <a:ea typeface="ＭＳ Ｐゴシック"/>
              <a:cs typeface="Calibri"/>
            </a:endParaRPr>
          </a:p>
        </p:txBody>
      </p:sp>
      <p:sp>
        <p:nvSpPr>
          <p:cNvPr id="4" name="Slide Number Placeholder 3">
            <a:extLst>
              <a:ext uri="{FF2B5EF4-FFF2-40B4-BE49-F238E27FC236}">
                <a16:creationId xmlns:a16="http://schemas.microsoft.com/office/drawing/2014/main" id="{273434A9-93D3-44F9-BA34-68642A20782E}"/>
              </a:ext>
            </a:extLst>
          </p:cNvPr>
          <p:cNvSpPr>
            <a:spLocks noGrp="1"/>
          </p:cNvSpPr>
          <p:nvPr>
            <p:ph type="sldNum" sz="quarter" idx="12"/>
          </p:nvPr>
        </p:nvSpPr>
        <p:spPr/>
        <p:txBody>
          <a:bodyPr/>
          <a:lstStyle/>
          <a:p>
            <a:fld id="{3A98EE3D-8CD1-4C3F-BD1C-C98C9596463C}" type="slidenum">
              <a:rPr lang="en-US" smtClean="0"/>
              <a:pPr/>
              <a:t>15</a:t>
            </a:fld>
            <a:endParaRPr lang="en-US"/>
          </a:p>
        </p:txBody>
      </p:sp>
      <p:sp>
        <p:nvSpPr>
          <p:cNvPr id="6" name="TextBox 5">
            <a:extLst>
              <a:ext uri="{FF2B5EF4-FFF2-40B4-BE49-F238E27FC236}">
                <a16:creationId xmlns:a16="http://schemas.microsoft.com/office/drawing/2014/main" id="{BEE83914-FE85-434C-8121-1FDEFCD8D8B8}"/>
              </a:ext>
            </a:extLst>
          </p:cNvPr>
          <p:cNvSpPr txBox="1"/>
          <p:nvPr/>
        </p:nvSpPr>
        <p:spPr>
          <a:xfrm>
            <a:off x="3746687" y="2906245"/>
            <a:ext cx="5365377" cy="14465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8800">
                <a:ea typeface="ＭＳ Ｐゴシック"/>
                <a:cs typeface="Calibri"/>
              </a:rPr>
              <a:t>研究目的</a:t>
            </a:r>
            <a:endParaRPr lang="en-US" sz="8800">
              <a:cs typeface="Calibri"/>
            </a:endParaRPr>
          </a:p>
        </p:txBody>
      </p:sp>
    </p:spTree>
    <p:extLst>
      <p:ext uri="{BB962C8B-B14F-4D97-AF65-F5344CB8AC3E}">
        <p14:creationId xmlns:p14="http://schemas.microsoft.com/office/powerpoint/2010/main" val="16526609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523E7-9511-4231-8205-D6821A7E36A6}"/>
              </a:ext>
            </a:extLst>
          </p:cNvPr>
          <p:cNvSpPr>
            <a:spLocks noGrp="1"/>
          </p:cNvSpPr>
          <p:nvPr>
            <p:ph type="title"/>
          </p:nvPr>
        </p:nvSpPr>
        <p:spPr/>
        <p:txBody>
          <a:bodyPr/>
          <a:lstStyle/>
          <a:p>
            <a:r>
              <a:rPr lang="ja-JP" altLang="en-US">
                <a:cs typeface="Calibri Light"/>
              </a:rPr>
              <a:t>研究目的</a:t>
            </a:r>
            <a:endParaRPr kumimoji="1" lang="en-US"/>
          </a:p>
        </p:txBody>
      </p:sp>
      <p:sp>
        <p:nvSpPr>
          <p:cNvPr id="3" name="Content Placeholder 2">
            <a:extLst>
              <a:ext uri="{FF2B5EF4-FFF2-40B4-BE49-F238E27FC236}">
                <a16:creationId xmlns:a16="http://schemas.microsoft.com/office/drawing/2014/main" id="{9E7B05AB-D50D-40E5-9A07-352B1501FE80}"/>
              </a:ext>
            </a:extLst>
          </p:cNvPr>
          <p:cNvSpPr>
            <a:spLocks noGrp="1"/>
          </p:cNvSpPr>
          <p:nvPr>
            <p:ph idx="1"/>
          </p:nvPr>
        </p:nvSpPr>
        <p:spPr/>
        <p:txBody>
          <a:bodyPr vert="horz" lIns="0" tIns="45720" rIns="0" bIns="45720" rtlCol="0" anchor="t">
            <a:normAutofit/>
          </a:bodyPr>
          <a:lstStyle/>
          <a:p>
            <a:pPr marL="0" indent="0">
              <a:buNone/>
            </a:pPr>
            <a:endParaRPr lang="ja-JP" altLang="en-US">
              <a:ea typeface="ＭＳ Ｐゴシック"/>
              <a:cs typeface="Calibri"/>
            </a:endParaRPr>
          </a:p>
        </p:txBody>
      </p:sp>
      <p:sp>
        <p:nvSpPr>
          <p:cNvPr id="4" name="Slide Number Placeholder 3">
            <a:extLst>
              <a:ext uri="{FF2B5EF4-FFF2-40B4-BE49-F238E27FC236}">
                <a16:creationId xmlns:a16="http://schemas.microsoft.com/office/drawing/2014/main" id="{C53C99B4-AB40-40BA-8A6A-AE29D3F1A164}"/>
              </a:ext>
            </a:extLst>
          </p:cNvPr>
          <p:cNvSpPr>
            <a:spLocks noGrp="1"/>
          </p:cNvSpPr>
          <p:nvPr>
            <p:ph type="sldNum" sz="quarter" idx="12"/>
          </p:nvPr>
        </p:nvSpPr>
        <p:spPr/>
        <p:txBody>
          <a:bodyPr/>
          <a:lstStyle/>
          <a:p>
            <a:fld id="{3A98EE3D-8CD1-4C3F-BD1C-C98C9596463C}" type="slidenum">
              <a:rPr lang="en-US" smtClean="0"/>
              <a:pPr/>
              <a:t>16</a:t>
            </a:fld>
            <a:endParaRPr lang="en-US"/>
          </a:p>
        </p:txBody>
      </p:sp>
      <p:sp>
        <p:nvSpPr>
          <p:cNvPr id="5" name="Rectangle: Rounded Corners 4">
            <a:extLst>
              <a:ext uri="{FF2B5EF4-FFF2-40B4-BE49-F238E27FC236}">
                <a16:creationId xmlns:a16="http://schemas.microsoft.com/office/drawing/2014/main" id="{D52A8BBB-1E62-4F4D-939A-EA6EB8A04D91}"/>
              </a:ext>
            </a:extLst>
          </p:cNvPr>
          <p:cNvSpPr/>
          <p:nvPr/>
        </p:nvSpPr>
        <p:spPr>
          <a:xfrm>
            <a:off x="1335741" y="1806389"/>
            <a:ext cx="9222439" cy="251011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ja-JP" altLang="en-US" sz="3200">
                <a:ea typeface="ＭＳ Ｐゴシック"/>
                <a:cs typeface="Calibri"/>
              </a:rPr>
              <a:t>アレンジレシピが消費者の記憶にどのような影響を与えるのかを解明する</a:t>
            </a:r>
            <a:endParaRPr lang="en-US" sz="3200">
              <a:ea typeface="ＭＳ Ｐゴシック"/>
              <a:cs typeface="+mn-lt"/>
            </a:endParaRPr>
          </a:p>
          <a:p>
            <a:pPr algn="ctr"/>
            <a:endParaRPr lang="en-US">
              <a:cs typeface="Calibri"/>
            </a:endParaRPr>
          </a:p>
        </p:txBody>
      </p:sp>
    </p:spTree>
    <p:extLst>
      <p:ext uri="{BB962C8B-B14F-4D97-AF65-F5344CB8AC3E}">
        <p14:creationId xmlns:p14="http://schemas.microsoft.com/office/powerpoint/2010/main" val="6389951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53E9B59-C00E-4679-B81D-748A8FC2B395}"/>
              </a:ext>
            </a:extLst>
          </p:cNvPr>
          <p:cNvSpPr>
            <a:spLocks noGrp="1"/>
          </p:cNvSpPr>
          <p:nvPr>
            <p:ph type="sldNum" sz="quarter" idx="12"/>
          </p:nvPr>
        </p:nvSpPr>
        <p:spPr/>
        <p:txBody>
          <a:bodyPr/>
          <a:lstStyle/>
          <a:p>
            <a:fld id="{3A98EE3D-8CD1-4C3F-BD1C-C98C9596463C}" type="slidenum">
              <a:rPr lang="en-US" smtClean="0"/>
              <a:t>17</a:t>
            </a:fld>
            <a:endParaRPr lang="en-US"/>
          </a:p>
        </p:txBody>
      </p:sp>
      <p:sp>
        <p:nvSpPr>
          <p:cNvPr id="3" name="テキスト ボックス 2">
            <a:extLst>
              <a:ext uri="{FF2B5EF4-FFF2-40B4-BE49-F238E27FC236}">
                <a16:creationId xmlns:a16="http://schemas.microsoft.com/office/drawing/2014/main" id="{76F40E3C-8073-4FB9-AA8B-BC79F6784D3E}"/>
              </a:ext>
            </a:extLst>
          </p:cNvPr>
          <p:cNvSpPr txBox="1"/>
          <p:nvPr/>
        </p:nvSpPr>
        <p:spPr>
          <a:xfrm>
            <a:off x="3541454" y="2644170"/>
            <a:ext cx="4698722" cy="1446550"/>
          </a:xfrm>
          <a:prstGeom prst="rect">
            <a:avLst/>
          </a:prstGeom>
          <a:noFill/>
        </p:spPr>
        <p:txBody>
          <a:bodyPr wrap="none" rtlCol="0">
            <a:spAutoFit/>
          </a:bodyPr>
          <a:lstStyle/>
          <a:p>
            <a:r>
              <a:rPr kumimoji="1" lang="ja-JP" altLang="en-US" sz="8800"/>
              <a:t>先行研究</a:t>
            </a:r>
          </a:p>
        </p:txBody>
      </p:sp>
    </p:spTree>
    <p:extLst>
      <p:ext uri="{BB962C8B-B14F-4D97-AF65-F5344CB8AC3E}">
        <p14:creationId xmlns:p14="http://schemas.microsoft.com/office/powerpoint/2010/main" val="37052557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四角形: 角を丸くする 10">
            <a:extLst>
              <a:ext uri="{FF2B5EF4-FFF2-40B4-BE49-F238E27FC236}">
                <a16:creationId xmlns:a16="http://schemas.microsoft.com/office/drawing/2014/main" id="{C55E0D92-1D3A-4EB7-9DFA-85818B90678D}"/>
              </a:ext>
            </a:extLst>
          </p:cNvPr>
          <p:cNvSpPr/>
          <p:nvPr/>
        </p:nvSpPr>
        <p:spPr>
          <a:xfrm>
            <a:off x="1066800" y="2095139"/>
            <a:ext cx="10058400" cy="266772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F1D4D6EC-F3C6-4E14-AFF5-AD7F6DC33C75}"/>
              </a:ext>
            </a:extLst>
          </p:cNvPr>
          <p:cNvSpPr>
            <a:spLocks noGrp="1"/>
          </p:cNvSpPr>
          <p:nvPr>
            <p:ph type="title"/>
          </p:nvPr>
        </p:nvSpPr>
        <p:spPr/>
        <p:txBody>
          <a:bodyPr>
            <a:normAutofit/>
          </a:bodyPr>
          <a:lstStyle/>
          <a:p>
            <a:r>
              <a:rPr lang="ja-JP" altLang="en-US">
                <a:ea typeface="ＭＳ Ｐゴシック"/>
              </a:rPr>
              <a:t>先行研究　記憶の構造</a:t>
            </a:r>
            <a:endParaRPr lang="ja-JP" altLang="en-US">
              <a:ea typeface="ＭＳ Ｐゴシック"/>
              <a:cs typeface="Calibri Light"/>
            </a:endParaRPr>
          </a:p>
        </p:txBody>
      </p:sp>
      <p:sp>
        <p:nvSpPr>
          <p:cNvPr id="4" name="スライド番号プレースホルダー 3">
            <a:extLst>
              <a:ext uri="{FF2B5EF4-FFF2-40B4-BE49-F238E27FC236}">
                <a16:creationId xmlns:a16="http://schemas.microsoft.com/office/drawing/2014/main" id="{4EC68822-3C3B-4C19-B327-03B4E94B84B3}"/>
              </a:ext>
            </a:extLst>
          </p:cNvPr>
          <p:cNvSpPr>
            <a:spLocks noGrp="1"/>
          </p:cNvSpPr>
          <p:nvPr>
            <p:ph type="sldNum" sz="quarter" idx="12"/>
          </p:nvPr>
        </p:nvSpPr>
        <p:spPr/>
        <p:txBody>
          <a:bodyPr/>
          <a:lstStyle/>
          <a:p>
            <a:fld id="{3A98EE3D-8CD1-4C3F-BD1C-C98C9596463C}" type="slidenum">
              <a:rPr lang="en-US" smtClean="0"/>
              <a:pPr/>
              <a:t>18</a:t>
            </a:fld>
            <a:endParaRPr lang="en-US"/>
          </a:p>
        </p:txBody>
      </p:sp>
      <p:sp>
        <p:nvSpPr>
          <p:cNvPr id="5" name="四角形: 角を丸くする 4">
            <a:extLst>
              <a:ext uri="{FF2B5EF4-FFF2-40B4-BE49-F238E27FC236}">
                <a16:creationId xmlns:a16="http://schemas.microsoft.com/office/drawing/2014/main" id="{0056932D-1B4E-4C38-930E-A26B1933704B}"/>
              </a:ext>
            </a:extLst>
          </p:cNvPr>
          <p:cNvSpPr/>
          <p:nvPr/>
        </p:nvSpPr>
        <p:spPr>
          <a:xfrm>
            <a:off x="1924111" y="2743611"/>
            <a:ext cx="1487163" cy="13707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kumimoji="1" lang="ja-JP" altLang="en-US" sz="3200"/>
              <a:t>記銘</a:t>
            </a:r>
            <a:endParaRPr kumimoji="1" lang="en-US" altLang="ja-JP" sz="3200"/>
          </a:p>
          <a:p>
            <a:pPr algn="ctr"/>
            <a:r>
              <a:rPr kumimoji="1" lang="ja-JP" altLang="en-US">
                <a:ea typeface="ＭＳ Ｐゴシック"/>
              </a:rPr>
              <a:t>（覚える）</a:t>
            </a:r>
            <a:endParaRPr lang="ja-JP" altLang="en-US">
              <a:ea typeface="ＭＳ Ｐゴシック"/>
              <a:cs typeface="Calibri"/>
            </a:endParaRPr>
          </a:p>
        </p:txBody>
      </p:sp>
      <p:sp>
        <p:nvSpPr>
          <p:cNvPr id="6" name="四角形: 角を丸くする 5">
            <a:extLst>
              <a:ext uri="{FF2B5EF4-FFF2-40B4-BE49-F238E27FC236}">
                <a16:creationId xmlns:a16="http://schemas.microsoft.com/office/drawing/2014/main" id="{8ED2B46E-80C0-4F75-AD22-88D4E3B320F5}"/>
              </a:ext>
            </a:extLst>
          </p:cNvPr>
          <p:cNvSpPr/>
          <p:nvPr/>
        </p:nvSpPr>
        <p:spPr>
          <a:xfrm>
            <a:off x="5352418" y="2743611"/>
            <a:ext cx="1487163" cy="13707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kumimoji="1" lang="ja-JP" altLang="en-US" sz="3200"/>
              <a:t>保持</a:t>
            </a:r>
            <a:endParaRPr kumimoji="1" lang="en-US" altLang="ja-JP" sz="3200"/>
          </a:p>
          <a:p>
            <a:pPr algn="ctr"/>
            <a:r>
              <a:rPr kumimoji="1" lang="ja-JP" altLang="en-US" sz="1400">
                <a:ea typeface="ＭＳ Ｐゴシック"/>
              </a:rPr>
              <a:t>（覚え続ける</a:t>
            </a:r>
            <a:r>
              <a:rPr kumimoji="1" lang="ja-JP" altLang="en-US">
                <a:ea typeface="ＭＳ Ｐゴシック"/>
              </a:rPr>
              <a:t>）</a:t>
            </a:r>
            <a:endParaRPr lang="ja-JP" altLang="en-US">
              <a:ea typeface="ＭＳ Ｐゴシック"/>
              <a:cs typeface="Calibri"/>
            </a:endParaRPr>
          </a:p>
        </p:txBody>
      </p:sp>
      <p:sp>
        <p:nvSpPr>
          <p:cNvPr id="7" name="四角形: 角を丸くする 6">
            <a:extLst>
              <a:ext uri="{FF2B5EF4-FFF2-40B4-BE49-F238E27FC236}">
                <a16:creationId xmlns:a16="http://schemas.microsoft.com/office/drawing/2014/main" id="{176633DD-20A8-4E3E-B8B1-459961C66FD3}"/>
              </a:ext>
            </a:extLst>
          </p:cNvPr>
          <p:cNvSpPr/>
          <p:nvPr/>
        </p:nvSpPr>
        <p:spPr>
          <a:xfrm>
            <a:off x="8644899" y="2695129"/>
            <a:ext cx="1713017" cy="13707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kumimoji="1" lang="ja-JP" altLang="en-US" sz="3200"/>
              <a:t>想起</a:t>
            </a:r>
            <a:endParaRPr kumimoji="1" lang="en-US" altLang="ja-JP" sz="3200"/>
          </a:p>
          <a:p>
            <a:pPr algn="ctr"/>
            <a:r>
              <a:rPr kumimoji="1" lang="ja-JP" altLang="en-US">
                <a:ea typeface="ＭＳ Ｐゴシック"/>
              </a:rPr>
              <a:t>（思い出す）</a:t>
            </a:r>
            <a:endParaRPr lang="ja-JP" altLang="en-US">
              <a:ea typeface="ＭＳ Ｐゴシック"/>
              <a:cs typeface="Calibri"/>
            </a:endParaRPr>
          </a:p>
        </p:txBody>
      </p:sp>
      <p:sp>
        <p:nvSpPr>
          <p:cNvPr id="9" name="矢印: 右 8">
            <a:extLst>
              <a:ext uri="{FF2B5EF4-FFF2-40B4-BE49-F238E27FC236}">
                <a16:creationId xmlns:a16="http://schemas.microsoft.com/office/drawing/2014/main" id="{CC047A9B-F1F9-46E5-B770-BAEECD015361}"/>
              </a:ext>
            </a:extLst>
          </p:cNvPr>
          <p:cNvSpPr/>
          <p:nvPr/>
        </p:nvSpPr>
        <p:spPr>
          <a:xfrm>
            <a:off x="4058289" y="3127915"/>
            <a:ext cx="647114" cy="5052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矢印: 右 9">
            <a:extLst>
              <a:ext uri="{FF2B5EF4-FFF2-40B4-BE49-F238E27FC236}">
                <a16:creationId xmlns:a16="http://schemas.microsoft.com/office/drawing/2014/main" id="{2E18E26A-5574-4B03-9530-3F1A303B0D53}"/>
              </a:ext>
            </a:extLst>
          </p:cNvPr>
          <p:cNvSpPr/>
          <p:nvPr/>
        </p:nvSpPr>
        <p:spPr>
          <a:xfrm>
            <a:off x="7394370" y="3127915"/>
            <a:ext cx="647114" cy="5052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9A0DF22B-FCCC-48B9-AD09-995B5452EBDD}"/>
              </a:ext>
            </a:extLst>
          </p:cNvPr>
          <p:cNvSpPr txBox="1"/>
          <p:nvPr/>
        </p:nvSpPr>
        <p:spPr>
          <a:xfrm>
            <a:off x="3892655" y="4239910"/>
            <a:ext cx="7110511" cy="307777"/>
          </a:xfrm>
          <a:prstGeom prst="rect">
            <a:avLst/>
          </a:prstGeom>
          <a:noFill/>
        </p:spPr>
        <p:txBody>
          <a:bodyPr wrap="square" rtlCol="0">
            <a:spAutoFit/>
          </a:bodyPr>
          <a:lstStyle/>
          <a:p>
            <a:pPr marL="0" marR="0" lvl="0" indent="0" algn="r" defTabSz="914400" rtl="0" eaLnBrk="0" fontAlgn="base" latinLnBrk="0" hangingPunct="0">
              <a:lnSpc>
                <a:spcPct val="100000"/>
              </a:lnSpc>
              <a:spcBef>
                <a:spcPct val="0"/>
              </a:spcBef>
              <a:spcAft>
                <a:spcPct val="0"/>
              </a:spcAft>
              <a:buClrTx/>
              <a:buSzTx/>
              <a:tabLst/>
            </a:pPr>
            <a:r>
              <a:rPr kumimoji="0" lang="ja-JP" altLang="ja-JP" sz="1400" b="0" i="0" u="none" strike="noStrike" cap="none" normalizeH="0" baseline="0">
                <a:ln>
                  <a:noFill/>
                </a:ln>
                <a:solidFill>
                  <a:srgbClr val="333333"/>
                </a:solidFill>
                <a:effectLst/>
                <a:latin typeface="Arial" panose="020B0604020202020204" pitchFamily="34" charset="0"/>
                <a:ea typeface="ヒラギノ角ゴ Pro W3"/>
              </a:rPr>
              <a:t>吉田</a:t>
            </a:r>
            <a:r>
              <a:rPr kumimoji="0" lang="ja-JP" altLang="en-US" sz="1400">
                <a:solidFill>
                  <a:srgbClr val="333333"/>
                </a:solidFill>
                <a:latin typeface="Arial" panose="020B0604020202020204" pitchFamily="34" charset="0"/>
                <a:ea typeface="ヒラギノ角ゴ Pro W3"/>
              </a:rPr>
              <a:t>（</a:t>
            </a:r>
            <a:r>
              <a:rPr kumimoji="0" lang="en-US" altLang="ja-JP" sz="1400">
                <a:solidFill>
                  <a:srgbClr val="333333"/>
                </a:solidFill>
                <a:latin typeface="Arial" panose="020B0604020202020204" pitchFamily="34" charset="0"/>
                <a:ea typeface="ヒラギノ角ゴ Pro W3"/>
              </a:rPr>
              <a:t>2018</a:t>
            </a:r>
            <a:r>
              <a:rPr kumimoji="0" lang="ja-JP" altLang="en-US" sz="1400">
                <a:solidFill>
                  <a:srgbClr val="333333"/>
                </a:solidFill>
                <a:latin typeface="Arial" panose="020B0604020202020204" pitchFamily="34" charset="0"/>
                <a:ea typeface="ヒラギノ角ゴ Pro W3"/>
              </a:rPr>
              <a:t>）</a:t>
            </a:r>
            <a:endParaRPr kumimoji="0" lang="ja-JP" altLang="ja-JP" sz="3200" b="0" i="0" u="none" strike="noStrike" cap="none" normalizeH="0" baseline="0">
              <a:ln>
                <a:noFill/>
              </a:ln>
              <a:solidFill>
                <a:schemeClr val="tx1"/>
              </a:solidFill>
              <a:effectLst/>
              <a:latin typeface="Arial" panose="020B0604020202020204" pitchFamily="34" charset="0"/>
            </a:endParaRPr>
          </a:p>
        </p:txBody>
      </p:sp>
      <p:sp>
        <p:nvSpPr>
          <p:cNvPr id="25" name="Rectangle 11">
            <a:extLst>
              <a:ext uri="{FF2B5EF4-FFF2-40B4-BE49-F238E27FC236}">
                <a16:creationId xmlns:a16="http://schemas.microsoft.com/office/drawing/2014/main" id="{652F40B3-FF51-4010-8C7E-531B32C39969}"/>
              </a:ext>
            </a:extLst>
          </p:cNvPr>
          <p:cNvSpPr>
            <a:spLocks noChangeArrowheads="1"/>
          </p:cNvSpPr>
          <p:nvPr/>
        </p:nvSpPr>
        <p:spPr bwMode="auto">
          <a:xfrm>
            <a:off x="0" y="-92969"/>
            <a:ext cx="65" cy="18593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3174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000" b="0" i="0" u="none" strike="noStrike" cap="none" normalizeH="0" baseline="0">
              <a:ln>
                <a:noFill/>
              </a:ln>
              <a:solidFill>
                <a:srgbClr val="333333"/>
              </a:solidFill>
              <a:effectLst/>
              <a:latin typeface="Arial" panose="020B0604020202020204" pitchFamily="34" charset="0"/>
              <a:ea typeface="ヒラギノ角ゴ Pro W3"/>
            </a:endParaRPr>
          </a:p>
        </p:txBody>
      </p:sp>
      <p:sp>
        <p:nvSpPr>
          <p:cNvPr id="12" name="四角形: 角を丸くする 11">
            <a:extLst>
              <a:ext uri="{FF2B5EF4-FFF2-40B4-BE49-F238E27FC236}">
                <a16:creationId xmlns:a16="http://schemas.microsoft.com/office/drawing/2014/main" id="{4B61618C-2616-49F1-A1E1-BB41AB7E8704}"/>
              </a:ext>
            </a:extLst>
          </p:cNvPr>
          <p:cNvSpPr/>
          <p:nvPr/>
        </p:nvSpPr>
        <p:spPr>
          <a:xfrm>
            <a:off x="1818144" y="1117569"/>
            <a:ext cx="4149023" cy="764523"/>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4000">
                <a:solidFill>
                  <a:schemeClr val="tx1"/>
                </a:solidFill>
                <a:ea typeface="ＭＳ Ｐゴシック"/>
                <a:cs typeface="Calibri"/>
              </a:rPr>
              <a:t>想起までの３段階</a:t>
            </a:r>
          </a:p>
        </p:txBody>
      </p:sp>
      <p:sp>
        <p:nvSpPr>
          <p:cNvPr id="3" name="TextBox 2">
            <a:extLst>
              <a:ext uri="{FF2B5EF4-FFF2-40B4-BE49-F238E27FC236}">
                <a16:creationId xmlns:a16="http://schemas.microsoft.com/office/drawing/2014/main" id="{263C3220-5744-4EDA-BF65-776B8723FA51}"/>
              </a:ext>
            </a:extLst>
          </p:cNvPr>
          <p:cNvSpPr txBox="1"/>
          <p:nvPr/>
        </p:nvSpPr>
        <p:spPr>
          <a:xfrm>
            <a:off x="1597960" y="2315136"/>
            <a:ext cx="5578286" cy="2308324"/>
          </a:xfrm>
          <a:prstGeom prst="rect">
            <a:avLst/>
          </a:prstGeom>
          <a:noFill/>
          <a:ln w="57150">
            <a:solidFill>
              <a:srgbClr val="FF000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cs typeface="Calibri"/>
            </a:endParaRPr>
          </a:p>
          <a:p>
            <a:endParaRPr lang="en-US">
              <a:cs typeface="Calibri"/>
            </a:endParaRPr>
          </a:p>
          <a:p>
            <a:endParaRPr lang="en-US">
              <a:cs typeface="Calibri"/>
            </a:endParaRPr>
          </a:p>
          <a:p>
            <a:endParaRPr lang="en-US">
              <a:cs typeface="Calibri"/>
            </a:endParaRPr>
          </a:p>
          <a:p>
            <a:endParaRPr lang="en-US">
              <a:cs typeface="Calibri"/>
            </a:endParaRPr>
          </a:p>
          <a:p>
            <a:endParaRPr lang="en-US">
              <a:cs typeface="Calibri"/>
            </a:endParaRPr>
          </a:p>
          <a:p>
            <a:endParaRPr lang="en-US">
              <a:cs typeface="Calibri"/>
            </a:endParaRPr>
          </a:p>
          <a:p>
            <a:endParaRPr lang="en-US">
              <a:cs typeface="Calibri"/>
            </a:endParaRPr>
          </a:p>
        </p:txBody>
      </p:sp>
      <p:sp>
        <p:nvSpPr>
          <p:cNvPr id="13" name="Rectangle: Rounded Corners 12">
            <a:extLst>
              <a:ext uri="{FF2B5EF4-FFF2-40B4-BE49-F238E27FC236}">
                <a16:creationId xmlns:a16="http://schemas.microsoft.com/office/drawing/2014/main" id="{7C00D41F-0F3E-4E67-A3C7-AB3D1B1A1CE6}"/>
              </a:ext>
            </a:extLst>
          </p:cNvPr>
          <p:cNvSpPr/>
          <p:nvPr/>
        </p:nvSpPr>
        <p:spPr>
          <a:xfrm>
            <a:off x="1178859" y="5134535"/>
            <a:ext cx="9737910" cy="94129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3200">
                <a:ea typeface="ＭＳ Ｐゴシック"/>
                <a:cs typeface="Calibri"/>
              </a:rPr>
              <a:t>想起されるには、記銘され、</a:t>
            </a:r>
            <a:r>
              <a:rPr lang="ja-JP" altLang="en-US" sz="3200">
                <a:solidFill>
                  <a:srgbClr val="FF0000"/>
                </a:solidFill>
                <a:ea typeface="ＭＳ Ｐゴシック"/>
                <a:cs typeface="Calibri"/>
              </a:rPr>
              <a:t>保持されなければならない</a:t>
            </a:r>
          </a:p>
        </p:txBody>
      </p:sp>
    </p:spTree>
    <p:extLst>
      <p:ext uri="{BB962C8B-B14F-4D97-AF65-F5344CB8AC3E}">
        <p14:creationId xmlns:p14="http://schemas.microsoft.com/office/powerpoint/2010/main" val="33840096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F1F05B-E43C-4D6C-B0C1-EEF4A491AED8}"/>
              </a:ext>
            </a:extLst>
          </p:cNvPr>
          <p:cNvSpPr>
            <a:spLocks noGrp="1"/>
          </p:cNvSpPr>
          <p:nvPr>
            <p:ph type="title"/>
          </p:nvPr>
        </p:nvSpPr>
        <p:spPr>
          <a:xfrm>
            <a:off x="1066800" y="84563"/>
            <a:ext cx="10946524" cy="764523"/>
          </a:xfrm>
        </p:spPr>
        <p:txBody>
          <a:bodyPr>
            <a:normAutofit/>
          </a:bodyPr>
          <a:lstStyle/>
          <a:p>
            <a:r>
              <a:rPr lang="ja-JP" altLang="en-US">
                <a:ea typeface="ＭＳ Ｐゴシック"/>
                <a:cs typeface="Calibri Light"/>
              </a:rPr>
              <a:t>先行研究　</a:t>
            </a:r>
            <a:endParaRPr lang="en-US" altLang="ja-JP">
              <a:ea typeface="ＭＳ Ｐゴシック"/>
              <a:cs typeface="Calibri Light"/>
            </a:endParaRPr>
          </a:p>
        </p:txBody>
      </p:sp>
      <p:sp>
        <p:nvSpPr>
          <p:cNvPr id="4" name="Slide Number Placeholder 3">
            <a:extLst>
              <a:ext uri="{FF2B5EF4-FFF2-40B4-BE49-F238E27FC236}">
                <a16:creationId xmlns:a16="http://schemas.microsoft.com/office/drawing/2014/main" id="{6104D758-90E7-4F71-8DE2-6ECD365D365F}"/>
              </a:ext>
            </a:extLst>
          </p:cNvPr>
          <p:cNvSpPr>
            <a:spLocks noGrp="1"/>
          </p:cNvSpPr>
          <p:nvPr>
            <p:ph type="sldNum" sz="quarter" idx="12"/>
          </p:nvPr>
        </p:nvSpPr>
        <p:spPr/>
        <p:txBody>
          <a:bodyPr/>
          <a:lstStyle/>
          <a:p>
            <a:fld id="{3A98EE3D-8CD1-4C3F-BD1C-C98C9596463C}" type="slidenum">
              <a:rPr lang="en-US" smtClean="0"/>
              <a:pPr/>
              <a:t>19</a:t>
            </a:fld>
            <a:endParaRPr lang="en-US"/>
          </a:p>
        </p:txBody>
      </p:sp>
      <p:sp>
        <p:nvSpPr>
          <p:cNvPr id="21" name="四角形: 角を丸くする 20">
            <a:extLst>
              <a:ext uri="{FF2B5EF4-FFF2-40B4-BE49-F238E27FC236}">
                <a16:creationId xmlns:a16="http://schemas.microsoft.com/office/drawing/2014/main" id="{F104F0B1-9A42-4D1F-AE09-450C49321983}"/>
              </a:ext>
            </a:extLst>
          </p:cNvPr>
          <p:cNvSpPr/>
          <p:nvPr/>
        </p:nvSpPr>
        <p:spPr>
          <a:xfrm>
            <a:off x="1036032" y="2427514"/>
            <a:ext cx="2116535" cy="167726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solidFill>
                <a:schemeClr val="tx1"/>
              </a:solidFill>
            </a:endParaRPr>
          </a:p>
        </p:txBody>
      </p:sp>
      <p:sp>
        <p:nvSpPr>
          <p:cNvPr id="22" name="四角形: 角を丸くする 21">
            <a:extLst>
              <a:ext uri="{FF2B5EF4-FFF2-40B4-BE49-F238E27FC236}">
                <a16:creationId xmlns:a16="http://schemas.microsoft.com/office/drawing/2014/main" id="{9E37D435-8D02-4550-9C38-BADA6F5B4C03}"/>
              </a:ext>
            </a:extLst>
          </p:cNvPr>
          <p:cNvSpPr/>
          <p:nvPr/>
        </p:nvSpPr>
        <p:spPr>
          <a:xfrm>
            <a:off x="4861899" y="1421798"/>
            <a:ext cx="1901787" cy="167726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四角形: 角を丸くする 22">
            <a:extLst>
              <a:ext uri="{FF2B5EF4-FFF2-40B4-BE49-F238E27FC236}">
                <a16:creationId xmlns:a16="http://schemas.microsoft.com/office/drawing/2014/main" id="{B3E898EE-96FC-42D2-BBD0-603FA7AB66DA}"/>
              </a:ext>
            </a:extLst>
          </p:cNvPr>
          <p:cNvSpPr/>
          <p:nvPr/>
        </p:nvSpPr>
        <p:spPr>
          <a:xfrm>
            <a:off x="8525347" y="1421798"/>
            <a:ext cx="2687136" cy="16772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矢印: 右 23">
            <a:extLst>
              <a:ext uri="{FF2B5EF4-FFF2-40B4-BE49-F238E27FC236}">
                <a16:creationId xmlns:a16="http://schemas.microsoft.com/office/drawing/2014/main" id="{065A2D2A-FDE4-4812-8E46-4315F4229914}"/>
              </a:ext>
            </a:extLst>
          </p:cNvPr>
          <p:cNvSpPr/>
          <p:nvPr/>
        </p:nvSpPr>
        <p:spPr>
          <a:xfrm>
            <a:off x="7222093" y="1966526"/>
            <a:ext cx="844843" cy="6333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矢印: 右 24">
            <a:extLst>
              <a:ext uri="{FF2B5EF4-FFF2-40B4-BE49-F238E27FC236}">
                <a16:creationId xmlns:a16="http://schemas.microsoft.com/office/drawing/2014/main" id="{A3CAB2B2-B32B-4906-A3B4-EBDB2149EDB7}"/>
              </a:ext>
            </a:extLst>
          </p:cNvPr>
          <p:cNvSpPr/>
          <p:nvPr/>
        </p:nvSpPr>
        <p:spPr>
          <a:xfrm>
            <a:off x="3659916" y="1966527"/>
            <a:ext cx="844843" cy="6333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四角形: 角を丸くする 26">
            <a:extLst>
              <a:ext uri="{FF2B5EF4-FFF2-40B4-BE49-F238E27FC236}">
                <a16:creationId xmlns:a16="http://schemas.microsoft.com/office/drawing/2014/main" id="{70B05B86-C0F9-406C-AF16-729FC3806F00}"/>
              </a:ext>
            </a:extLst>
          </p:cNvPr>
          <p:cNvSpPr/>
          <p:nvPr/>
        </p:nvSpPr>
        <p:spPr>
          <a:xfrm>
            <a:off x="4861898" y="3480027"/>
            <a:ext cx="1901787" cy="167726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四角形: 角を丸くする 27">
            <a:extLst>
              <a:ext uri="{FF2B5EF4-FFF2-40B4-BE49-F238E27FC236}">
                <a16:creationId xmlns:a16="http://schemas.microsoft.com/office/drawing/2014/main" id="{F4080D64-1677-449A-BF08-D5A30ECB0162}"/>
              </a:ext>
            </a:extLst>
          </p:cNvPr>
          <p:cNvSpPr/>
          <p:nvPr/>
        </p:nvSpPr>
        <p:spPr>
          <a:xfrm>
            <a:off x="8556890" y="3480027"/>
            <a:ext cx="2687136" cy="167726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矢印: 右 28">
            <a:extLst>
              <a:ext uri="{FF2B5EF4-FFF2-40B4-BE49-F238E27FC236}">
                <a16:creationId xmlns:a16="http://schemas.microsoft.com/office/drawing/2014/main" id="{99CDCD9A-3928-4FE3-ABED-F04742B5D7C4}"/>
              </a:ext>
            </a:extLst>
          </p:cNvPr>
          <p:cNvSpPr/>
          <p:nvPr/>
        </p:nvSpPr>
        <p:spPr>
          <a:xfrm>
            <a:off x="7222094" y="4071324"/>
            <a:ext cx="844843" cy="6333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矢印: 右 29">
            <a:extLst>
              <a:ext uri="{FF2B5EF4-FFF2-40B4-BE49-F238E27FC236}">
                <a16:creationId xmlns:a16="http://schemas.microsoft.com/office/drawing/2014/main" id="{B48A0B9B-9641-413E-8800-CAC92E2A1CCE}"/>
              </a:ext>
            </a:extLst>
          </p:cNvPr>
          <p:cNvSpPr/>
          <p:nvPr/>
        </p:nvSpPr>
        <p:spPr>
          <a:xfrm>
            <a:off x="3659916" y="4071325"/>
            <a:ext cx="844843" cy="6333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6" name="Picture 2" descr="■">
            <a:extLst>
              <a:ext uri="{FF2B5EF4-FFF2-40B4-BE49-F238E27FC236}">
                <a16:creationId xmlns:a16="http://schemas.microsoft.com/office/drawing/2014/main" id="{C9E4DBBB-AAD9-45C3-B802-86111A1C7DBB}"/>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96920" y="2463672"/>
            <a:ext cx="1972550" cy="184433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パスワードを忘れた人のイラスト">
            <a:extLst>
              <a:ext uri="{FF2B5EF4-FFF2-40B4-BE49-F238E27FC236}">
                <a16:creationId xmlns:a16="http://schemas.microsoft.com/office/drawing/2014/main" id="{618093DF-2315-40D6-AAF6-05811B4CD493}"/>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954950" y="3429000"/>
            <a:ext cx="1732582" cy="1732582"/>
          </a:xfrm>
          <a:prstGeom prst="rect">
            <a:avLst/>
          </a:prstGeom>
          <a:noFill/>
          <a:extLst>
            <a:ext uri="{909E8E84-426E-40DD-AFC4-6F175D3DCCD1}">
              <a14:hiddenFill xmlns:a14="http://schemas.microsoft.com/office/drawing/2010/main">
                <a:solidFill>
                  <a:srgbClr val="FFFFFF"/>
                </a:solidFill>
              </a14:hiddenFill>
            </a:ext>
          </a:extLst>
        </p:spPr>
      </p:pic>
      <p:sp>
        <p:nvSpPr>
          <p:cNvPr id="1024" name="正方形/長方形 1023">
            <a:extLst>
              <a:ext uri="{FF2B5EF4-FFF2-40B4-BE49-F238E27FC236}">
                <a16:creationId xmlns:a16="http://schemas.microsoft.com/office/drawing/2014/main" id="{B9D0D87E-2879-4BE1-AFFD-405A16A59A92}"/>
              </a:ext>
            </a:extLst>
          </p:cNvPr>
          <p:cNvSpPr/>
          <p:nvPr/>
        </p:nvSpPr>
        <p:spPr>
          <a:xfrm>
            <a:off x="9283599" y="3385839"/>
            <a:ext cx="1426272" cy="3128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5" name="四角形: 対角を丸める 1024">
            <a:extLst>
              <a:ext uri="{FF2B5EF4-FFF2-40B4-BE49-F238E27FC236}">
                <a16:creationId xmlns:a16="http://schemas.microsoft.com/office/drawing/2014/main" id="{485714B1-93FF-44C5-B678-B421BA66706D}"/>
              </a:ext>
            </a:extLst>
          </p:cNvPr>
          <p:cNvSpPr/>
          <p:nvPr/>
        </p:nvSpPr>
        <p:spPr>
          <a:xfrm>
            <a:off x="1641423" y="2203208"/>
            <a:ext cx="904253" cy="484770"/>
          </a:xfrm>
          <a:prstGeom prst="round2Diag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a:solidFill>
                  <a:schemeClr val="tx1"/>
                </a:solidFill>
              </a:rPr>
              <a:t>情報</a:t>
            </a:r>
          </a:p>
        </p:txBody>
      </p:sp>
      <p:pic>
        <p:nvPicPr>
          <p:cNvPr id="1034" name="Picture 10" descr="横になってスマホを使う人のイラスト（男性）">
            <a:extLst>
              <a:ext uri="{FF2B5EF4-FFF2-40B4-BE49-F238E27FC236}">
                <a16:creationId xmlns:a16="http://schemas.microsoft.com/office/drawing/2014/main" id="{67EDA491-A671-4B29-AC4C-9930FE710579}"/>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988862" y="4001710"/>
            <a:ext cx="1667762" cy="1300854"/>
          </a:xfrm>
          <a:prstGeom prst="rect">
            <a:avLst/>
          </a:prstGeom>
          <a:noFill/>
          <a:extLst>
            <a:ext uri="{909E8E84-426E-40DD-AFC4-6F175D3DCCD1}">
              <a14:hiddenFill xmlns:a14="http://schemas.microsoft.com/office/drawing/2010/main">
                <a:solidFill>
                  <a:srgbClr val="FFFFFF"/>
                </a:solidFill>
              </a14:hiddenFill>
            </a:ext>
          </a:extLst>
        </p:spPr>
      </p:pic>
      <p:sp>
        <p:nvSpPr>
          <p:cNvPr id="43" name="四角形: 対角を丸める 42">
            <a:extLst>
              <a:ext uri="{FF2B5EF4-FFF2-40B4-BE49-F238E27FC236}">
                <a16:creationId xmlns:a16="http://schemas.microsoft.com/office/drawing/2014/main" id="{5B6E8632-B318-4AAF-A3DD-A446F47176FE}"/>
              </a:ext>
            </a:extLst>
          </p:cNvPr>
          <p:cNvSpPr/>
          <p:nvPr/>
        </p:nvSpPr>
        <p:spPr>
          <a:xfrm>
            <a:off x="8977289" y="3234569"/>
            <a:ext cx="1901787" cy="484770"/>
          </a:xfrm>
          <a:prstGeom prst="round2Diag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a:solidFill>
                  <a:schemeClr val="tx1"/>
                </a:solidFill>
              </a:rPr>
              <a:t>忘れやすい</a:t>
            </a:r>
          </a:p>
        </p:txBody>
      </p:sp>
      <p:sp>
        <p:nvSpPr>
          <p:cNvPr id="45" name="四角形: 対角を丸める 44">
            <a:extLst>
              <a:ext uri="{FF2B5EF4-FFF2-40B4-BE49-F238E27FC236}">
                <a16:creationId xmlns:a16="http://schemas.microsoft.com/office/drawing/2014/main" id="{D5BBA1A2-9C46-4A6A-8D1E-372C92AB2588}"/>
              </a:ext>
            </a:extLst>
          </p:cNvPr>
          <p:cNvSpPr/>
          <p:nvPr/>
        </p:nvSpPr>
        <p:spPr>
          <a:xfrm>
            <a:off x="8989773" y="1179024"/>
            <a:ext cx="1747292" cy="484770"/>
          </a:xfrm>
          <a:prstGeom prst="round2Diag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a:solidFill>
                  <a:srgbClr val="FF0000"/>
                </a:solidFill>
              </a:rPr>
              <a:t>忘れにくい</a:t>
            </a:r>
          </a:p>
        </p:txBody>
      </p:sp>
      <p:pic>
        <p:nvPicPr>
          <p:cNvPr id="46" name="Picture 6" descr="スーツを着た男性のイラスト（笑った顔）">
            <a:extLst>
              <a:ext uri="{FF2B5EF4-FFF2-40B4-BE49-F238E27FC236}">
                <a16:creationId xmlns:a16="http://schemas.microsoft.com/office/drawing/2014/main" id="{C77E1D7F-E2B3-4487-B5BF-9035D4B1DC38}"/>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324095" y="1656611"/>
            <a:ext cx="1089639" cy="14825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スーツを着た男性のイラスト（悩む顔）">
            <a:extLst>
              <a:ext uri="{FF2B5EF4-FFF2-40B4-BE49-F238E27FC236}">
                <a16:creationId xmlns:a16="http://schemas.microsoft.com/office/drawing/2014/main" id="{CC5CA509-A423-4D22-A98A-8BCF8E015C19}"/>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339442" y="1948672"/>
            <a:ext cx="874649" cy="1189999"/>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a:extLst>
              <a:ext uri="{FF2B5EF4-FFF2-40B4-BE49-F238E27FC236}">
                <a16:creationId xmlns:a16="http://schemas.microsoft.com/office/drawing/2014/main" id="{E54BEB8A-107C-4830-8168-6CE071A7E3B1}"/>
              </a:ext>
            </a:extLst>
          </p:cNvPr>
          <p:cNvSpPr txBox="1"/>
          <p:nvPr/>
        </p:nvSpPr>
        <p:spPr>
          <a:xfrm>
            <a:off x="5152914" y="3620745"/>
            <a:ext cx="1319753" cy="338554"/>
          </a:xfrm>
          <a:prstGeom prst="rect">
            <a:avLst/>
          </a:prstGeom>
          <a:noFill/>
        </p:spPr>
        <p:txBody>
          <a:bodyPr wrap="square" rtlCol="0">
            <a:spAutoFit/>
          </a:bodyPr>
          <a:lstStyle/>
          <a:p>
            <a:r>
              <a:rPr kumimoji="1" lang="ja-JP" altLang="en-US" sz="1600"/>
              <a:t>考えないと</a:t>
            </a:r>
            <a:r>
              <a:rPr kumimoji="1" lang="en-US" altLang="ja-JP" sz="1600"/>
              <a:t>…</a:t>
            </a:r>
            <a:endParaRPr kumimoji="1" lang="ja-JP" altLang="en-US" sz="1600"/>
          </a:p>
        </p:txBody>
      </p:sp>
      <p:sp>
        <p:nvSpPr>
          <p:cNvPr id="31" name="テキスト ボックス 30">
            <a:extLst>
              <a:ext uri="{FF2B5EF4-FFF2-40B4-BE49-F238E27FC236}">
                <a16:creationId xmlns:a16="http://schemas.microsoft.com/office/drawing/2014/main" id="{DD53AAA5-56EB-4665-9AC7-B547D48AEA6E}"/>
              </a:ext>
            </a:extLst>
          </p:cNvPr>
          <p:cNvSpPr txBox="1"/>
          <p:nvPr/>
        </p:nvSpPr>
        <p:spPr>
          <a:xfrm>
            <a:off x="5268042" y="1555436"/>
            <a:ext cx="1089495" cy="338554"/>
          </a:xfrm>
          <a:prstGeom prst="rect">
            <a:avLst/>
          </a:prstGeom>
          <a:noFill/>
        </p:spPr>
        <p:txBody>
          <a:bodyPr wrap="square" rtlCol="0">
            <a:spAutoFit/>
          </a:bodyPr>
          <a:lstStyle/>
          <a:p>
            <a:r>
              <a:rPr kumimoji="1" lang="ja-JP" altLang="en-US" sz="1600"/>
              <a:t>考えると</a:t>
            </a:r>
            <a:r>
              <a:rPr kumimoji="1" lang="en-US" altLang="ja-JP" sz="1600"/>
              <a:t>…</a:t>
            </a:r>
            <a:endParaRPr kumimoji="1" lang="ja-JP" altLang="en-US" sz="1600"/>
          </a:p>
        </p:txBody>
      </p:sp>
      <p:sp>
        <p:nvSpPr>
          <p:cNvPr id="8" name="正方形/長方形 7">
            <a:extLst>
              <a:ext uri="{FF2B5EF4-FFF2-40B4-BE49-F238E27FC236}">
                <a16:creationId xmlns:a16="http://schemas.microsoft.com/office/drawing/2014/main" id="{C143375D-A9C1-4347-8BA6-96852754C20D}"/>
              </a:ext>
            </a:extLst>
          </p:cNvPr>
          <p:cNvSpPr/>
          <p:nvPr/>
        </p:nvSpPr>
        <p:spPr>
          <a:xfrm>
            <a:off x="801278" y="1084082"/>
            <a:ext cx="10784264" cy="42184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a:extLst>
              <a:ext uri="{FF2B5EF4-FFF2-40B4-BE49-F238E27FC236}">
                <a16:creationId xmlns:a16="http://schemas.microsoft.com/office/drawing/2014/main" id="{C2AC9652-850C-4017-810D-08E30233AC8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385686" y="1063907"/>
            <a:ext cx="9610896" cy="3857955"/>
          </a:xfrm>
          <a:prstGeom prst="rect">
            <a:avLst/>
          </a:prstGeom>
        </p:spPr>
      </p:pic>
      <p:sp>
        <p:nvSpPr>
          <p:cNvPr id="7" name="四角形: 角を丸くする 6">
            <a:extLst>
              <a:ext uri="{FF2B5EF4-FFF2-40B4-BE49-F238E27FC236}">
                <a16:creationId xmlns:a16="http://schemas.microsoft.com/office/drawing/2014/main" id="{7AF7F9B5-FD86-442B-97D7-34F2DEB3948F}"/>
              </a:ext>
            </a:extLst>
          </p:cNvPr>
          <p:cNvSpPr/>
          <p:nvPr/>
        </p:nvSpPr>
        <p:spPr>
          <a:xfrm>
            <a:off x="2325534" y="5164636"/>
            <a:ext cx="7777113" cy="76452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a:solidFill>
                  <a:schemeClr val="tx1"/>
                </a:solidFill>
              </a:rPr>
              <a:t>思考を伴うと、記憶に残りやすい</a:t>
            </a:r>
          </a:p>
        </p:txBody>
      </p:sp>
      <p:sp>
        <p:nvSpPr>
          <p:cNvPr id="33" name="テキスト ボックス 32">
            <a:extLst>
              <a:ext uri="{FF2B5EF4-FFF2-40B4-BE49-F238E27FC236}">
                <a16:creationId xmlns:a16="http://schemas.microsoft.com/office/drawing/2014/main" id="{82D77061-75F5-4FAE-A65B-A511279ED9A6}"/>
              </a:ext>
            </a:extLst>
          </p:cNvPr>
          <p:cNvSpPr txBox="1"/>
          <p:nvPr/>
        </p:nvSpPr>
        <p:spPr>
          <a:xfrm>
            <a:off x="5152914" y="5961395"/>
            <a:ext cx="7110511" cy="307777"/>
          </a:xfrm>
          <a:prstGeom prst="rect">
            <a:avLst/>
          </a:prstGeom>
          <a:noFill/>
        </p:spPr>
        <p:txBody>
          <a:bodyPr wrap="square" rtlCol="0">
            <a:spAutoFit/>
          </a:bodyPr>
          <a:lstStyle/>
          <a:p>
            <a:pPr marL="0" marR="0" lvl="0" indent="0" algn="r" defTabSz="914400" rtl="0" eaLnBrk="0" fontAlgn="base" latinLnBrk="0" hangingPunct="0">
              <a:lnSpc>
                <a:spcPct val="100000"/>
              </a:lnSpc>
              <a:spcBef>
                <a:spcPct val="0"/>
              </a:spcBef>
              <a:spcAft>
                <a:spcPct val="0"/>
              </a:spcAft>
              <a:buClrTx/>
              <a:buSzTx/>
              <a:tabLst/>
            </a:pPr>
            <a:r>
              <a:rPr kumimoji="0" lang="ja-JP" altLang="ja-JP" sz="1400" b="0" i="0" u="none" strike="noStrike" cap="none" normalizeH="0" baseline="0">
                <a:ln>
                  <a:noFill/>
                </a:ln>
                <a:solidFill>
                  <a:srgbClr val="333333"/>
                </a:solidFill>
                <a:effectLst/>
                <a:latin typeface="Arial" panose="020B0604020202020204" pitchFamily="34" charset="0"/>
                <a:ea typeface="ヒラギノ角ゴ Pro W3"/>
              </a:rPr>
              <a:t>吉田</a:t>
            </a:r>
            <a:r>
              <a:rPr kumimoji="0" lang="ja-JP" altLang="en-US" sz="1400">
                <a:solidFill>
                  <a:srgbClr val="333333"/>
                </a:solidFill>
                <a:latin typeface="Arial" panose="020B0604020202020204" pitchFamily="34" charset="0"/>
                <a:ea typeface="ヒラギノ角ゴ Pro W3"/>
              </a:rPr>
              <a:t>（</a:t>
            </a:r>
            <a:r>
              <a:rPr kumimoji="0" lang="en-US" altLang="ja-JP" sz="1400">
                <a:solidFill>
                  <a:srgbClr val="333333"/>
                </a:solidFill>
                <a:latin typeface="Arial" panose="020B0604020202020204" pitchFamily="34" charset="0"/>
                <a:ea typeface="ヒラギノ角ゴ Pro W3"/>
              </a:rPr>
              <a:t>2018</a:t>
            </a:r>
            <a:r>
              <a:rPr kumimoji="0" lang="ja-JP" altLang="en-US" sz="1400">
                <a:solidFill>
                  <a:srgbClr val="333333"/>
                </a:solidFill>
                <a:latin typeface="Arial" panose="020B0604020202020204" pitchFamily="34" charset="0"/>
                <a:ea typeface="ヒラギノ角ゴ Pro W3"/>
              </a:rPr>
              <a:t>）</a:t>
            </a:r>
            <a:endParaRPr kumimoji="0" lang="ja-JP" altLang="ja-JP" sz="32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45515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6ADC50D-8D2A-4DFB-8347-60B24CACA063}"/>
              </a:ext>
            </a:extLst>
          </p:cNvPr>
          <p:cNvSpPr>
            <a:spLocks noGrp="1"/>
          </p:cNvSpPr>
          <p:nvPr>
            <p:ph type="sldNum" sz="quarter" idx="12"/>
          </p:nvPr>
        </p:nvSpPr>
        <p:spPr/>
        <p:txBody>
          <a:bodyPr/>
          <a:lstStyle/>
          <a:p>
            <a:fld id="{3A98EE3D-8CD1-4C3F-BD1C-C98C9596463C}" type="slidenum">
              <a:rPr lang="en-US" smtClean="0"/>
              <a:t>2</a:t>
            </a:fld>
            <a:endParaRPr lang="en-US"/>
          </a:p>
        </p:txBody>
      </p:sp>
      <p:sp>
        <p:nvSpPr>
          <p:cNvPr id="3" name="テキスト ボックス 2">
            <a:extLst>
              <a:ext uri="{FF2B5EF4-FFF2-40B4-BE49-F238E27FC236}">
                <a16:creationId xmlns:a16="http://schemas.microsoft.com/office/drawing/2014/main" id="{47CB73C4-67F6-494F-8A28-115EAADC9EBF}"/>
              </a:ext>
            </a:extLst>
          </p:cNvPr>
          <p:cNvSpPr txBox="1"/>
          <p:nvPr/>
        </p:nvSpPr>
        <p:spPr>
          <a:xfrm>
            <a:off x="3746639" y="2705725"/>
            <a:ext cx="4698722" cy="1446550"/>
          </a:xfrm>
          <a:prstGeom prst="rect">
            <a:avLst/>
          </a:prstGeom>
          <a:noFill/>
        </p:spPr>
        <p:txBody>
          <a:bodyPr wrap="none" rtlCol="0">
            <a:spAutoFit/>
          </a:bodyPr>
          <a:lstStyle/>
          <a:p>
            <a:r>
              <a:rPr kumimoji="1" lang="ja-JP" altLang="en-US" sz="8800"/>
              <a:t>研究概要</a:t>
            </a:r>
          </a:p>
        </p:txBody>
      </p:sp>
    </p:spTree>
    <p:extLst>
      <p:ext uri="{BB962C8B-B14F-4D97-AF65-F5344CB8AC3E}">
        <p14:creationId xmlns:p14="http://schemas.microsoft.com/office/powerpoint/2010/main" val="3759247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F5FC51F5-FF74-4958-9C78-A6C8E3DFA525}"/>
              </a:ext>
            </a:extLst>
          </p:cNvPr>
          <p:cNvSpPr>
            <a:spLocks noGrp="1"/>
          </p:cNvSpPr>
          <p:nvPr>
            <p:ph type="sldNum" sz="quarter" idx="12"/>
          </p:nvPr>
        </p:nvSpPr>
        <p:spPr/>
        <p:txBody>
          <a:bodyPr/>
          <a:lstStyle/>
          <a:p>
            <a:fld id="{3A98EE3D-8CD1-4C3F-BD1C-C98C9596463C}" type="slidenum">
              <a:rPr lang="en-US" smtClean="0"/>
              <a:t>20</a:t>
            </a:fld>
            <a:endParaRPr lang="en-US"/>
          </a:p>
        </p:txBody>
      </p:sp>
      <p:sp>
        <p:nvSpPr>
          <p:cNvPr id="3" name="テキスト ボックス 2">
            <a:extLst>
              <a:ext uri="{FF2B5EF4-FFF2-40B4-BE49-F238E27FC236}">
                <a16:creationId xmlns:a16="http://schemas.microsoft.com/office/drawing/2014/main" id="{44084D3C-D2BA-4E10-BE0A-F00A3620E81A}"/>
              </a:ext>
            </a:extLst>
          </p:cNvPr>
          <p:cNvSpPr txBox="1"/>
          <p:nvPr/>
        </p:nvSpPr>
        <p:spPr>
          <a:xfrm>
            <a:off x="3410965" y="2453516"/>
            <a:ext cx="5818304"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8000">
                <a:ea typeface="ＭＳ Ｐゴシック"/>
                <a:cs typeface="Calibri"/>
              </a:rPr>
              <a:t>仮説導出①</a:t>
            </a:r>
            <a:endParaRPr lang="en-US" altLang="ja-JP" sz="8000">
              <a:ea typeface="ＭＳ Ｐゴシック"/>
              <a:cs typeface="Calibri"/>
            </a:endParaRPr>
          </a:p>
        </p:txBody>
      </p:sp>
    </p:spTree>
    <p:extLst>
      <p:ext uri="{BB962C8B-B14F-4D97-AF65-F5344CB8AC3E}">
        <p14:creationId xmlns:p14="http://schemas.microsoft.com/office/powerpoint/2010/main" val="366943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6B245FF-0A8E-4889-8798-93EAF7FC5E55}"/>
              </a:ext>
            </a:extLst>
          </p:cNvPr>
          <p:cNvSpPr>
            <a:spLocks noGrp="1"/>
          </p:cNvSpPr>
          <p:nvPr>
            <p:ph type="sldNum" sz="quarter" idx="12"/>
          </p:nvPr>
        </p:nvSpPr>
        <p:spPr/>
        <p:txBody>
          <a:bodyPr/>
          <a:lstStyle/>
          <a:p>
            <a:fld id="{3A98EE3D-8CD1-4C3F-BD1C-C98C9596463C}" type="slidenum">
              <a:rPr lang="en-US" smtClean="0"/>
              <a:t>21</a:t>
            </a:fld>
            <a:endParaRPr lang="en-US"/>
          </a:p>
        </p:txBody>
      </p:sp>
      <p:sp>
        <p:nvSpPr>
          <p:cNvPr id="3" name="TextBox 2">
            <a:extLst>
              <a:ext uri="{FF2B5EF4-FFF2-40B4-BE49-F238E27FC236}">
                <a16:creationId xmlns:a16="http://schemas.microsoft.com/office/drawing/2014/main" id="{E0B64EA2-E556-40B4-BF9A-3DCB2C9CDEB7}"/>
              </a:ext>
            </a:extLst>
          </p:cNvPr>
          <p:cNvSpPr txBox="1"/>
          <p:nvPr/>
        </p:nvSpPr>
        <p:spPr>
          <a:xfrm>
            <a:off x="421599" y="2745023"/>
            <a:ext cx="1134880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a:ea typeface="ＭＳ Ｐゴシック"/>
                <a:cs typeface="Calibri"/>
              </a:rPr>
              <a:t>アレンジレシピは記憶されやすいのだろうか</a:t>
            </a:r>
          </a:p>
        </p:txBody>
      </p:sp>
    </p:spTree>
    <p:extLst>
      <p:ext uri="{BB962C8B-B14F-4D97-AF65-F5344CB8AC3E}">
        <p14:creationId xmlns:p14="http://schemas.microsoft.com/office/powerpoint/2010/main" val="27123291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7DC9F-7FD7-496B-888A-634BF9E973FB}"/>
              </a:ext>
            </a:extLst>
          </p:cNvPr>
          <p:cNvSpPr>
            <a:spLocks noGrp="1"/>
          </p:cNvSpPr>
          <p:nvPr>
            <p:ph type="title"/>
          </p:nvPr>
        </p:nvSpPr>
        <p:spPr/>
        <p:txBody>
          <a:bodyPr>
            <a:normAutofit/>
          </a:bodyPr>
          <a:lstStyle/>
          <a:p>
            <a:r>
              <a:rPr lang="ja-JP" altLang="en-US">
                <a:ea typeface="ＭＳ Ｐゴシック"/>
                <a:cs typeface="Calibri Light"/>
              </a:rPr>
              <a:t>仮説導出①　スキーマと情報の一致度</a:t>
            </a:r>
            <a:endParaRPr lang="en-US">
              <a:cs typeface="Calibri Light"/>
            </a:endParaRPr>
          </a:p>
        </p:txBody>
      </p:sp>
      <p:sp>
        <p:nvSpPr>
          <p:cNvPr id="4" name="Slide Number Placeholder 3">
            <a:extLst>
              <a:ext uri="{FF2B5EF4-FFF2-40B4-BE49-F238E27FC236}">
                <a16:creationId xmlns:a16="http://schemas.microsoft.com/office/drawing/2014/main" id="{A261EA16-20D2-4BCF-9CC7-7E7D01CF2939}"/>
              </a:ext>
            </a:extLst>
          </p:cNvPr>
          <p:cNvSpPr>
            <a:spLocks noGrp="1"/>
          </p:cNvSpPr>
          <p:nvPr>
            <p:ph type="sldNum" sz="quarter" idx="12"/>
          </p:nvPr>
        </p:nvSpPr>
        <p:spPr/>
        <p:txBody>
          <a:bodyPr/>
          <a:lstStyle/>
          <a:p>
            <a:fld id="{3A98EE3D-8CD1-4C3F-BD1C-C98C9596463C}" type="slidenum">
              <a:rPr lang="en-US" smtClean="0"/>
              <a:pPr/>
              <a:t>22</a:t>
            </a:fld>
            <a:endParaRPr lang="en-US"/>
          </a:p>
        </p:txBody>
      </p:sp>
      <p:sp>
        <p:nvSpPr>
          <p:cNvPr id="7" name="四角形: 角を丸くする 6">
            <a:extLst>
              <a:ext uri="{FF2B5EF4-FFF2-40B4-BE49-F238E27FC236}">
                <a16:creationId xmlns:a16="http://schemas.microsoft.com/office/drawing/2014/main" id="{F1071191-28FA-4D63-A97F-FDF01C859AEB}"/>
              </a:ext>
            </a:extLst>
          </p:cNvPr>
          <p:cNvSpPr/>
          <p:nvPr/>
        </p:nvSpPr>
        <p:spPr>
          <a:xfrm>
            <a:off x="837414" y="5055831"/>
            <a:ext cx="10517171" cy="8422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a:solidFill>
                  <a:schemeClr val="tx1"/>
                </a:solidFill>
                <a:ea typeface="ＭＳ Ｐゴシック"/>
                <a:cs typeface="Calibri"/>
              </a:rPr>
              <a:t>スキーマと新たな情報の一致度が脳の活動に関係している</a:t>
            </a:r>
          </a:p>
        </p:txBody>
      </p:sp>
      <p:sp>
        <p:nvSpPr>
          <p:cNvPr id="8" name="正方形/長方形 7">
            <a:extLst>
              <a:ext uri="{FF2B5EF4-FFF2-40B4-BE49-F238E27FC236}">
                <a16:creationId xmlns:a16="http://schemas.microsoft.com/office/drawing/2014/main" id="{ED50F8C2-BD63-4EC7-BA34-63EBA1A880F7}"/>
              </a:ext>
            </a:extLst>
          </p:cNvPr>
          <p:cNvSpPr/>
          <p:nvPr/>
        </p:nvSpPr>
        <p:spPr>
          <a:xfrm>
            <a:off x="837413" y="1348033"/>
            <a:ext cx="10517171" cy="248867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876B83EC-B57A-46B2-A069-489A16779663}"/>
              </a:ext>
            </a:extLst>
          </p:cNvPr>
          <p:cNvSpPr/>
          <p:nvPr/>
        </p:nvSpPr>
        <p:spPr>
          <a:xfrm>
            <a:off x="1066800" y="1093509"/>
            <a:ext cx="2045616" cy="42420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Content Placeholder 2">
            <a:extLst>
              <a:ext uri="{FF2B5EF4-FFF2-40B4-BE49-F238E27FC236}">
                <a16:creationId xmlns:a16="http://schemas.microsoft.com/office/drawing/2014/main" id="{08614485-A2AD-487C-9CFC-1FCA7473FF7C}"/>
              </a:ext>
            </a:extLst>
          </p:cNvPr>
          <p:cNvSpPr>
            <a:spLocks noGrp="1"/>
          </p:cNvSpPr>
          <p:nvPr>
            <p:ph idx="1"/>
          </p:nvPr>
        </p:nvSpPr>
        <p:spPr>
          <a:xfrm>
            <a:off x="1066800" y="1084217"/>
            <a:ext cx="10058400" cy="2856187"/>
          </a:xfrm>
        </p:spPr>
        <p:txBody>
          <a:bodyPr vert="horz" lIns="0" tIns="45720" rIns="0" bIns="45720" rtlCol="0" anchor="t">
            <a:normAutofit/>
          </a:bodyPr>
          <a:lstStyle/>
          <a:p>
            <a:r>
              <a:rPr lang="en-US" altLang="ja-JP" sz="2400">
                <a:solidFill>
                  <a:schemeClr val="tx1"/>
                </a:solidFill>
                <a:ea typeface="ＭＳ Ｐゴシック"/>
                <a:cs typeface="Calibri"/>
              </a:rPr>
              <a:t>【</a:t>
            </a:r>
            <a:r>
              <a:rPr lang="ja-JP" altLang="en-US" sz="2400">
                <a:solidFill>
                  <a:schemeClr val="tx1"/>
                </a:solidFill>
                <a:ea typeface="ＭＳ Ｐゴシック"/>
                <a:cs typeface="Calibri"/>
              </a:rPr>
              <a:t>スキーマとは</a:t>
            </a:r>
            <a:r>
              <a:rPr lang="en-US" altLang="ja-JP" sz="2400">
                <a:solidFill>
                  <a:schemeClr val="tx1"/>
                </a:solidFill>
                <a:ea typeface="ＭＳ Ｐゴシック"/>
                <a:cs typeface="Calibri"/>
              </a:rPr>
              <a:t>】</a:t>
            </a:r>
          </a:p>
          <a:p>
            <a:r>
              <a:rPr lang="ja-JP" altLang="en-US" sz="2400">
                <a:solidFill>
                  <a:schemeClr val="tx1"/>
                </a:solidFill>
                <a:ea typeface="ＭＳ Ｐゴシック"/>
                <a:cs typeface="Calibri"/>
              </a:rPr>
              <a:t>スキーマとは、自身のもつ知識や過去の経験から形成されたイメージのこと。</a:t>
            </a:r>
          </a:p>
          <a:p>
            <a:pPr marL="0" indent="0" algn="r">
              <a:buNone/>
            </a:pPr>
            <a:r>
              <a:rPr lang="en-US" altLang="ja-JP" sz="1600">
                <a:solidFill>
                  <a:schemeClr val="tx1"/>
                </a:solidFill>
                <a:ea typeface="ＭＳ Ｐゴシック"/>
                <a:cs typeface="Calibri"/>
              </a:rPr>
              <a:t>『</a:t>
            </a:r>
            <a:r>
              <a:rPr lang="ja-JP" altLang="en-US" sz="1600">
                <a:solidFill>
                  <a:schemeClr val="tx1"/>
                </a:solidFill>
                <a:ea typeface="ＭＳ Ｐゴシック"/>
                <a:cs typeface="Calibri"/>
              </a:rPr>
              <a:t>スキーマ不一致と消費者の注意</a:t>
            </a:r>
            <a:r>
              <a:rPr lang="en-US" altLang="ja-JP" sz="1600">
                <a:solidFill>
                  <a:schemeClr val="tx1"/>
                </a:solidFill>
                <a:ea typeface="ＭＳ Ｐゴシック"/>
                <a:cs typeface="Calibri"/>
              </a:rPr>
              <a:t>』</a:t>
            </a:r>
            <a:endParaRPr lang="en-US" altLang="ja-JP" sz="2400">
              <a:solidFill>
                <a:schemeClr val="tx1"/>
              </a:solidFill>
              <a:ea typeface="ＭＳ Ｐゴシック"/>
              <a:cs typeface="Calibri"/>
            </a:endParaRPr>
          </a:p>
          <a:p>
            <a:r>
              <a:rPr lang="ja-JP" altLang="en-US" sz="2400">
                <a:solidFill>
                  <a:schemeClr val="tx1"/>
                </a:solidFill>
                <a:ea typeface="ＭＳ Ｐゴシック"/>
                <a:cs typeface="Calibri"/>
              </a:rPr>
              <a:t>新たな情報が外から入ってきたとき、それがスキーマとどのくらい整合性が</a:t>
            </a:r>
            <a:br>
              <a:rPr lang="en-US" altLang="ja-JP" sz="2400">
                <a:solidFill>
                  <a:schemeClr val="tx1"/>
                </a:solidFill>
                <a:ea typeface="ＭＳ Ｐゴシック"/>
                <a:cs typeface="Calibri"/>
              </a:rPr>
            </a:br>
            <a:r>
              <a:rPr lang="ja-JP" altLang="en-US" sz="2400">
                <a:solidFill>
                  <a:schemeClr val="tx1"/>
                </a:solidFill>
                <a:ea typeface="ＭＳ Ｐゴシック"/>
                <a:cs typeface="Calibri"/>
              </a:rPr>
              <a:t>あるか(一致度）によって脳の活動量が変わる</a:t>
            </a:r>
            <a:endParaRPr lang="en-US" altLang="ja-JP" sz="2400">
              <a:solidFill>
                <a:schemeClr val="tx1"/>
              </a:solidFill>
              <a:ea typeface="ＭＳ Ｐゴシック"/>
              <a:cs typeface="Calibri"/>
            </a:endParaRPr>
          </a:p>
          <a:p>
            <a:pPr algn="r"/>
            <a:r>
              <a:rPr lang="en-US" altLang="ja-JP" sz="1600">
                <a:solidFill>
                  <a:schemeClr val="tx1"/>
                </a:solidFill>
                <a:ea typeface="ＭＳ Ｐゴシック"/>
                <a:cs typeface="Calibri"/>
              </a:rPr>
              <a:t>『</a:t>
            </a:r>
            <a:r>
              <a:rPr lang="ja-JP" altLang="en-US" sz="1600">
                <a:solidFill>
                  <a:schemeClr val="tx1"/>
                </a:solidFill>
                <a:ea typeface="ＭＳ Ｐゴシック"/>
                <a:cs typeface="Calibri"/>
              </a:rPr>
              <a:t>どうしたら消費者は斬新なアイデアを受け入れてくれるのか？</a:t>
            </a:r>
            <a:r>
              <a:rPr lang="en-US" altLang="ja-JP" sz="1600">
                <a:solidFill>
                  <a:schemeClr val="tx1"/>
                </a:solidFill>
                <a:ea typeface="ＭＳ Ｐゴシック"/>
                <a:cs typeface="Calibri"/>
              </a:rPr>
              <a:t>』</a:t>
            </a:r>
            <a:endParaRPr lang="ja-JP" altLang="en-US" sz="1600">
              <a:solidFill>
                <a:schemeClr val="tx1"/>
              </a:solidFill>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p:txBody>
      </p:sp>
      <p:sp>
        <p:nvSpPr>
          <p:cNvPr id="10" name="矢印: 下 9">
            <a:extLst>
              <a:ext uri="{FF2B5EF4-FFF2-40B4-BE49-F238E27FC236}">
                <a16:creationId xmlns:a16="http://schemas.microsoft.com/office/drawing/2014/main" id="{01FEA550-9009-49E8-8931-A2ACC77FFAF2}"/>
              </a:ext>
            </a:extLst>
          </p:cNvPr>
          <p:cNvSpPr/>
          <p:nvPr/>
        </p:nvSpPr>
        <p:spPr>
          <a:xfrm>
            <a:off x="5440835" y="4232635"/>
            <a:ext cx="1310326" cy="58446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602290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3A2C9D7-7DC8-42EC-911D-8A4C9A9A133D}"/>
              </a:ext>
            </a:extLst>
          </p:cNvPr>
          <p:cNvSpPr>
            <a:spLocks noGrp="1"/>
          </p:cNvSpPr>
          <p:nvPr>
            <p:ph type="sldNum" sz="quarter" idx="12"/>
          </p:nvPr>
        </p:nvSpPr>
        <p:spPr/>
        <p:txBody>
          <a:bodyPr/>
          <a:lstStyle/>
          <a:p>
            <a:fld id="{3A98EE3D-8CD1-4C3F-BD1C-C98C9596463C}" type="slidenum">
              <a:rPr lang="en-US" smtClean="0"/>
              <a:t>23</a:t>
            </a:fld>
            <a:endParaRPr lang="en-US"/>
          </a:p>
        </p:txBody>
      </p:sp>
      <p:sp>
        <p:nvSpPr>
          <p:cNvPr id="3" name="TextBox 2">
            <a:extLst>
              <a:ext uri="{FF2B5EF4-FFF2-40B4-BE49-F238E27FC236}">
                <a16:creationId xmlns:a16="http://schemas.microsoft.com/office/drawing/2014/main" id="{1E2EF9DA-F9CB-46EB-9A19-C94C824D1DA9}"/>
              </a:ext>
            </a:extLst>
          </p:cNvPr>
          <p:cNvSpPr txBox="1"/>
          <p:nvPr/>
        </p:nvSpPr>
        <p:spPr>
          <a:xfrm>
            <a:off x="1663032" y="2745874"/>
            <a:ext cx="8919410"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4000">
                <a:ea typeface="ＭＳ Ｐゴシック"/>
                <a:cs typeface="Calibri"/>
              </a:rPr>
              <a:t>スキーマと新たな情報の一致度によってどのような脳の活動が起こるのだろうか</a:t>
            </a:r>
          </a:p>
        </p:txBody>
      </p:sp>
    </p:spTree>
    <p:extLst>
      <p:ext uri="{BB962C8B-B14F-4D97-AF65-F5344CB8AC3E}">
        <p14:creationId xmlns:p14="http://schemas.microsoft.com/office/powerpoint/2010/main" val="21543489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四角形: 角を丸くする 10">
            <a:extLst>
              <a:ext uri="{FF2B5EF4-FFF2-40B4-BE49-F238E27FC236}">
                <a16:creationId xmlns:a16="http://schemas.microsoft.com/office/drawing/2014/main" id="{107410B8-4C20-4D8B-A225-38E6CBC50F0D}"/>
              </a:ext>
            </a:extLst>
          </p:cNvPr>
          <p:cNvSpPr/>
          <p:nvPr/>
        </p:nvSpPr>
        <p:spPr>
          <a:xfrm>
            <a:off x="2098723" y="4873657"/>
            <a:ext cx="7994553" cy="12820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a:solidFill>
                  <a:schemeClr val="tx1"/>
                </a:solidFill>
                <a:ea typeface="ＭＳ Ｐゴシック"/>
                <a:cs typeface="Calibri"/>
              </a:rPr>
              <a:t>スキーマと新たな情報が適度な不一致の時</a:t>
            </a:r>
            <a:endParaRPr lang="en-US" altLang="ja-JP" sz="3200">
              <a:solidFill>
                <a:schemeClr val="tx1"/>
              </a:solidFill>
              <a:ea typeface="ＭＳ Ｐゴシック"/>
              <a:cs typeface="Calibri"/>
            </a:endParaRPr>
          </a:p>
          <a:p>
            <a:pPr algn="ctr"/>
            <a:r>
              <a:rPr lang="ja-JP" altLang="en-US" sz="3200">
                <a:solidFill>
                  <a:schemeClr val="tx1"/>
                </a:solidFill>
                <a:ea typeface="ＭＳ Ｐゴシック"/>
                <a:cs typeface="Calibri"/>
              </a:rPr>
              <a:t>最も理解しようとしている</a:t>
            </a:r>
          </a:p>
        </p:txBody>
      </p:sp>
      <p:sp>
        <p:nvSpPr>
          <p:cNvPr id="2" name="Title 1">
            <a:extLst>
              <a:ext uri="{FF2B5EF4-FFF2-40B4-BE49-F238E27FC236}">
                <a16:creationId xmlns:a16="http://schemas.microsoft.com/office/drawing/2014/main" id="{E1F902CE-C54B-44AF-AD38-4C0E463366C0}"/>
              </a:ext>
            </a:extLst>
          </p:cNvPr>
          <p:cNvSpPr>
            <a:spLocks noGrp="1"/>
          </p:cNvSpPr>
          <p:nvPr>
            <p:ph type="title"/>
          </p:nvPr>
        </p:nvSpPr>
        <p:spPr/>
        <p:txBody>
          <a:bodyPr>
            <a:normAutofit/>
          </a:bodyPr>
          <a:lstStyle/>
          <a:p>
            <a:r>
              <a:rPr lang="ja-JP" altLang="en-US">
                <a:ea typeface="ＭＳ Ｐゴシック"/>
                <a:cs typeface="Calibri Light"/>
              </a:rPr>
              <a:t>仮説導出①　適度なスキーマの不一致</a:t>
            </a:r>
          </a:p>
        </p:txBody>
      </p:sp>
      <p:sp>
        <p:nvSpPr>
          <p:cNvPr id="4" name="Slide Number Placeholder 3">
            <a:extLst>
              <a:ext uri="{FF2B5EF4-FFF2-40B4-BE49-F238E27FC236}">
                <a16:creationId xmlns:a16="http://schemas.microsoft.com/office/drawing/2014/main" id="{914916BE-06A0-437A-BFD8-97F84E989D91}"/>
              </a:ext>
            </a:extLst>
          </p:cNvPr>
          <p:cNvSpPr>
            <a:spLocks noGrp="1"/>
          </p:cNvSpPr>
          <p:nvPr>
            <p:ph type="sldNum" sz="quarter" idx="12"/>
          </p:nvPr>
        </p:nvSpPr>
        <p:spPr/>
        <p:txBody>
          <a:bodyPr/>
          <a:lstStyle/>
          <a:p>
            <a:fld id="{3A98EE3D-8CD1-4C3F-BD1C-C98C9596463C}" type="slidenum">
              <a:rPr lang="en-US" smtClean="0"/>
              <a:pPr/>
              <a:t>24</a:t>
            </a:fld>
            <a:endParaRPr lang="en-US"/>
          </a:p>
        </p:txBody>
      </p:sp>
      <p:pic>
        <p:nvPicPr>
          <p:cNvPr id="5" name="図 4">
            <a:extLst>
              <a:ext uri="{FF2B5EF4-FFF2-40B4-BE49-F238E27FC236}">
                <a16:creationId xmlns:a16="http://schemas.microsoft.com/office/drawing/2014/main" id="{0F7B2997-810A-494C-BEAF-9DE64650B63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4521" y="1470655"/>
            <a:ext cx="5164762" cy="2931762"/>
          </a:xfrm>
          <a:prstGeom prst="rect">
            <a:avLst/>
          </a:prstGeom>
        </p:spPr>
      </p:pic>
      <p:pic>
        <p:nvPicPr>
          <p:cNvPr id="10" name="図 9">
            <a:extLst>
              <a:ext uri="{FF2B5EF4-FFF2-40B4-BE49-F238E27FC236}">
                <a16:creationId xmlns:a16="http://schemas.microsoft.com/office/drawing/2014/main" id="{716672A4-8094-4EB3-AD6A-C1EA0B79B962}"/>
              </a:ext>
            </a:extLst>
          </p:cNvPr>
          <p:cNvPicPr>
            <a:picLocks noChangeAspect="1"/>
          </p:cNvPicPr>
          <p:nvPr/>
        </p:nvPicPr>
        <p:blipFill>
          <a:blip r:embed="rId3"/>
          <a:stretch>
            <a:fillRect/>
          </a:stretch>
        </p:blipFill>
        <p:spPr>
          <a:xfrm>
            <a:off x="6728902" y="1561548"/>
            <a:ext cx="4495321" cy="2840869"/>
          </a:xfrm>
          <a:prstGeom prst="rect">
            <a:avLst/>
          </a:prstGeom>
        </p:spPr>
      </p:pic>
    </p:spTree>
    <p:extLst>
      <p:ext uri="{BB962C8B-B14F-4D97-AF65-F5344CB8AC3E}">
        <p14:creationId xmlns:p14="http://schemas.microsoft.com/office/powerpoint/2010/main" val="24362103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FC165-F589-4A14-B66E-6C53265F48C7}"/>
              </a:ext>
            </a:extLst>
          </p:cNvPr>
          <p:cNvSpPr>
            <a:spLocks noGrp="1"/>
          </p:cNvSpPr>
          <p:nvPr>
            <p:ph type="title"/>
          </p:nvPr>
        </p:nvSpPr>
        <p:spPr/>
        <p:txBody>
          <a:bodyPr/>
          <a:lstStyle/>
          <a:p>
            <a:r>
              <a:rPr lang="ja-JP" altLang="en-US">
                <a:ea typeface="ＭＳ Ｐゴシック"/>
                <a:cs typeface="Calibri Light"/>
              </a:rPr>
              <a:t>仮説導出①　アレンジレシピ</a:t>
            </a:r>
            <a:endParaRPr lang="en-US">
              <a:cs typeface="Calibri Light"/>
            </a:endParaRPr>
          </a:p>
        </p:txBody>
      </p:sp>
      <p:sp>
        <p:nvSpPr>
          <p:cNvPr id="3" name="Content Placeholder 2">
            <a:extLst>
              <a:ext uri="{FF2B5EF4-FFF2-40B4-BE49-F238E27FC236}">
                <a16:creationId xmlns:a16="http://schemas.microsoft.com/office/drawing/2014/main" id="{700D2047-559A-4A7C-9C45-0B3970319D70}"/>
              </a:ext>
            </a:extLst>
          </p:cNvPr>
          <p:cNvSpPr>
            <a:spLocks noGrp="1"/>
          </p:cNvSpPr>
          <p:nvPr>
            <p:ph idx="1"/>
          </p:nvPr>
        </p:nvSpPr>
        <p:spPr/>
        <p:txBody>
          <a:bodyPr vert="horz" lIns="0" tIns="45720" rIns="0" bIns="45720" rtlCol="0" anchor="t">
            <a:normAutofit/>
          </a:bodyPr>
          <a:lstStyle/>
          <a:p>
            <a:pPr algn="l"/>
            <a:br>
              <a:rPr lang="ja-JP" altLang="en-US" b="1" i="0">
                <a:solidFill>
                  <a:schemeClr val="tx1"/>
                </a:solidFill>
                <a:effectLst/>
                <a:latin typeface="Helvetica Neue"/>
              </a:rPr>
            </a:br>
            <a:r>
              <a:rPr lang="en-US" altLang="ja-JP">
                <a:solidFill>
                  <a:schemeClr val="tx1"/>
                </a:solidFill>
                <a:latin typeface="Helvetica Neue"/>
                <a:ea typeface="ＭＳ Ｐゴシック"/>
              </a:rPr>
              <a:t>Step 1</a:t>
            </a:r>
          </a:p>
          <a:p>
            <a:pPr algn="l"/>
            <a:r>
              <a:rPr lang="en-US" altLang="ja-JP">
                <a:solidFill>
                  <a:schemeClr val="tx1"/>
                </a:solidFill>
                <a:latin typeface="Helvetica Neue"/>
              </a:rPr>
              <a:t>1</a:t>
            </a:r>
            <a:r>
              <a:rPr lang="ja-JP" altLang="en-US">
                <a:solidFill>
                  <a:schemeClr val="tx1"/>
                </a:solidFill>
                <a:latin typeface="Helvetica Neue"/>
              </a:rPr>
              <a:t>食まるごと袋に入れて砕く。</a:t>
            </a:r>
          </a:p>
          <a:p>
            <a:pPr algn="l"/>
            <a:r>
              <a:rPr lang="en-US" altLang="ja-JP">
                <a:solidFill>
                  <a:schemeClr val="tx1"/>
                </a:solidFill>
                <a:latin typeface="Helvetica Neue"/>
              </a:rPr>
              <a:t>Step 2</a:t>
            </a:r>
          </a:p>
          <a:p>
            <a:pPr algn="l"/>
            <a:r>
              <a:rPr lang="ja-JP" altLang="en-US">
                <a:solidFill>
                  <a:schemeClr val="tx1"/>
                </a:solidFill>
                <a:latin typeface="Helvetica Neue"/>
              </a:rPr>
              <a:t>カップに戻して麺が浸るくらい水を入れる。</a:t>
            </a:r>
          </a:p>
          <a:p>
            <a:pPr algn="l"/>
            <a:r>
              <a:rPr lang="en-US" altLang="ja-JP">
                <a:solidFill>
                  <a:schemeClr val="tx1"/>
                </a:solidFill>
                <a:latin typeface="Helvetica Neue"/>
              </a:rPr>
              <a:t>Step 3</a:t>
            </a:r>
          </a:p>
          <a:p>
            <a:pPr algn="l"/>
            <a:r>
              <a:rPr lang="ja-JP" altLang="en-US">
                <a:solidFill>
                  <a:schemeClr val="tx1"/>
                </a:solidFill>
                <a:latin typeface="Helvetica Neue"/>
              </a:rPr>
              <a:t>フライパンに油をひき、といた卵と茶碗</a:t>
            </a:r>
            <a:r>
              <a:rPr lang="en-US" altLang="ja-JP">
                <a:solidFill>
                  <a:schemeClr val="tx1"/>
                </a:solidFill>
                <a:latin typeface="Helvetica Neue"/>
              </a:rPr>
              <a:t>1</a:t>
            </a:r>
            <a:r>
              <a:rPr lang="ja-JP" altLang="en-US">
                <a:solidFill>
                  <a:schemeClr val="tx1"/>
                </a:solidFill>
                <a:latin typeface="Helvetica Neue"/>
              </a:rPr>
              <a:t>杯分の白米を炒める。砕いた麺、具材、スープを入れ、水分が飛ぶまで炒めたら完成。 </a:t>
            </a:r>
          </a:p>
        </p:txBody>
      </p:sp>
      <p:sp>
        <p:nvSpPr>
          <p:cNvPr id="4" name="Slide Number Placeholder 3">
            <a:extLst>
              <a:ext uri="{FF2B5EF4-FFF2-40B4-BE49-F238E27FC236}">
                <a16:creationId xmlns:a16="http://schemas.microsoft.com/office/drawing/2014/main" id="{6414FB94-4271-4DA8-9C87-94E3ED99B284}"/>
              </a:ext>
            </a:extLst>
          </p:cNvPr>
          <p:cNvSpPr>
            <a:spLocks noGrp="1"/>
          </p:cNvSpPr>
          <p:nvPr>
            <p:ph type="sldNum" sz="quarter" idx="12"/>
          </p:nvPr>
        </p:nvSpPr>
        <p:spPr/>
        <p:txBody>
          <a:bodyPr/>
          <a:lstStyle/>
          <a:p>
            <a:fld id="{3A98EE3D-8CD1-4C3F-BD1C-C98C9596463C}" type="slidenum">
              <a:rPr lang="en-US" smtClean="0"/>
              <a:pPr/>
              <a:t>25</a:t>
            </a:fld>
            <a:endParaRPr lang="en-US"/>
          </a:p>
        </p:txBody>
      </p:sp>
      <p:pic>
        <p:nvPicPr>
          <p:cNvPr id="3074" name="Picture 2">
            <a:extLst>
              <a:ext uri="{FF2B5EF4-FFF2-40B4-BE49-F238E27FC236}">
                <a16:creationId xmlns:a16="http://schemas.microsoft.com/office/drawing/2014/main" id="{D0003971-B76A-4D04-83DC-55F68638685F}"/>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493" y="1382206"/>
            <a:ext cx="3070191" cy="204679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四角形: 角を丸くする 4">
            <a:extLst>
              <a:ext uri="{FF2B5EF4-FFF2-40B4-BE49-F238E27FC236}">
                <a16:creationId xmlns:a16="http://schemas.microsoft.com/office/drawing/2014/main" id="{F48DDF42-309F-4855-8854-D7C375751FDC}"/>
              </a:ext>
            </a:extLst>
          </p:cNvPr>
          <p:cNvSpPr/>
          <p:nvPr/>
        </p:nvSpPr>
        <p:spPr>
          <a:xfrm>
            <a:off x="6212827" y="4073060"/>
            <a:ext cx="4075522" cy="4105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a:solidFill>
                  <a:schemeClr val="tx1"/>
                </a:solidFill>
                <a:latin typeface="Helvetica Neue"/>
                <a:ea typeface="ＭＳ Ｐゴシック"/>
              </a:rPr>
              <a:t>アレンジレシピ＝アレンジ後の画像＆レシピ</a:t>
            </a:r>
            <a:endParaRPr lang="en-US" altLang="ja-JP" sz="1600">
              <a:solidFill>
                <a:schemeClr val="tx1"/>
              </a:solidFill>
              <a:latin typeface="Helvetica Neue"/>
              <a:ea typeface="ＭＳ Ｐゴシック"/>
            </a:endParaRPr>
          </a:p>
        </p:txBody>
      </p:sp>
      <p:sp>
        <p:nvSpPr>
          <p:cNvPr id="8" name="四角形: 角を丸くする 7">
            <a:extLst>
              <a:ext uri="{FF2B5EF4-FFF2-40B4-BE49-F238E27FC236}">
                <a16:creationId xmlns:a16="http://schemas.microsoft.com/office/drawing/2014/main" id="{507EB09E-62F0-4843-B270-0076B78DFE93}"/>
              </a:ext>
            </a:extLst>
          </p:cNvPr>
          <p:cNvSpPr/>
          <p:nvPr/>
        </p:nvSpPr>
        <p:spPr>
          <a:xfrm>
            <a:off x="979517" y="1130141"/>
            <a:ext cx="10232965" cy="351727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a:solidFill>
                <a:schemeClr val="tx1"/>
              </a:solidFill>
              <a:latin typeface="Helvetica Neue"/>
              <a:ea typeface="ＭＳ Ｐゴシック"/>
            </a:endParaRPr>
          </a:p>
        </p:txBody>
      </p:sp>
      <p:sp>
        <p:nvSpPr>
          <p:cNvPr id="9" name="四角形: 角を丸くする 8">
            <a:extLst>
              <a:ext uri="{FF2B5EF4-FFF2-40B4-BE49-F238E27FC236}">
                <a16:creationId xmlns:a16="http://schemas.microsoft.com/office/drawing/2014/main" id="{A6135F1A-43E8-419B-8463-1CB2CA1669C5}"/>
              </a:ext>
            </a:extLst>
          </p:cNvPr>
          <p:cNvSpPr/>
          <p:nvPr/>
        </p:nvSpPr>
        <p:spPr>
          <a:xfrm>
            <a:off x="1757881" y="4928469"/>
            <a:ext cx="8676236" cy="109652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800">
                <a:solidFill>
                  <a:schemeClr val="tx1"/>
                </a:solidFill>
                <a:ea typeface="ＭＳ Ｐゴシック"/>
                <a:cs typeface="Calibri"/>
              </a:rPr>
              <a:t>アレンジ後の画像を一瞬見ただけでは商品が</a:t>
            </a:r>
            <a:endParaRPr lang="en-US" altLang="ja-JP" sz="2800">
              <a:solidFill>
                <a:schemeClr val="tx1"/>
              </a:solidFill>
              <a:ea typeface="ＭＳ Ｐゴシック"/>
              <a:cs typeface="Calibri"/>
            </a:endParaRPr>
          </a:p>
          <a:p>
            <a:pPr algn="ctr"/>
            <a:r>
              <a:rPr lang="ja-JP" altLang="en-US" sz="2800">
                <a:solidFill>
                  <a:schemeClr val="tx1"/>
                </a:solidFill>
                <a:ea typeface="ＭＳ Ｐゴシック"/>
                <a:cs typeface="Calibri"/>
              </a:rPr>
              <a:t>どのように使われているのか分からない</a:t>
            </a:r>
          </a:p>
        </p:txBody>
      </p:sp>
    </p:spTree>
    <p:extLst>
      <p:ext uri="{BB962C8B-B14F-4D97-AF65-F5344CB8AC3E}">
        <p14:creationId xmlns:p14="http://schemas.microsoft.com/office/powerpoint/2010/main" val="8536503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スーツを着た男性のイラスト（疑問に思う顔）">
            <a:extLst>
              <a:ext uri="{FF2B5EF4-FFF2-40B4-BE49-F238E27FC236}">
                <a16:creationId xmlns:a16="http://schemas.microsoft.com/office/drawing/2014/main" id="{68B09D4A-8745-402A-9B46-CE176D558E80}"/>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50478" y="2668999"/>
            <a:ext cx="894910" cy="1217565"/>
          </a:xfrm>
          <a:prstGeom prst="rect">
            <a:avLst/>
          </a:prstGeom>
          <a:noFill/>
          <a:extLst>
            <a:ext uri="{909E8E84-426E-40DD-AFC4-6F175D3DCCD1}">
              <a14:hiddenFill xmlns:a14="http://schemas.microsoft.com/office/drawing/2010/main">
                <a:solidFill>
                  <a:srgbClr val="FFFFFF"/>
                </a:solidFill>
              </a14:hiddenFill>
            </a:ext>
          </a:extLst>
        </p:spPr>
      </p:pic>
      <p:sp>
        <p:nvSpPr>
          <p:cNvPr id="5" name="四角形: 角を丸くする 4">
            <a:extLst>
              <a:ext uri="{FF2B5EF4-FFF2-40B4-BE49-F238E27FC236}">
                <a16:creationId xmlns:a16="http://schemas.microsoft.com/office/drawing/2014/main" id="{53815A16-159D-4417-A715-32CA03243208}"/>
              </a:ext>
            </a:extLst>
          </p:cNvPr>
          <p:cNvSpPr/>
          <p:nvPr/>
        </p:nvSpPr>
        <p:spPr>
          <a:xfrm>
            <a:off x="1066271" y="1687398"/>
            <a:ext cx="2515389" cy="216919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solidFill>
                <a:schemeClr val="tx1"/>
              </a:solidFill>
            </a:endParaRPr>
          </a:p>
        </p:txBody>
      </p:sp>
      <p:sp>
        <p:nvSpPr>
          <p:cNvPr id="2" name="タイトル 1">
            <a:extLst>
              <a:ext uri="{FF2B5EF4-FFF2-40B4-BE49-F238E27FC236}">
                <a16:creationId xmlns:a16="http://schemas.microsoft.com/office/drawing/2014/main" id="{1401C7BD-AC86-45A0-B707-9457039440C0}"/>
              </a:ext>
            </a:extLst>
          </p:cNvPr>
          <p:cNvSpPr>
            <a:spLocks noGrp="1"/>
          </p:cNvSpPr>
          <p:nvPr>
            <p:ph type="title"/>
          </p:nvPr>
        </p:nvSpPr>
        <p:spPr>
          <a:xfrm>
            <a:off x="991634" y="-5034"/>
            <a:ext cx="10271760" cy="764523"/>
          </a:xfrm>
        </p:spPr>
        <p:txBody>
          <a:bodyPr>
            <a:noAutofit/>
          </a:bodyPr>
          <a:lstStyle/>
          <a:p>
            <a:r>
              <a:rPr kumimoji="1" lang="ja-JP" altLang="en-US" sz="3200"/>
              <a:t>仮説導出①アレンジレシピはなぜ記憶に残りやすいのか</a:t>
            </a:r>
          </a:p>
        </p:txBody>
      </p:sp>
      <p:sp>
        <p:nvSpPr>
          <p:cNvPr id="4" name="スライド番号プレースホルダー 3">
            <a:extLst>
              <a:ext uri="{FF2B5EF4-FFF2-40B4-BE49-F238E27FC236}">
                <a16:creationId xmlns:a16="http://schemas.microsoft.com/office/drawing/2014/main" id="{F1D9CB74-2A3A-4B20-B328-EA543CC75890}"/>
              </a:ext>
            </a:extLst>
          </p:cNvPr>
          <p:cNvSpPr>
            <a:spLocks noGrp="1"/>
          </p:cNvSpPr>
          <p:nvPr>
            <p:ph type="sldNum" sz="quarter" idx="12"/>
          </p:nvPr>
        </p:nvSpPr>
        <p:spPr/>
        <p:txBody>
          <a:bodyPr/>
          <a:lstStyle/>
          <a:p>
            <a:fld id="{3A98EE3D-8CD1-4C3F-BD1C-C98C9596463C}" type="slidenum">
              <a:rPr lang="en-US" smtClean="0"/>
              <a:pPr/>
              <a:t>26</a:t>
            </a:fld>
            <a:endParaRPr lang="en-US"/>
          </a:p>
        </p:txBody>
      </p:sp>
      <p:sp>
        <p:nvSpPr>
          <p:cNvPr id="16" name="思考の吹き出し: 雲形 15">
            <a:extLst>
              <a:ext uri="{FF2B5EF4-FFF2-40B4-BE49-F238E27FC236}">
                <a16:creationId xmlns:a16="http://schemas.microsoft.com/office/drawing/2014/main" id="{458EE884-C3CD-4E6B-A642-951A464269BF}"/>
              </a:ext>
            </a:extLst>
          </p:cNvPr>
          <p:cNvSpPr/>
          <p:nvPr/>
        </p:nvSpPr>
        <p:spPr>
          <a:xfrm>
            <a:off x="8795209" y="1789705"/>
            <a:ext cx="2771480" cy="879294"/>
          </a:xfrm>
          <a:prstGeom prst="cloudCallout">
            <a:avLst>
              <a:gd name="adj1" fmla="val -25445"/>
              <a:gd name="adj2" fmla="val 109769"/>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kumimoji="1" lang="ja-JP" altLang="en-US">
                <a:solidFill>
                  <a:schemeClr val="tx1"/>
                </a:solidFill>
                <a:ea typeface="ＭＳ Ｐゴシック"/>
              </a:rPr>
              <a:t>どうやって</a:t>
            </a:r>
            <a:endParaRPr kumimoji="1" lang="en-US" altLang="ja-JP">
              <a:solidFill>
                <a:schemeClr val="tx1"/>
              </a:solidFill>
              <a:ea typeface="ＭＳ Ｐゴシック"/>
            </a:endParaRPr>
          </a:p>
          <a:p>
            <a:pPr algn="ctr"/>
            <a:r>
              <a:rPr lang="ja-JP" altLang="en-US">
                <a:solidFill>
                  <a:schemeClr val="tx1"/>
                </a:solidFill>
                <a:ea typeface="ＭＳ Ｐゴシック"/>
              </a:rPr>
              <a:t>使われてい</a:t>
            </a:r>
            <a:r>
              <a:rPr kumimoji="1" lang="ja-JP" altLang="en-US">
                <a:solidFill>
                  <a:schemeClr val="tx1"/>
                </a:solidFill>
                <a:ea typeface="ＭＳ Ｐゴシック"/>
              </a:rPr>
              <a:t>る？</a:t>
            </a:r>
            <a:endParaRPr lang="ja-JP" altLang="en-US">
              <a:solidFill>
                <a:schemeClr val="tx1"/>
              </a:solidFill>
              <a:ea typeface="ＭＳ Ｐゴシック"/>
              <a:cs typeface="Calibri" panose="020F0502020204030204"/>
            </a:endParaRPr>
          </a:p>
        </p:txBody>
      </p:sp>
      <p:sp>
        <p:nvSpPr>
          <p:cNvPr id="22" name="四角形: 角を丸くする 21">
            <a:extLst>
              <a:ext uri="{FF2B5EF4-FFF2-40B4-BE49-F238E27FC236}">
                <a16:creationId xmlns:a16="http://schemas.microsoft.com/office/drawing/2014/main" id="{F06B7750-FF7C-47D7-8D96-093061DFC1C9}"/>
              </a:ext>
            </a:extLst>
          </p:cNvPr>
          <p:cNvSpPr/>
          <p:nvPr/>
        </p:nvSpPr>
        <p:spPr>
          <a:xfrm>
            <a:off x="4814599" y="1687398"/>
            <a:ext cx="2260172" cy="216919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0CE89978-F6E2-403D-A69E-99BF8C0FD44A}"/>
              </a:ext>
            </a:extLst>
          </p:cNvPr>
          <p:cNvSpPr txBox="1"/>
          <p:nvPr/>
        </p:nvSpPr>
        <p:spPr>
          <a:xfrm>
            <a:off x="4917696" y="1241722"/>
            <a:ext cx="2017336" cy="461665"/>
          </a:xfrm>
          <a:prstGeom prst="rect">
            <a:avLst/>
          </a:prstGeom>
          <a:noFill/>
        </p:spPr>
        <p:txBody>
          <a:bodyPr wrap="square" rtlCol="0">
            <a:spAutoFit/>
          </a:bodyPr>
          <a:lstStyle/>
          <a:p>
            <a:pPr algn="ctr"/>
            <a:r>
              <a:rPr kumimoji="1" lang="ja-JP" altLang="en-US" sz="2400"/>
              <a:t>理解できない</a:t>
            </a:r>
          </a:p>
        </p:txBody>
      </p:sp>
      <p:sp>
        <p:nvSpPr>
          <p:cNvPr id="25" name="四角形: 角を丸くする 24">
            <a:extLst>
              <a:ext uri="{FF2B5EF4-FFF2-40B4-BE49-F238E27FC236}">
                <a16:creationId xmlns:a16="http://schemas.microsoft.com/office/drawing/2014/main" id="{A25DD3E5-8D6B-4198-AFA4-79CDDC4073CD}"/>
              </a:ext>
            </a:extLst>
          </p:cNvPr>
          <p:cNvSpPr/>
          <p:nvPr/>
        </p:nvSpPr>
        <p:spPr>
          <a:xfrm>
            <a:off x="8307711" y="1687398"/>
            <a:ext cx="3334392" cy="216919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F5A04558-6191-4CFB-AD36-F61709480379}"/>
              </a:ext>
            </a:extLst>
          </p:cNvPr>
          <p:cNvSpPr txBox="1"/>
          <p:nvPr/>
        </p:nvSpPr>
        <p:spPr>
          <a:xfrm>
            <a:off x="8307711" y="1241722"/>
            <a:ext cx="3334392" cy="461665"/>
          </a:xfrm>
          <a:prstGeom prst="rect">
            <a:avLst/>
          </a:prstGeom>
          <a:noFill/>
        </p:spPr>
        <p:txBody>
          <a:bodyPr wrap="square" rtlCol="0">
            <a:spAutoFit/>
          </a:bodyPr>
          <a:lstStyle/>
          <a:p>
            <a:pPr algn="ctr"/>
            <a:r>
              <a:rPr kumimoji="1" lang="ja-JP" altLang="en-US" sz="2400">
                <a:solidFill>
                  <a:srgbClr val="FF0000"/>
                </a:solidFill>
              </a:rPr>
              <a:t>理解しようと考える</a:t>
            </a:r>
          </a:p>
        </p:txBody>
      </p:sp>
      <p:sp>
        <p:nvSpPr>
          <p:cNvPr id="27" name="テキスト ボックス 26">
            <a:extLst>
              <a:ext uri="{FF2B5EF4-FFF2-40B4-BE49-F238E27FC236}">
                <a16:creationId xmlns:a16="http://schemas.microsoft.com/office/drawing/2014/main" id="{4F203935-EDCC-4F12-95C3-826FA5679164}"/>
              </a:ext>
            </a:extLst>
          </p:cNvPr>
          <p:cNvSpPr txBox="1"/>
          <p:nvPr/>
        </p:nvSpPr>
        <p:spPr>
          <a:xfrm>
            <a:off x="1094458" y="1217520"/>
            <a:ext cx="2487202" cy="400110"/>
          </a:xfrm>
          <a:prstGeom prst="rect">
            <a:avLst/>
          </a:prstGeom>
          <a:noFill/>
        </p:spPr>
        <p:txBody>
          <a:bodyPr wrap="square" rtlCol="0">
            <a:spAutoFit/>
          </a:bodyPr>
          <a:lstStyle/>
          <a:p>
            <a:pPr algn="ctr"/>
            <a:r>
              <a:rPr kumimoji="1" lang="ja-JP" altLang="en-US" sz="2000"/>
              <a:t>アレンジレシピを目撃</a:t>
            </a:r>
          </a:p>
        </p:txBody>
      </p:sp>
      <p:sp>
        <p:nvSpPr>
          <p:cNvPr id="24" name="正方形/長方形 23">
            <a:extLst>
              <a:ext uri="{FF2B5EF4-FFF2-40B4-BE49-F238E27FC236}">
                <a16:creationId xmlns:a16="http://schemas.microsoft.com/office/drawing/2014/main" id="{D9BCE4F7-735B-47AE-B82C-875E4C147267}"/>
              </a:ext>
            </a:extLst>
          </p:cNvPr>
          <p:cNvSpPr/>
          <p:nvPr/>
        </p:nvSpPr>
        <p:spPr>
          <a:xfrm>
            <a:off x="5741682" y="2771995"/>
            <a:ext cx="369364" cy="2294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思考の吹き出し: 雲形 7">
            <a:extLst>
              <a:ext uri="{FF2B5EF4-FFF2-40B4-BE49-F238E27FC236}">
                <a16:creationId xmlns:a16="http://schemas.microsoft.com/office/drawing/2014/main" id="{AF7AE950-57E9-4350-989C-609D520C6899}"/>
              </a:ext>
            </a:extLst>
          </p:cNvPr>
          <p:cNvSpPr/>
          <p:nvPr/>
        </p:nvSpPr>
        <p:spPr>
          <a:xfrm>
            <a:off x="5769701" y="1789705"/>
            <a:ext cx="1194062" cy="820132"/>
          </a:xfrm>
          <a:prstGeom prst="cloudCallout">
            <a:avLst>
              <a:gd name="adj1" fmla="val -44517"/>
              <a:gd name="adj2" fmla="val 7859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a:t>
            </a:r>
          </a:p>
        </p:txBody>
      </p:sp>
      <p:sp>
        <p:nvSpPr>
          <p:cNvPr id="33" name="四角形: 角を丸くする 32">
            <a:extLst>
              <a:ext uri="{FF2B5EF4-FFF2-40B4-BE49-F238E27FC236}">
                <a16:creationId xmlns:a16="http://schemas.microsoft.com/office/drawing/2014/main" id="{B4019FD0-C23D-4634-902D-8A051AABAD8D}"/>
              </a:ext>
            </a:extLst>
          </p:cNvPr>
          <p:cNvSpPr/>
          <p:nvPr/>
        </p:nvSpPr>
        <p:spPr>
          <a:xfrm>
            <a:off x="819837" y="4604246"/>
            <a:ext cx="10561660" cy="12175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kumimoji="1" lang="ja-JP" altLang="en-US" sz="3600">
                <a:solidFill>
                  <a:schemeClr val="tx1"/>
                </a:solidFill>
                <a:ea typeface="ＭＳ Ｐゴシック"/>
              </a:rPr>
              <a:t>アレンジレシピを見ると</a:t>
            </a:r>
            <a:r>
              <a:rPr lang="ja-JP" altLang="en-US" sz="3600">
                <a:solidFill>
                  <a:schemeClr val="tx1"/>
                </a:solidFill>
                <a:ea typeface="ＭＳ Ｐゴシック"/>
              </a:rPr>
              <a:t>理解しようと</a:t>
            </a:r>
            <a:r>
              <a:rPr kumimoji="1" lang="ja-JP" altLang="en-US" sz="3600">
                <a:solidFill>
                  <a:schemeClr val="tx1"/>
                </a:solidFill>
                <a:ea typeface="ＭＳ Ｐゴシック"/>
              </a:rPr>
              <a:t>「思考する」ため</a:t>
            </a:r>
            <a:endParaRPr lang="ja-JP" altLang="en-US" sz="3600">
              <a:solidFill>
                <a:schemeClr val="tx1"/>
              </a:solidFill>
              <a:ea typeface="ＭＳ Ｐゴシック"/>
              <a:cs typeface="Calibri"/>
            </a:endParaRPr>
          </a:p>
          <a:p>
            <a:pPr algn="ctr"/>
            <a:r>
              <a:rPr kumimoji="1" lang="ja-JP" altLang="en-US" sz="3600">
                <a:solidFill>
                  <a:schemeClr val="tx1"/>
                </a:solidFill>
                <a:ea typeface="ＭＳ Ｐゴシック"/>
              </a:rPr>
              <a:t>記憶に残りやすくなる</a:t>
            </a:r>
            <a:endParaRPr lang="ja-JP" altLang="en-US" sz="3600">
              <a:solidFill>
                <a:schemeClr val="tx1"/>
              </a:solidFill>
              <a:ea typeface="ＭＳ Ｐゴシック"/>
              <a:cs typeface="Calibri"/>
            </a:endParaRPr>
          </a:p>
        </p:txBody>
      </p:sp>
      <p:sp>
        <p:nvSpPr>
          <p:cNvPr id="34" name="矢印: 右 33">
            <a:extLst>
              <a:ext uri="{FF2B5EF4-FFF2-40B4-BE49-F238E27FC236}">
                <a16:creationId xmlns:a16="http://schemas.microsoft.com/office/drawing/2014/main" id="{DD91369D-608B-42FF-8E9E-F1C044DB9824}"/>
              </a:ext>
            </a:extLst>
          </p:cNvPr>
          <p:cNvSpPr/>
          <p:nvPr/>
        </p:nvSpPr>
        <p:spPr>
          <a:xfrm>
            <a:off x="7192652" y="2362413"/>
            <a:ext cx="1004051" cy="8191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矢印: 右 37">
            <a:extLst>
              <a:ext uri="{FF2B5EF4-FFF2-40B4-BE49-F238E27FC236}">
                <a16:creationId xmlns:a16="http://schemas.microsoft.com/office/drawing/2014/main" id="{2EC1CD96-E683-492C-B426-3EF7BF8848AD}"/>
              </a:ext>
            </a:extLst>
          </p:cNvPr>
          <p:cNvSpPr/>
          <p:nvPr/>
        </p:nvSpPr>
        <p:spPr>
          <a:xfrm>
            <a:off x="3692558" y="2362413"/>
            <a:ext cx="1004051" cy="8191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098" name="Picture 2" descr="スーツを着た男性のイラスト（悩む顔）">
            <a:extLst>
              <a:ext uri="{FF2B5EF4-FFF2-40B4-BE49-F238E27FC236}">
                <a16:creationId xmlns:a16="http://schemas.microsoft.com/office/drawing/2014/main" id="{FB191DD8-97B5-4ED7-AF3A-FA1C4EC734BC}"/>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534733" y="2668998"/>
            <a:ext cx="894910" cy="1217565"/>
          </a:xfrm>
          <a:prstGeom prst="rect">
            <a:avLst/>
          </a:prstGeom>
          <a:noFill/>
          <a:extLst>
            <a:ext uri="{909E8E84-426E-40DD-AFC4-6F175D3DCCD1}">
              <a14:hiddenFill xmlns:a14="http://schemas.microsoft.com/office/drawing/2010/main">
                <a:solidFill>
                  <a:srgbClr val="FFFFFF"/>
                </a:solidFill>
              </a14:hiddenFill>
            </a:ext>
          </a:extLst>
        </p:spPr>
      </p:pic>
      <p:pic>
        <p:nvPicPr>
          <p:cNvPr id="3" name="図 2">
            <a:extLst>
              <a:ext uri="{FF2B5EF4-FFF2-40B4-BE49-F238E27FC236}">
                <a16:creationId xmlns:a16="http://schemas.microsoft.com/office/drawing/2014/main" id="{9D88AAE9-0B23-4A2F-8FC8-9531A478BCD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98836" y="1989341"/>
            <a:ext cx="2482714" cy="1704550"/>
          </a:xfrm>
          <a:prstGeom prst="rect">
            <a:avLst/>
          </a:prstGeom>
        </p:spPr>
      </p:pic>
    </p:spTree>
    <p:extLst>
      <p:ext uri="{BB962C8B-B14F-4D97-AF65-F5344CB8AC3E}">
        <p14:creationId xmlns:p14="http://schemas.microsoft.com/office/powerpoint/2010/main" val="42054044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30F35-254A-47C1-A35F-3AACF5A8A429}"/>
              </a:ext>
            </a:extLst>
          </p:cNvPr>
          <p:cNvSpPr>
            <a:spLocks noGrp="1"/>
          </p:cNvSpPr>
          <p:nvPr>
            <p:ph type="title"/>
          </p:nvPr>
        </p:nvSpPr>
        <p:spPr/>
        <p:txBody>
          <a:bodyPr/>
          <a:lstStyle/>
          <a:p>
            <a:endParaRPr kumimoji="1" lang="en-US"/>
          </a:p>
        </p:txBody>
      </p:sp>
      <p:sp>
        <p:nvSpPr>
          <p:cNvPr id="3" name="Content Placeholder 2">
            <a:extLst>
              <a:ext uri="{FF2B5EF4-FFF2-40B4-BE49-F238E27FC236}">
                <a16:creationId xmlns:a16="http://schemas.microsoft.com/office/drawing/2014/main" id="{8D497163-E303-42F5-B20F-19396A59A97B}"/>
              </a:ext>
            </a:extLst>
          </p:cNvPr>
          <p:cNvSpPr>
            <a:spLocks noGrp="1"/>
          </p:cNvSpPr>
          <p:nvPr>
            <p:ph idx="1"/>
          </p:nvPr>
        </p:nvSpPr>
        <p:spPr/>
        <p:txBody>
          <a:bodyPr vert="horz" lIns="0" tIns="45720" rIns="0" bIns="45720" rtlCol="0" anchor="t">
            <a:normAutofit/>
          </a:bodyPr>
          <a:lstStyle/>
          <a:p>
            <a:endParaRPr kumimoji="1" lang="en-US">
              <a:ea typeface="ＭＳ Ｐゴシック"/>
            </a:endParaRPr>
          </a:p>
        </p:txBody>
      </p:sp>
      <p:sp>
        <p:nvSpPr>
          <p:cNvPr id="4" name="Slide Number Placeholder 3">
            <a:extLst>
              <a:ext uri="{FF2B5EF4-FFF2-40B4-BE49-F238E27FC236}">
                <a16:creationId xmlns:a16="http://schemas.microsoft.com/office/drawing/2014/main" id="{335600B8-0940-42F8-87C2-2D13D27F3291}"/>
              </a:ext>
            </a:extLst>
          </p:cNvPr>
          <p:cNvSpPr>
            <a:spLocks noGrp="1"/>
          </p:cNvSpPr>
          <p:nvPr>
            <p:ph type="sldNum" sz="quarter" idx="12"/>
          </p:nvPr>
        </p:nvSpPr>
        <p:spPr/>
        <p:txBody>
          <a:bodyPr/>
          <a:lstStyle/>
          <a:p>
            <a:fld id="{3A98EE3D-8CD1-4C3F-BD1C-C98C9596463C}" type="slidenum">
              <a:rPr lang="en-US" smtClean="0"/>
              <a:pPr/>
              <a:t>27</a:t>
            </a:fld>
            <a:endParaRPr lang="en-US"/>
          </a:p>
        </p:txBody>
      </p:sp>
      <p:sp>
        <p:nvSpPr>
          <p:cNvPr id="5" name="四角形: 角を丸くする 4">
            <a:extLst>
              <a:ext uri="{FF2B5EF4-FFF2-40B4-BE49-F238E27FC236}">
                <a16:creationId xmlns:a16="http://schemas.microsoft.com/office/drawing/2014/main" id="{B0DC1174-AB0F-4E92-A1C6-142A9A62051E}"/>
              </a:ext>
            </a:extLst>
          </p:cNvPr>
          <p:cNvSpPr/>
          <p:nvPr/>
        </p:nvSpPr>
        <p:spPr>
          <a:xfrm>
            <a:off x="444631" y="1936579"/>
            <a:ext cx="11302738" cy="230467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4800">
                <a:solidFill>
                  <a:schemeClr val="tx1"/>
                </a:solidFill>
                <a:ea typeface="ＭＳ Ｐゴシック"/>
                <a:cs typeface="Calibri"/>
              </a:rPr>
              <a:t>アレンジレシピ以外に記憶に影響を与えるものは何があるのだろうか</a:t>
            </a:r>
          </a:p>
        </p:txBody>
      </p:sp>
      <p:grpSp>
        <p:nvGrpSpPr>
          <p:cNvPr id="6" name="グループ化 5">
            <a:extLst>
              <a:ext uri="{FF2B5EF4-FFF2-40B4-BE49-F238E27FC236}">
                <a16:creationId xmlns:a16="http://schemas.microsoft.com/office/drawing/2014/main" id="{16BFEA8A-39A5-4EE0-9A2D-D16A50ADC1DB}"/>
              </a:ext>
            </a:extLst>
          </p:cNvPr>
          <p:cNvGrpSpPr/>
          <p:nvPr/>
        </p:nvGrpSpPr>
        <p:grpSpPr>
          <a:xfrm>
            <a:off x="9432303" y="3631474"/>
            <a:ext cx="2759697" cy="2849612"/>
            <a:chOff x="8310513" y="2869840"/>
            <a:chExt cx="3810000" cy="3524250"/>
          </a:xfrm>
        </p:grpSpPr>
        <p:pic>
          <p:nvPicPr>
            <p:cNvPr id="7" name="Picture 2" descr="将来のことを考える人のイラスト（男性）">
              <a:extLst>
                <a:ext uri="{FF2B5EF4-FFF2-40B4-BE49-F238E27FC236}">
                  <a16:creationId xmlns:a16="http://schemas.microsoft.com/office/drawing/2014/main" id="{37B7CB63-B821-4E1E-97A7-6A2C72B680DB}"/>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310513" y="2869840"/>
              <a:ext cx="3810000" cy="3524250"/>
            </a:xfrm>
            <a:prstGeom prst="rect">
              <a:avLst/>
            </a:prstGeom>
            <a:noFill/>
            <a:extLst>
              <a:ext uri="{909E8E84-426E-40DD-AFC4-6F175D3DCCD1}">
                <a14:hiddenFill xmlns:a14="http://schemas.microsoft.com/office/drawing/2010/main">
                  <a:solidFill>
                    <a:srgbClr val="FFFFFF"/>
                  </a:solidFill>
                </a14:hiddenFill>
              </a:ext>
            </a:extLst>
          </p:spPr>
        </p:pic>
        <p:sp>
          <p:nvSpPr>
            <p:cNvPr id="8" name="楕円 7">
              <a:extLst>
                <a:ext uri="{FF2B5EF4-FFF2-40B4-BE49-F238E27FC236}">
                  <a16:creationId xmlns:a16="http://schemas.microsoft.com/office/drawing/2014/main" id="{33EAEFCF-E7E6-48FC-A3F2-20606C6CEACC}"/>
                </a:ext>
              </a:extLst>
            </p:cNvPr>
            <p:cNvSpPr/>
            <p:nvPr/>
          </p:nvSpPr>
          <p:spPr>
            <a:xfrm>
              <a:off x="8502977" y="3035430"/>
              <a:ext cx="1300899" cy="1659117"/>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Picture 4" descr="加工食品のイラスト（軽減税率）">
              <a:extLst>
                <a:ext uri="{FF2B5EF4-FFF2-40B4-BE49-F238E27FC236}">
                  <a16:creationId xmlns:a16="http://schemas.microsoft.com/office/drawing/2014/main" id="{3D334A7E-2742-4BC6-992A-3E9463A31D8B}"/>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502977" y="3284937"/>
              <a:ext cx="1285432" cy="116010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771010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B87F80-3026-4B0F-95BF-EBCC426EA2B1}"/>
              </a:ext>
            </a:extLst>
          </p:cNvPr>
          <p:cNvSpPr>
            <a:spLocks noGrp="1"/>
          </p:cNvSpPr>
          <p:nvPr>
            <p:ph type="title"/>
          </p:nvPr>
        </p:nvSpPr>
        <p:spPr/>
        <p:txBody>
          <a:bodyPr>
            <a:normAutofit/>
          </a:bodyPr>
          <a:lstStyle/>
          <a:p>
            <a:r>
              <a:rPr lang="ja-JP" altLang="en-US">
                <a:ea typeface="ＭＳ Ｐゴシック"/>
                <a:cs typeface="Calibri Light"/>
              </a:rPr>
              <a:t>仮説導出①　企業が使う宣伝表現</a:t>
            </a:r>
          </a:p>
        </p:txBody>
      </p:sp>
      <p:sp>
        <p:nvSpPr>
          <p:cNvPr id="4" name="スライド番号プレースホルダー 3">
            <a:extLst>
              <a:ext uri="{FF2B5EF4-FFF2-40B4-BE49-F238E27FC236}">
                <a16:creationId xmlns:a16="http://schemas.microsoft.com/office/drawing/2014/main" id="{15C316EC-D468-4478-BD0D-E6A6028AD25B}"/>
              </a:ext>
            </a:extLst>
          </p:cNvPr>
          <p:cNvSpPr>
            <a:spLocks noGrp="1"/>
          </p:cNvSpPr>
          <p:nvPr>
            <p:ph type="sldNum" sz="quarter" idx="12"/>
          </p:nvPr>
        </p:nvSpPr>
        <p:spPr/>
        <p:txBody>
          <a:bodyPr/>
          <a:lstStyle/>
          <a:p>
            <a:fld id="{3A98EE3D-8CD1-4C3F-BD1C-C98C9596463C}" type="slidenum">
              <a:rPr lang="en-US" smtClean="0"/>
              <a:pPr/>
              <a:t>28</a:t>
            </a:fld>
            <a:endParaRPr lang="en-US"/>
          </a:p>
        </p:txBody>
      </p:sp>
      <p:sp>
        <p:nvSpPr>
          <p:cNvPr id="7" name="四角形: 角を丸くする 6">
            <a:extLst>
              <a:ext uri="{FF2B5EF4-FFF2-40B4-BE49-F238E27FC236}">
                <a16:creationId xmlns:a16="http://schemas.microsoft.com/office/drawing/2014/main" id="{F25F6F64-5A8D-4D36-9EA2-9804E54380EE}"/>
              </a:ext>
            </a:extLst>
          </p:cNvPr>
          <p:cNvSpPr/>
          <p:nvPr/>
        </p:nvSpPr>
        <p:spPr>
          <a:xfrm>
            <a:off x="4545291" y="1195635"/>
            <a:ext cx="2912882" cy="6693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a:solidFill>
                  <a:schemeClr val="tx1"/>
                </a:solidFill>
              </a:rPr>
              <a:t>SNS</a:t>
            </a:r>
            <a:endParaRPr kumimoji="1" lang="ja-JP" altLang="en-US" sz="3600">
              <a:solidFill>
                <a:schemeClr val="tx1"/>
              </a:solidFill>
            </a:endParaRPr>
          </a:p>
        </p:txBody>
      </p:sp>
      <p:sp>
        <p:nvSpPr>
          <p:cNvPr id="10" name="四角形: 角を丸くする 9">
            <a:extLst>
              <a:ext uri="{FF2B5EF4-FFF2-40B4-BE49-F238E27FC236}">
                <a16:creationId xmlns:a16="http://schemas.microsoft.com/office/drawing/2014/main" id="{6AC74490-8CDE-4BAC-8F18-595FA698B3E2}"/>
              </a:ext>
            </a:extLst>
          </p:cNvPr>
          <p:cNvSpPr/>
          <p:nvPr/>
        </p:nvSpPr>
        <p:spPr>
          <a:xfrm>
            <a:off x="821519" y="1195637"/>
            <a:ext cx="2912882" cy="6693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a:solidFill>
                  <a:schemeClr val="tx1"/>
                </a:solidFill>
              </a:rPr>
              <a:t>テレビ</a:t>
            </a:r>
            <a:endParaRPr kumimoji="1" lang="ja-JP" altLang="en-US" sz="3600">
              <a:solidFill>
                <a:schemeClr val="tx1"/>
              </a:solidFill>
            </a:endParaRPr>
          </a:p>
        </p:txBody>
      </p:sp>
      <p:sp>
        <p:nvSpPr>
          <p:cNvPr id="13" name="四角形: 角を丸くする 12">
            <a:extLst>
              <a:ext uri="{FF2B5EF4-FFF2-40B4-BE49-F238E27FC236}">
                <a16:creationId xmlns:a16="http://schemas.microsoft.com/office/drawing/2014/main" id="{4BCE0947-7FC4-499D-A82C-42C4C9182DF3}"/>
              </a:ext>
            </a:extLst>
          </p:cNvPr>
          <p:cNvSpPr/>
          <p:nvPr/>
        </p:nvSpPr>
        <p:spPr>
          <a:xfrm>
            <a:off x="8531242" y="1195636"/>
            <a:ext cx="2912882" cy="6693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a:solidFill>
                  <a:schemeClr val="tx1"/>
                </a:solidFill>
              </a:rPr>
              <a:t>Web</a:t>
            </a:r>
            <a:r>
              <a:rPr kumimoji="1" lang="ja-JP" altLang="en-US" sz="3600">
                <a:solidFill>
                  <a:schemeClr val="tx1"/>
                </a:solidFill>
              </a:rPr>
              <a:t>サイト</a:t>
            </a:r>
          </a:p>
        </p:txBody>
      </p:sp>
      <p:pic>
        <p:nvPicPr>
          <p:cNvPr id="5" name="図 4">
            <a:extLst>
              <a:ext uri="{FF2B5EF4-FFF2-40B4-BE49-F238E27FC236}">
                <a16:creationId xmlns:a16="http://schemas.microsoft.com/office/drawing/2014/main" id="{210593D4-9AA4-4B9B-8C65-C02AA51610BA}"/>
              </a:ext>
            </a:extLst>
          </p:cNvPr>
          <p:cNvPicPr>
            <a:picLocks/>
          </p:cNvPicPr>
          <p:nvPr/>
        </p:nvPicPr>
        <p:blipFill>
          <a:blip r:embed="rId2" cstate="email">
            <a:extLst>
              <a:ext uri="{28A0092B-C50C-407E-A947-70E740481C1C}">
                <a14:useLocalDpi xmlns:a14="http://schemas.microsoft.com/office/drawing/2010/main"/>
              </a:ext>
            </a:extLst>
          </a:blip>
          <a:stretch>
            <a:fillRect/>
          </a:stretch>
        </p:blipFill>
        <p:spPr>
          <a:xfrm>
            <a:off x="635628" y="2083976"/>
            <a:ext cx="3276000" cy="2437200"/>
          </a:xfrm>
          <a:prstGeom prst="rect">
            <a:avLst/>
          </a:prstGeom>
        </p:spPr>
      </p:pic>
      <p:pic>
        <p:nvPicPr>
          <p:cNvPr id="3" name="Picture 7">
            <a:extLst>
              <a:ext uri="{FF2B5EF4-FFF2-40B4-BE49-F238E27FC236}">
                <a16:creationId xmlns:a16="http://schemas.microsoft.com/office/drawing/2014/main" id="{02C2D9DD-8342-45E9-97FA-00D9838FAB5E}"/>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8620444" y="2534014"/>
            <a:ext cx="2743200" cy="1795806"/>
          </a:xfrm>
          <a:prstGeom prst="rect">
            <a:avLst/>
          </a:prstGeom>
        </p:spPr>
      </p:pic>
      <p:pic>
        <p:nvPicPr>
          <p:cNvPr id="11" name="図 10">
            <a:extLst>
              <a:ext uri="{FF2B5EF4-FFF2-40B4-BE49-F238E27FC236}">
                <a16:creationId xmlns:a16="http://schemas.microsoft.com/office/drawing/2014/main" id="{8D17B10E-C4B8-4781-BF3C-1B0B7C4BB2B7}"/>
              </a:ext>
            </a:extLst>
          </p:cNvPr>
          <p:cNvPicPr>
            <a:picLocks/>
          </p:cNvPicPr>
          <p:nvPr/>
        </p:nvPicPr>
        <p:blipFill>
          <a:blip r:embed="rId4" cstate="email">
            <a:extLst>
              <a:ext uri="{28A0092B-C50C-407E-A947-70E740481C1C}">
                <a14:useLocalDpi xmlns:a14="http://schemas.microsoft.com/office/drawing/2010/main"/>
              </a:ext>
            </a:extLst>
          </a:blip>
          <a:stretch>
            <a:fillRect/>
          </a:stretch>
        </p:blipFill>
        <p:spPr>
          <a:xfrm>
            <a:off x="4363732" y="2083976"/>
            <a:ext cx="3276000" cy="2437200"/>
          </a:xfrm>
          <a:prstGeom prst="rect">
            <a:avLst/>
          </a:prstGeom>
        </p:spPr>
      </p:pic>
      <p:sp>
        <p:nvSpPr>
          <p:cNvPr id="17" name="四角形: 角を丸くする 16">
            <a:extLst>
              <a:ext uri="{FF2B5EF4-FFF2-40B4-BE49-F238E27FC236}">
                <a16:creationId xmlns:a16="http://schemas.microsoft.com/office/drawing/2014/main" id="{BB070CCA-89DA-48B5-87D2-6D7C44196CD9}"/>
              </a:ext>
            </a:extLst>
          </p:cNvPr>
          <p:cNvSpPr/>
          <p:nvPr/>
        </p:nvSpPr>
        <p:spPr>
          <a:xfrm>
            <a:off x="745320" y="4878834"/>
            <a:ext cx="10698804" cy="103193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ja-JP" altLang="en-US" sz="3600">
                <a:solidFill>
                  <a:schemeClr val="tx1"/>
                </a:solidFill>
                <a:ea typeface="ＭＳ Ｐゴシック"/>
                <a:cs typeface="Calibri"/>
              </a:rPr>
              <a:t>企業は各媒体から</a:t>
            </a:r>
            <a:r>
              <a:rPr lang="ja-JP" altLang="en-US" sz="3600">
                <a:solidFill>
                  <a:srgbClr val="FF0000"/>
                </a:solidFill>
                <a:ea typeface="ＭＳ Ｐゴシック"/>
                <a:cs typeface="Calibri"/>
              </a:rPr>
              <a:t>ＣＭなどの表現</a:t>
            </a:r>
            <a:r>
              <a:rPr lang="ja-JP" altLang="en-US" sz="3600">
                <a:solidFill>
                  <a:schemeClr val="tx1"/>
                </a:solidFill>
                <a:ea typeface="ＭＳ Ｐゴシック"/>
                <a:cs typeface="Calibri"/>
              </a:rPr>
              <a:t>を使って商品を宣伝</a:t>
            </a:r>
          </a:p>
        </p:txBody>
      </p:sp>
    </p:spTree>
    <p:extLst>
      <p:ext uri="{BB962C8B-B14F-4D97-AF65-F5344CB8AC3E}">
        <p14:creationId xmlns:p14="http://schemas.microsoft.com/office/powerpoint/2010/main" val="41084270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B87F80-3026-4B0F-95BF-EBCC426EA2B1}"/>
              </a:ext>
            </a:extLst>
          </p:cNvPr>
          <p:cNvSpPr>
            <a:spLocks noGrp="1"/>
          </p:cNvSpPr>
          <p:nvPr>
            <p:ph type="title"/>
          </p:nvPr>
        </p:nvSpPr>
        <p:spPr/>
        <p:txBody>
          <a:bodyPr>
            <a:normAutofit/>
          </a:bodyPr>
          <a:lstStyle/>
          <a:p>
            <a:r>
              <a:rPr lang="ja-JP" altLang="en-US">
                <a:ea typeface="ＭＳ Ｐゴシック"/>
                <a:cs typeface="Calibri Light"/>
              </a:rPr>
              <a:t>仮説導出①　企業が使う宣伝表現</a:t>
            </a:r>
            <a:endParaRPr kumimoji="1" lang="ja-JP" altLang="en-US">
              <a:ea typeface="ＭＳ Ｐゴシック"/>
            </a:endParaRPr>
          </a:p>
        </p:txBody>
      </p:sp>
      <p:sp>
        <p:nvSpPr>
          <p:cNvPr id="4" name="スライド番号プレースホルダー 3">
            <a:extLst>
              <a:ext uri="{FF2B5EF4-FFF2-40B4-BE49-F238E27FC236}">
                <a16:creationId xmlns:a16="http://schemas.microsoft.com/office/drawing/2014/main" id="{15C316EC-D468-4478-BD0D-E6A6028AD25B}"/>
              </a:ext>
            </a:extLst>
          </p:cNvPr>
          <p:cNvSpPr>
            <a:spLocks noGrp="1"/>
          </p:cNvSpPr>
          <p:nvPr>
            <p:ph type="sldNum" sz="quarter" idx="12"/>
          </p:nvPr>
        </p:nvSpPr>
        <p:spPr/>
        <p:txBody>
          <a:bodyPr/>
          <a:lstStyle/>
          <a:p>
            <a:fld id="{3A98EE3D-8CD1-4C3F-BD1C-C98C9596463C}" type="slidenum">
              <a:rPr lang="en-US" smtClean="0"/>
              <a:pPr/>
              <a:t>29</a:t>
            </a:fld>
            <a:endParaRPr lang="en-US"/>
          </a:p>
        </p:txBody>
      </p:sp>
      <p:pic>
        <p:nvPicPr>
          <p:cNvPr id="6" name="図 5">
            <a:extLst>
              <a:ext uri="{FF2B5EF4-FFF2-40B4-BE49-F238E27FC236}">
                <a16:creationId xmlns:a16="http://schemas.microsoft.com/office/drawing/2014/main" id="{AEDE81BC-98E0-4114-9A6C-4F9E59C79C34}"/>
              </a:ext>
            </a:extLst>
          </p:cNvPr>
          <p:cNvPicPr>
            <a:picLocks/>
          </p:cNvPicPr>
          <p:nvPr/>
        </p:nvPicPr>
        <p:blipFill>
          <a:blip r:embed="rId2" cstate="email">
            <a:extLst>
              <a:ext uri="{28A0092B-C50C-407E-A947-70E740481C1C}">
                <a14:useLocalDpi xmlns:a14="http://schemas.microsoft.com/office/drawing/2010/main"/>
              </a:ext>
            </a:extLst>
          </a:blip>
          <a:stretch>
            <a:fillRect/>
          </a:stretch>
        </p:blipFill>
        <p:spPr>
          <a:xfrm>
            <a:off x="640026" y="2143550"/>
            <a:ext cx="3275869" cy="2316870"/>
          </a:xfrm>
          <a:prstGeom prst="rect">
            <a:avLst/>
          </a:prstGeom>
        </p:spPr>
      </p:pic>
      <p:sp>
        <p:nvSpPr>
          <p:cNvPr id="7" name="四角形: 角を丸くする 6">
            <a:extLst>
              <a:ext uri="{FF2B5EF4-FFF2-40B4-BE49-F238E27FC236}">
                <a16:creationId xmlns:a16="http://schemas.microsoft.com/office/drawing/2014/main" id="{F25F6F64-5A8D-4D36-9EA2-9804E54380EE}"/>
              </a:ext>
            </a:extLst>
          </p:cNvPr>
          <p:cNvSpPr/>
          <p:nvPr/>
        </p:nvSpPr>
        <p:spPr>
          <a:xfrm>
            <a:off x="4545291" y="1201040"/>
            <a:ext cx="2912882" cy="6693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a:solidFill>
                  <a:schemeClr val="tx1"/>
                </a:solidFill>
              </a:rPr>
              <a:t>SNS</a:t>
            </a:r>
            <a:endParaRPr kumimoji="1" lang="ja-JP" altLang="en-US" sz="3600">
              <a:solidFill>
                <a:schemeClr val="tx1"/>
              </a:solidFill>
            </a:endParaRPr>
          </a:p>
        </p:txBody>
      </p:sp>
      <p:sp>
        <p:nvSpPr>
          <p:cNvPr id="10" name="四角形: 角を丸くする 9">
            <a:extLst>
              <a:ext uri="{FF2B5EF4-FFF2-40B4-BE49-F238E27FC236}">
                <a16:creationId xmlns:a16="http://schemas.microsoft.com/office/drawing/2014/main" id="{6AC74490-8CDE-4BAC-8F18-595FA698B3E2}"/>
              </a:ext>
            </a:extLst>
          </p:cNvPr>
          <p:cNvSpPr/>
          <p:nvPr/>
        </p:nvSpPr>
        <p:spPr>
          <a:xfrm>
            <a:off x="821519" y="1201042"/>
            <a:ext cx="2912882" cy="6693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a:solidFill>
                  <a:schemeClr val="tx1"/>
                </a:solidFill>
              </a:rPr>
              <a:t>テレビ</a:t>
            </a:r>
          </a:p>
        </p:txBody>
      </p:sp>
      <p:pic>
        <p:nvPicPr>
          <p:cNvPr id="12" name="図 11">
            <a:extLst>
              <a:ext uri="{FF2B5EF4-FFF2-40B4-BE49-F238E27FC236}">
                <a16:creationId xmlns:a16="http://schemas.microsoft.com/office/drawing/2014/main" id="{21C7DB79-6344-425E-A4FC-9FCD30AD9AB1}"/>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8349749" y="2143550"/>
            <a:ext cx="3275869" cy="2316870"/>
          </a:xfrm>
          <a:prstGeom prst="rect">
            <a:avLst/>
          </a:prstGeom>
        </p:spPr>
      </p:pic>
      <p:sp>
        <p:nvSpPr>
          <p:cNvPr id="13" name="四角形: 角を丸くする 12">
            <a:extLst>
              <a:ext uri="{FF2B5EF4-FFF2-40B4-BE49-F238E27FC236}">
                <a16:creationId xmlns:a16="http://schemas.microsoft.com/office/drawing/2014/main" id="{4BCE0947-7FC4-499D-A82C-42C4C9182DF3}"/>
              </a:ext>
            </a:extLst>
          </p:cNvPr>
          <p:cNvSpPr/>
          <p:nvPr/>
        </p:nvSpPr>
        <p:spPr>
          <a:xfrm>
            <a:off x="8531242" y="1201041"/>
            <a:ext cx="2912882" cy="6693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a:solidFill>
                  <a:schemeClr val="tx1"/>
                </a:solidFill>
              </a:rPr>
              <a:t>Web</a:t>
            </a:r>
            <a:r>
              <a:rPr kumimoji="1" lang="ja-JP" altLang="en-US" sz="3600">
                <a:solidFill>
                  <a:schemeClr val="tx1"/>
                </a:solidFill>
              </a:rPr>
              <a:t>サイト</a:t>
            </a:r>
          </a:p>
        </p:txBody>
      </p:sp>
      <p:pic>
        <p:nvPicPr>
          <p:cNvPr id="15" name="図 14">
            <a:extLst>
              <a:ext uri="{FF2B5EF4-FFF2-40B4-BE49-F238E27FC236}">
                <a16:creationId xmlns:a16="http://schemas.microsoft.com/office/drawing/2014/main" id="{561A6B96-4BE8-4999-BA78-C594ACF2F7B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98685" y="2082793"/>
            <a:ext cx="3276949" cy="2438383"/>
          </a:xfrm>
          <a:prstGeom prst="rect">
            <a:avLst/>
          </a:prstGeom>
        </p:spPr>
      </p:pic>
      <p:sp>
        <p:nvSpPr>
          <p:cNvPr id="18" name="四角形: 角を丸くする 17">
            <a:extLst>
              <a:ext uri="{FF2B5EF4-FFF2-40B4-BE49-F238E27FC236}">
                <a16:creationId xmlns:a16="http://schemas.microsoft.com/office/drawing/2014/main" id="{9C908A23-C89C-4C9A-83BE-BCFD1DFD9E74}"/>
              </a:ext>
            </a:extLst>
          </p:cNvPr>
          <p:cNvSpPr/>
          <p:nvPr/>
        </p:nvSpPr>
        <p:spPr>
          <a:xfrm>
            <a:off x="640026" y="4944134"/>
            <a:ext cx="11181477" cy="103193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srgbClr val="000000"/>
                </a:solidFill>
                <a:effectLst/>
                <a:uLnTx/>
                <a:uFillTx/>
                <a:latin typeface="Calibri" panose="020F0502020204030204"/>
                <a:ea typeface="ＭＳ Ｐゴシック"/>
                <a:cs typeface="Calibri"/>
              </a:rPr>
              <a:t>企業は各媒体から</a:t>
            </a:r>
            <a:r>
              <a:rPr kumimoji="1" lang="ja-JP" altLang="en-US" sz="3200" b="0" i="0" u="none" strike="noStrike" kern="1200" cap="none" spc="0" normalizeH="0" baseline="0" noProof="0">
                <a:ln>
                  <a:noFill/>
                </a:ln>
                <a:solidFill>
                  <a:srgbClr val="FF0000"/>
                </a:solidFill>
                <a:effectLst/>
                <a:uLnTx/>
                <a:uFillTx/>
                <a:latin typeface="Calibri" panose="020F0502020204030204"/>
                <a:ea typeface="ＭＳ Ｐゴシック"/>
                <a:cs typeface="Calibri"/>
              </a:rPr>
              <a:t>アレンジレシピという表現</a:t>
            </a:r>
            <a:r>
              <a:rPr kumimoji="1" lang="ja-JP" altLang="en-US" sz="3200" b="0" i="0" u="none" strike="noStrike" kern="1200" cap="none" spc="0" normalizeH="0" baseline="0" noProof="0">
                <a:ln>
                  <a:noFill/>
                </a:ln>
                <a:solidFill>
                  <a:srgbClr val="000000"/>
                </a:solidFill>
                <a:effectLst/>
                <a:uLnTx/>
                <a:uFillTx/>
                <a:latin typeface="Calibri" panose="020F0502020204030204"/>
                <a:ea typeface="ＭＳ Ｐゴシック"/>
                <a:cs typeface="Calibri"/>
              </a:rPr>
              <a:t>を使って商品を宣伝</a:t>
            </a:r>
          </a:p>
        </p:txBody>
      </p:sp>
    </p:spTree>
    <p:extLst>
      <p:ext uri="{BB962C8B-B14F-4D97-AF65-F5344CB8AC3E}">
        <p14:creationId xmlns:p14="http://schemas.microsoft.com/office/powerpoint/2010/main" val="23839398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E925BB-FE79-42F4-BBD4-4FE504706BF1}"/>
              </a:ext>
            </a:extLst>
          </p:cNvPr>
          <p:cNvSpPr>
            <a:spLocks noGrp="1"/>
          </p:cNvSpPr>
          <p:nvPr>
            <p:ph type="title"/>
          </p:nvPr>
        </p:nvSpPr>
        <p:spPr>
          <a:xfrm>
            <a:off x="1100609" y="-82914"/>
            <a:ext cx="10058400" cy="968440"/>
          </a:xfrm>
        </p:spPr>
        <p:txBody>
          <a:bodyPr/>
          <a:lstStyle/>
          <a:p>
            <a:r>
              <a:rPr lang="ja-JP" altLang="en-US">
                <a:latin typeface="+mj-ea"/>
              </a:rPr>
              <a:t>研究概要</a:t>
            </a:r>
            <a:endParaRPr kumimoji="1" lang="ja-JP" altLang="en-US">
              <a:latin typeface="+mj-ea"/>
            </a:endParaRPr>
          </a:p>
        </p:txBody>
      </p:sp>
      <p:sp>
        <p:nvSpPr>
          <p:cNvPr id="3" name="コンテンツ プレースホルダー 2">
            <a:extLst>
              <a:ext uri="{FF2B5EF4-FFF2-40B4-BE49-F238E27FC236}">
                <a16:creationId xmlns:a16="http://schemas.microsoft.com/office/drawing/2014/main" id="{3B04D6F9-CDDC-41D8-9BFC-8A798BB1A4E6}"/>
              </a:ext>
            </a:extLst>
          </p:cNvPr>
          <p:cNvSpPr>
            <a:spLocks noGrp="1"/>
          </p:cNvSpPr>
          <p:nvPr>
            <p:ph idx="1"/>
          </p:nvPr>
        </p:nvSpPr>
        <p:spPr>
          <a:xfrm>
            <a:off x="1066800" y="1871860"/>
            <a:ext cx="10136841" cy="3306184"/>
          </a:xfrm>
        </p:spPr>
        <p:txBody>
          <a:bodyPr vert="horz" lIns="91440" tIns="45720" rIns="91440" bIns="45720" rtlCol="0" anchor="t">
            <a:normAutofit/>
          </a:bodyPr>
          <a:lstStyle/>
          <a:p>
            <a:r>
              <a:rPr lang="ja-JP" altLang="en-US" sz="3200">
                <a:latin typeface="MS PGothic"/>
                <a:ea typeface="MS PGothic"/>
              </a:rPr>
              <a:t>近年、ＳＮＳ等で既存商品に手を加えた「アレンジレシピ」が話題となり、企業のホームページでも掲載や募集を行う機会が増加してきている。</a:t>
            </a:r>
            <a:endParaRPr lang="en-US" altLang="ja-JP" sz="3200">
              <a:latin typeface="MS PGothic"/>
              <a:ea typeface="MS PGothic"/>
            </a:endParaRPr>
          </a:p>
          <a:p>
            <a:r>
              <a:rPr lang="ja-JP" altLang="en-US" sz="3200">
                <a:latin typeface="MS PGothic"/>
                <a:ea typeface="MS PGothic"/>
              </a:rPr>
              <a:t>そこで、本研究では「アレンジレシピ」が商品にどのような影響を与えるかについて研究し、アレンジレシピの有用性を解明する。</a:t>
            </a:r>
          </a:p>
        </p:txBody>
      </p:sp>
      <p:sp>
        <p:nvSpPr>
          <p:cNvPr id="4" name="スライド番号プレースホルダー 3">
            <a:extLst>
              <a:ext uri="{FF2B5EF4-FFF2-40B4-BE49-F238E27FC236}">
                <a16:creationId xmlns:a16="http://schemas.microsoft.com/office/drawing/2014/main" id="{6653650D-8A3B-4D97-9D79-7190AA9CABD9}"/>
              </a:ext>
            </a:extLst>
          </p:cNvPr>
          <p:cNvSpPr>
            <a:spLocks noGrp="1"/>
          </p:cNvSpPr>
          <p:nvPr>
            <p:ph type="sldNum" sz="quarter" idx="12"/>
          </p:nvPr>
        </p:nvSpPr>
        <p:spPr/>
        <p:txBody>
          <a:bodyPr/>
          <a:lstStyle/>
          <a:p>
            <a:fld id="{637C350B-C2BD-4964-9BA1-A128BB03CF9B}" type="slidenum">
              <a:rPr kumimoji="1" lang="ja-JP" altLang="en-US" sz="2800" dirty="0" smtClean="0">
                <a:ea typeface="游ゴシック"/>
              </a:rPr>
              <a:t>3</a:t>
            </a:fld>
            <a:endParaRPr lang="ja-JP" altLang="en-US" sz="2800">
              <a:ea typeface="游ゴシック"/>
              <a:cs typeface="Calibri"/>
            </a:endParaRPr>
          </a:p>
        </p:txBody>
      </p:sp>
    </p:spTree>
    <p:extLst>
      <p:ext uri="{BB962C8B-B14F-4D97-AF65-F5344CB8AC3E}">
        <p14:creationId xmlns:p14="http://schemas.microsoft.com/office/powerpoint/2010/main" val="5769656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2B67B-068E-4C71-ADBE-8FB0ABE50549}"/>
              </a:ext>
            </a:extLst>
          </p:cNvPr>
          <p:cNvSpPr>
            <a:spLocks noGrp="1"/>
          </p:cNvSpPr>
          <p:nvPr>
            <p:ph type="title"/>
          </p:nvPr>
        </p:nvSpPr>
        <p:spPr/>
        <p:txBody>
          <a:bodyPr>
            <a:normAutofit fontScale="90000"/>
          </a:bodyPr>
          <a:lstStyle/>
          <a:p>
            <a:r>
              <a:rPr lang="ja-JP" altLang="en-US">
                <a:ea typeface="ＭＳ Ｐゴシック"/>
                <a:cs typeface="Calibri Light"/>
              </a:rPr>
              <a:t>仮説導出①　企業が使う宣伝表現まとめ</a:t>
            </a:r>
          </a:p>
        </p:txBody>
      </p:sp>
      <p:sp>
        <p:nvSpPr>
          <p:cNvPr id="3" name="Content Placeholder 2">
            <a:extLst>
              <a:ext uri="{FF2B5EF4-FFF2-40B4-BE49-F238E27FC236}">
                <a16:creationId xmlns:a16="http://schemas.microsoft.com/office/drawing/2014/main" id="{4F51F413-2B21-4569-B476-E5D47ECECF21}"/>
              </a:ext>
            </a:extLst>
          </p:cNvPr>
          <p:cNvSpPr>
            <a:spLocks noGrp="1"/>
          </p:cNvSpPr>
          <p:nvPr>
            <p:ph idx="1"/>
          </p:nvPr>
        </p:nvSpPr>
        <p:spPr>
          <a:xfrm>
            <a:off x="1735741" y="1229884"/>
            <a:ext cx="8720510" cy="2343966"/>
          </a:xfrm>
        </p:spPr>
        <p:txBody>
          <a:bodyPr vert="horz" lIns="0" tIns="45720" rIns="0" bIns="45720" rtlCol="0" anchor="t">
            <a:normAutofit fontScale="25000" lnSpcReduction="20000"/>
          </a:bodyPr>
          <a:lstStyle/>
          <a:p>
            <a:pPr marL="0" indent="0">
              <a:buNone/>
            </a:pPr>
            <a:r>
              <a:rPr lang="ja-JP" altLang="en-US" sz="14400">
                <a:solidFill>
                  <a:schemeClr val="tx1"/>
                </a:solidFill>
                <a:ea typeface="ＭＳ Ｐゴシック"/>
                <a:cs typeface="Calibri"/>
              </a:rPr>
              <a:t>・企業はＣＭなどの表現を使って商品を宣伝</a:t>
            </a:r>
          </a:p>
          <a:p>
            <a:pPr marL="0" indent="0">
              <a:buNone/>
            </a:pPr>
            <a:endParaRPr lang="en-US" altLang="ja-JP" sz="14400">
              <a:solidFill>
                <a:schemeClr val="tx1"/>
              </a:solidFill>
              <a:ea typeface="ＭＳ Ｐゴシック"/>
              <a:cs typeface="Calibri"/>
            </a:endParaRPr>
          </a:p>
          <a:p>
            <a:pPr marL="0" indent="0">
              <a:buNone/>
            </a:pPr>
            <a:r>
              <a:rPr lang="ja-JP" altLang="en-US" sz="14400">
                <a:solidFill>
                  <a:schemeClr val="tx1"/>
                </a:solidFill>
                <a:ea typeface="ＭＳ Ｐゴシック"/>
                <a:cs typeface="Calibri"/>
              </a:rPr>
              <a:t>・企業はアレンジレシピという表現を使って</a:t>
            </a:r>
            <a:br>
              <a:rPr lang="en-US" altLang="ja-JP" sz="14400">
                <a:solidFill>
                  <a:schemeClr val="tx1"/>
                </a:solidFill>
                <a:ea typeface="ＭＳ Ｐゴシック"/>
                <a:cs typeface="Calibri"/>
              </a:rPr>
            </a:br>
            <a:r>
              <a:rPr lang="ja-JP" altLang="en-US" sz="14400">
                <a:solidFill>
                  <a:schemeClr val="tx1"/>
                </a:solidFill>
                <a:ea typeface="ＭＳ Ｐゴシック"/>
                <a:cs typeface="Calibri"/>
              </a:rPr>
              <a:t>　商品を宣伝</a:t>
            </a:r>
          </a:p>
          <a:p>
            <a:endParaRPr lang="ja-JP" altLang="en-US">
              <a:ea typeface="ＭＳ Ｐゴシック"/>
              <a:cs typeface="Calibri"/>
            </a:endParaRPr>
          </a:p>
        </p:txBody>
      </p:sp>
      <p:sp>
        <p:nvSpPr>
          <p:cNvPr id="4" name="Slide Number Placeholder 3">
            <a:extLst>
              <a:ext uri="{FF2B5EF4-FFF2-40B4-BE49-F238E27FC236}">
                <a16:creationId xmlns:a16="http://schemas.microsoft.com/office/drawing/2014/main" id="{5EFBF454-9032-4A65-BD86-5B36776F5D36}"/>
              </a:ext>
            </a:extLst>
          </p:cNvPr>
          <p:cNvSpPr>
            <a:spLocks noGrp="1"/>
          </p:cNvSpPr>
          <p:nvPr>
            <p:ph type="sldNum" sz="quarter" idx="12"/>
          </p:nvPr>
        </p:nvSpPr>
        <p:spPr/>
        <p:txBody>
          <a:bodyPr/>
          <a:lstStyle/>
          <a:p>
            <a:fld id="{3A98EE3D-8CD1-4C3F-BD1C-C98C9596463C}" type="slidenum">
              <a:rPr lang="en-US" smtClean="0"/>
              <a:pPr/>
              <a:t>30</a:t>
            </a:fld>
            <a:endParaRPr lang="en-US"/>
          </a:p>
        </p:txBody>
      </p:sp>
      <p:sp>
        <p:nvSpPr>
          <p:cNvPr id="5" name="四角形: 角を丸くする 4">
            <a:extLst>
              <a:ext uri="{FF2B5EF4-FFF2-40B4-BE49-F238E27FC236}">
                <a16:creationId xmlns:a16="http://schemas.microsoft.com/office/drawing/2014/main" id="{E885A197-6786-421F-96FB-D504964C67D4}"/>
              </a:ext>
            </a:extLst>
          </p:cNvPr>
          <p:cNvSpPr/>
          <p:nvPr/>
        </p:nvSpPr>
        <p:spPr>
          <a:xfrm>
            <a:off x="1130025" y="4565679"/>
            <a:ext cx="9931939" cy="13132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400">
                <a:solidFill>
                  <a:schemeClr val="tx1"/>
                </a:solidFill>
                <a:ea typeface="ＭＳ Ｐゴシック"/>
                <a:cs typeface="Calibri"/>
              </a:rPr>
              <a:t>アレンジレシピは</a:t>
            </a:r>
            <a:r>
              <a:rPr lang="ja-JP" altLang="en-US" sz="4400">
                <a:solidFill>
                  <a:srgbClr val="FF0000"/>
                </a:solidFill>
                <a:ea typeface="ＭＳ Ｐゴシック"/>
                <a:cs typeface="Calibri"/>
              </a:rPr>
              <a:t>表現という点で</a:t>
            </a:r>
            <a:endParaRPr lang="en-US" altLang="ja-JP" sz="4400">
              <a:solidFill>
                <a:srgbClr val="FF0000"/>
              </a:solidFill>
              <a:ea typeface="ＭＳ Ｐゴシック"/>
              <a:cs typeface="Calibri"/>
            </a:endParaRPr>
          </a:p>
          <a:p>
            <a:pPr algn="ctr"/>
            <a:r>
              <a:rPr lang="ja-JP" altLang="en-US" sz="4400">
                <a:solidFill>
                  <a:srgbClr val="FF0000"/>
                </a:solidFill>
                <a:ea typeface="ＭＳ Ｐゴシック"/>
                <a:cs typeface="Calibri"/>
              </a:rPr>
              <a:t>ＣＭなどと同じ</a:t>
            </a:r>
            <a:r>
              <a:rPr lang="ja-JP" altLang="en-US" sz="4400">
                <a:solidFill>
                  <a:schemeClr val="tx1"/>
                </a:solidFill>
                <a:ea typeface="ＭＳ Ｐゴシック"/>
                <a:cs typeface="Calibri"/>
              </a:rPr>
              <a:t>と言える</a:t>
            </a:r>
          </a:p>
        </p:txBody>
      </p:sp>
      <p:sp>
        <p:nvSpPr>
          <p:cNvPr id="6" name="矢印: 下 5">
            <a:extLst>
              <a:ext uri="{FF2B5EF4-FFF2-40B4-BE49-F238E27FC236}">
                <a16:creationId xmlns:a16="http://schemas.microsoft.com/office/drawing/2014/main" id="{D0626166-D8E1-4FD8-B244-0EE7ACD7CC3E}"/>
              </a:ext>
            </a:extLst>
          </p:cNvPr>
          <p:cNvSpPr/>
          <p:nvPr/>
        </p:nvSpPr>
        <p:spPr>
          <a:xfrm>
            <a:off x="5535846" y="3507988"/>
            <a:ext cx="1120299" cy="6360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431322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F523906-5F94-489A-ACE7-152EAD9C4400}"/>
              </a:ext>
            </a:extLst>
          </p:cNvPr>
          <p:cNvSpPr>
            <a:spLocks noGrp="1"/>
          </p:cNvSpPr>
          <p:nvPr>
            <p:ph type="sldNum" sz="quarter" idx="12"/>
          </p:nvPr>
        </p:nvSpPr>
        <p:spPr/>
        <p:txBody>
          <a:bodyPr/>
          <a:lstStyle/>
          <a:p>
            <a:fld id="{3A98EE3D-8CD1-4C3F-BD1C-C98C9596463C}" type="slidenum">
              <a:rPr lang="en-US" smtClean="0"/>
              <a:t>31</a:t>
            </a:fld>
            <a:endParaRPr lang="en-US"/>
          </a:p>
        </p:txBody>
      </p:sp>
      <p:sp>
        <p:nvSpPr>
          <p:cNvPr id="3" name="TextBox 2">
            <a:extLst>
              <a:ext uri="{FF2B5EF4-FFF2-40B4-BE49-F238E27FC236}">
                <a16:creationId xmlns:a16="http://schemas.microsoft.com/office/drawing/2014/main" id="{8DACD817-F882-49F4-817F-639D32F6387A}"/>
              </a:ext>
            </a:extLst>
          </p:cNvPr>
          <p:cNvSpPr txBox="1"/>
          <p:nvPr/>
        </p:nvSpPr>
        <p:spPr>
          <a:xfrm>
            <a:off x="1538925" y="2705725"/>
            <a:ext cx="9114149" cy="14465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400">
                <a:ea typeface="ＭＳ Ｐゴシック"/>
                <a:cs typeface="Calibri"/>
              </a:rPr>
              <a:t>テレビＣＭという表現とアレンジレシピという表現を比較する</a:t>
            </a:r>
          </a:p>
        </p:txBody>
      </p:sp>
      <p:pic>
        <p:nvPicPr>
          <p:cNvPr id="4" name="Picture 2">
            <a:extLst>
              <a:ext uri="{FF2B5EF4-FFF2-40B4-BE49-F238E27FC236}">
                <a16:creationId xmlns:a16="http://schemas.microsoft.com/office/drawing/2014/main" id="{919A240F-5523-422A-853E-AFF12890B381}"/>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582994" y="4514628"/>
            <a:ext cx="2374206" cy="15828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図 4">
            <a:extLst>
              <a:ext uri="{FF2B5EF4-FFF2-40B4-BE49-F238E27FC236}">
                <a16:creationId xmlns:a16="http://schemas.microsoft.com/office/drawing/2014/main" id="{6949D827-7D2D-4D5C-B13E-7BB415934F38}"/>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232027" y="217471"/>
            <a:ext cx="2437510" cy="18847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3365936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902CE-C54B-44AF-AD38-4C0E463366C0}"/>
              </a:ext>
            </a:extLst>
          </p:cNvPr>
          <p:cNvSpPr>
            <a:spLocks noGrp="1"/>
          </p:cNvSpPr>
          <p:nvPr>
            <p:ph type="title"/>
          </p:nvPr>
        </p:nvSpPr>
        <p:spPr/>
        <p:txBody>
          <a:bodyPr/>
          <a:lstStyle/>
          <a:p>
            <a:r>
              <a:rPr lang="ja-JP" altLang="en-US">
                <a:ea typeface="ＭＳ Ｐゴシック"/>
                <a:cs typeface="Calibri Light"/>
              </a:rPr>
              <a:t>仮説導出①　テレビ</a:t>
            </a:r>
            <a:r>
              <a:rPr lang="en-US" altLang="ja-JP">
                <a:ea typeface="ＭＳ Ｐゴシック"/>
                <a:cs typeface="Calibri Light"/>
              </a:rPr>
              <a:t>CM</a:t>
            </a:r>
            <a:r>
              <a:rPr lang="ja-JP" altLang="en-US">
                <a:ea typeface="ＭＳ Ｐゴシック"/>
                <a:cs typeface="Calibri Light"/>
              </a:rPr>
              <a:t>の理解度</a:t>
            </a:r>
          </a:p>
        </p:txBody>
      </p:sp>
      <p:sp>
        <p:nvSpPr>
          <p:cNvPr id="3" name="Content Placeholder 2">
            <a:extLst>
              <a:ext uri="{FF2B5EF4-FFF2-40B4-BE49-F238E27FC236}">
                <a16:creationId xmlns:a16="http://schemas.microsoft.com/office/drawing/2014/main" id="{2BE31B7B-5174-42D2-9E64-37AEACCB9F95}"/>
              </a:ext>
            </a:extLst>
          </p:cNvPr>
          <p:cNvSpPr>
            <a:spLocks noGrp="1"/>
          </p:cNvSpPr>
          <p:nvPr>
            <p:ph idx="1"/>
          </p:nvPr>
        </p:nvSpPr>
        <p:spPr/>
        <p:txBody>
          <a:bodyPr/>
          <a:lstStyle/>
          <a:p>
            <a:pPr marL="0" indent="0">
              <a:buNone/>
            </a:pPr>
            <a:r>
              <a:rPr kumimoji="1" lang="ja-JP" altLang="en-US" sz="3200">
                <a:solidFill>
                  <a:schemeClr val="tx1"/>
                </a:solidFill>
              </a:rPr>
              <a:t>・テレビコマーシャルカルテの調査によるとテレビ</a:t>
            </a:r>
            <a:r>
              <a:rPr kumimoji="1" lang="en-US" altLang="ja-JP" sz="3200">
                <a:solidFill>
                  <a:schemeClr val="tx1"/>
                </a:solidFill>
              </a:rPr>
              <a:t>CM</a:t>
            </a:r>
            <a:r>
              <a:rPr kumimoji="1" lang="ja-JP" altLang="en-US" sz="3200">
                <a:solidFill>
                  <a:schemeClr val="tx1"/>
                </a:solidFill>
              </a:rPr>
              <a:t>の</a:t>
            </a:r>
            <a:br>
              <a:rPr kumimoji="1" lang="en-US" altLang="ja-JP" sz="3200">
                <a:solidFill>
                  <a:schemeClr val="tx1"/>
                </a:solidFill>
              </a:rPr>
            </a:br>
            <a:r>
              <a:rPr kumimoji="1" lang="ja-JP" altLang="en-US" sz="3200">
                <a:solidFill>
                  <a:schemeClr val="tx1"/>
                </a:solidFill>
              </a:rPr>
              <a:t>　理解度は平均で</a:t>
            </a:r>
            <a:r>
              <a:rPr kumimoji="1" lang="en-US" altLang="ja-JP" sz="3200">
                <a:solidFill>
                  <a:schemeClr val="tx1"/>
                </a:solidFill>
              </a:rPr>
              <a:t>76</a:t>
            </a:r>
            <a:r>
              <a:rPr kumimoji="1" lang="ja-JP" altLang="en-US" sz="3200">
                <a:solidFill>
                  <a:schemeClr val="tx1"/>
                </a:solidFill>
              </a:rPr>
              <a:t>％</a:t>
            </a:r>
            <a:endParaRPr kumimoji="1" lang="en-US" altLang="ja-JP" sz="3200">
              <a:solidFill>
                <a:schemeClr val="tx1"/>
              </a:solidFill>
            </a:endParaRPr>
          </a:p>
          <a:p>
            <a:pPr marL="0" indent="0">
              <a:buNone/>
            </a:pPr>
            <a:r>
              <a:rPr lang="ja-JP" altLang="en-US" sz="3200">
                <a:solidFill>
                  <a:schemeClr val="tx1"/>
                </a:solidFill>
                <a:ea typeface="ＭＳ Ｐゴシック"/>
                <a:cs typeface="Calibri"/>
              </a:rPr>
              <a:t>・テレビＣＭはビジュアル(映像)であり、商品の特徴に</a:t>
            </a:r>
            <a:br>
              <a:rPr lang="en-US" altLang="ja-JP" sz="3200">
                <a:solidFill>
                  <a:schemeClr val="tx1"/>
                </a:solidFill>
                <a:ea typeface="ＭＳ Ｐゴシック"/>
                <a:cs typeface="Calibri"/>
              </a:rPr>
            </a:br>
            <a:r>
              <a:rPr lang="ja-JP" altLang="en-US" sz="3200">
                <a:solidFill>
                  <a:schemeClr val="tx1"/>
                </a:solidFill>
                <a:ea typeface="ＭＳ Ｐゴシック"/>
                <a:cs typeface="Calibri"/>
              </a:rPr>
              <a:t>　ついて一目見ればわかる手法が用いられている</a:t>
            </a:r>
          </a:p>
          <a:p>
            <a:endParaRPr kumimoji="1" lang="en-US"/>
          </a:p>
        </p:txBody>
      </p:sp>
      <p:sp>
        <p:nvSpPr>
          <p:cNvPr id="4" name="Slide Number Placeholder 3">
            <a:extLst>
              <a:ext uri="{FF2B5EF4-FFF2-40B4-BE49-F238E27FC236}">
                <a16:creationId xmlns:a16="http://schemas.microsoft.com/office/drawing/2014/main" id="{914916BE-06A0-437A-BFD8-97F84E989D91}"/>
              </a:ext>
            </a:extLst>
          </p:cNvPr>
          <p:cNvSpPr>
            <a:spLocks noGrp="1"/>
          </p:cNvSpPr>
          <p:nvPr>
            <p:ph type="sldNum" sz="quarter" idx="12"/>
          </p:nvPr>
        </p:nvSpPr>
        <p:spPr/>
        <p:txBody>
          <a:bodyPr/>
          <a:lstStyle/>
          <a:p>
            <a:fld id="{3A98EE3D-8CD1-4C3F-BD1C-C98C9596463C}" type="slidenum">
              <a:rPr lang="en-US" smtClean="0"/>
              <a:pPr/>
              <a:t>32</a:t>
            </a:fld>
            <a:endParaRPr lang="en-US"/>
          </a:p>
        </p:txBody>
      </p:sp>
      <p:sp>
        <p:nvSpPr>
          <p:cNvPr id="7" name="四角形: 角を丸くする 6">
            <a:extLst>
              <a:ext uri="{FF2B5EF4-FFF2-40B4-BE49-F238E27FC236}">
                <a16:creationId xmlns:a16="http://schemas.microsoft.com/office/drawing/2014/main" id="{93BBD996-1D03-4DCB-B3DB-56640E731A01}"/>
              </a:ext>
            </a:extLst>
          </p:cNvPr>
          <p:cNvSpPr/>
          <p:nvPr/>
        </p:nvSpPr>
        <p:spPr>
          <a:xfrm>
            <a:off x="1764383" y="4806487"/>
            <a:ext cx="8663233" cy="12279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ja-JP" altLang="en-US" sz="4000">
                <a:solidFill>
                  <a:schemeClr val="tx1"/>
                </a:solidFill>
                <a:ea typeface="ＭＳ Ｐゴシック"/>
                <a:cs typeface="Calibri"/>
              </a:rPr>
              <a:t>テレビＣＭは理解しやすく作られている</a:t>
            </a:r>
          </a:p>
        </p:txBody>
      </p:sp>
      <p:sp>
        <p:nvSpPr>
          <p:cNvPr id="8" name="テキスト ボックス 7">
            <a:extLst>
              <a:ext uri="{FF2B5EF4-FFF2-40B4-BE49-F238E27FC236}">
                <a16:creationId xmlns:a16="http://schemas.microsoft.com/office/drawing/2014/main" id="{32333D34-335D-4EBE-BAEF-5868290B9ED6}"/>
              </a:ext>
            </a:extLst>
          </p:cNvPr>
          <p:cNvSpPr txBox="1"/>
          <p:nvPr/>
        </p:nvSpPr>
        <p:spPr>
          <a:xfrm>
            <a:off x="6036298" y="3090446"/>
            <a:ext cx="6155702" cy="338554"/>
          </a:xfrm>
          <a:prstGeom prst="rect">
            <a:avLst/>
          </a:prstGeom>
          <a:noFill/>
        </p:spPr>
        <p:txBody>
          <a:bodyPr wrap="square" rtlCol="0">
            <a:spAutoFit/>
          </a:bodyPr>
          <a:lstStyle/>
          <a:p>
            <a:r>
              <a:rPr kumimoji="1" lang="ja-JP" altLang="en-US" sz="1600"/>
              <a:t>広告効果指標の標準値一参考値（</a:t>
            </a:r>
            <a:r>
              <a:rPr kumimoji="1" lang="en-US" altLang="ja-JP" sz="1600"/>
              <a:t>Norm</a:t>
            </a:r>
            <a:r>
              <a:rPr kumimoji="1" lang="ja-JP" altLang="en-US" sz="1600"/>
              <a:t>値）データ集</a:t>
            </a:r>
            <a:r>
              <a:rPr lang="ja-JP" altLang="en-US" sz="1600"/>
              <a:t>、</a:t>
            </a:r>
            <a:r>
              <a:rPr kumimoji="1" lang="ja-JP" altLang="en-US" sz="1600"/>
              <a:t>ムサシノ広告社</a:t>
            </a:r>
          </a:p>
        </p:txBody>
      </p:sp>
      <p:sp>
        <p:nvSpPr>
          <p:cNvPr id="9" name="矢印: 下 8">
            <a:extLst>
              <a:ext uri="{FF2B5EF4-FFF2-40B4-BE49-F238E27FC236}">
                <a16:creationId xmlns:a16="http://schemas.microsoft.com/office/drawing/2014/main" id="{9428732B-F2AF-4556-95D0-5A913A36D17E}"/>
              </a:ext>
            </a:extLst>
          </p:cNvPr>
          <p:cNvSpPr/>
          <p:nvPr/>
        </p:nvSpPr>
        <p:spPr>
          <a:xfrm>
            <a:off x="5074764" y="3664131"/>
            <a:ext cx="1923068" cy="6033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302622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四角形: 角を丸くする 8">
            <a:extLst>
              <a:ext uri="{FF2B5EF4-FFF2-40B4-BE49-F238E27FC236}">
                <a16:creationId xmlns:a16="http://schemas.microsoft.com/office/drawing/2014/main" id="{0B7030E1-5B95-46E0-83BD-1AAC8886F995}"/>
              </a:ext>
            </a:extLst>
          </p:cNvPr>
          <p:cNvSpPr/>
          <p:nvPr/>
        </p:nvSpPr>
        <p:spPr>
          <a:xfrm>
            <a:off x="1764383" y="4806487"/>
            <a:ext cx="8663233" cy="12279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000">
                <a:solidFill>
                  <a:schemeClr val="tx1"/>
                </a:solidFill>
                <a:ea typeface="ＭＳ Ｐゴシック"/>
                <a:cs typeface="Calibri"/>
              </a:rPr>
              <a:t>テレビＣＭは記憶に残りにくい</a:t>
            </a:r>
          </a:p>
        </p:txBody>
      </p:sp>
      <p:sp>
        <p:nvSpPr>
          <p:cNvPr id="2" name="Title 1">
            <a:extLst>
              <a:ext uri="{FF2B5EF4-FFF2-40B4-BE49-F238E27FC236}">
                <a16:creationId xmlns:a16="http://schemas.microsoft.com/office/drawing/2014/main" id="{4549963B-E78F-4E1E-BF99-C330D87CA92C}"/>
              </a:ext>
            </a:extLst>
          </p:cNvPr>
          <p:cNvSpPr>
            <a:spLocks noGrp="1"/>
          </p:cNvSpPr>
          <p:nvPr>
            <p:ph type="title"/>
          </p:nvPr>
        </p:nvSpPr>
        <p:spPr/>
        <p:txBody>
          <a:bodyPr>
            <a:normAutofit fontScale="90000"/>
          </a:bodyPr>
          <a:lstStyle/>
          <a:p>
            <a:r>
              <a:rPr lang="ja-JP" altLang="en-US">
                <a:ea typeface="ＭＳ Ｐゴシック"/>
                <a:cs typeface="Calibri Light"/>
              </a:rPr>
              <a:t>仮説導出①　　テレビは記憶に残りにくい？</a:t>
            </a:r>
          </a:p>
        </p:txBody>
      </p:sp>
      <p:sp>
        <p:nvSpPr>
          <p:cNvPr id="4" name="Slide Number Placeholder 3">
            <a:extLst>
              <a:ext uri="{FF2B5EF4-FFF2-40B4-BE49-F238E27FC236}">
                <a16:creationId xmlns:a16="http://schemas.microsoft.com/office/drawing/2014/main" id="{C8A4778C-4695-4CA6-BC07-C57D635F4F46}"/>
              </a:ext>
            </a:extLst>
          </p:cNvPr>
          <p:cNvSpPr>
            <a:spLocks noGrp="1"/>
          </p:cNvSpPr>
          <p:nvPr>
            <p:ph type="sldNum" sz="quarter" idx="12"/>
          </p:nvPr>
        </p:nvSpPr>
        <p:spPr/>
        <p:txBody>
          <a:bodyPr/>
          <a:lstStyle/>
          <a:p>
            <a:fld id="{3A98EE3D-8CD1-4C3F-BD1C-C98C9596463C}" type="slidenum">
              <a:rPr lang="en-US" smtClean="0"/>
              <a:pPr/>
              <a:t>33</a:t>
            </a:fld>
            <a:endParaRPr lang="en-US"/>
          </a:p>
        </p:txBody>
      </p:sp>
      <p:sp>
        <p:nvSpPr>
          <p:cNvPr id="5" name="TextBox 4">
            <a:extLst>
              <a:ext uri="{FF2B5EF4-FFF2-40B4-BE49-F238E27FC236}">
                <a16:creationId xmlns:a16="http://schemas.microsoft.com/office/drawing/2014/main" id="{D1CD6D84-4A4C-4F88-A525-A22EF1D38D78}"/>
              </a:ext>
            </a:extLst>
          </p:cNvPr>
          <p:cNvSpPr txBox="1"/>
          <p:nvPr/>
        </p:nvSpPr>
        <p:spPr>
          <a:xfrm>
            <a:off x="1514573" y="1181897"/>
            <a:ext cx="9162854" cy="2145268"/>
          </a:xfrm>
          <a:prstGeom prst="round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000">
                <a:ea typeface="ＭＳ Ｐゴシック"/>
                <a:cs typeface="Calibri"/>
              </a:rPr>
              <a:t>記憶のメカニズムを用いるとテレビＣＭは理解しやすく作られているため</a:t>
            </a:r>
            <a:endParaRPr lang="en-US" altLang="ja-JP" sz="4000">
              <a:ea typeface="ＭＳ Ｐゴシック"/>
              <a:cs typeface="Calibri"/>
            </a:endParaRPr>
          </a:p>
          <a:p>
            <a:pPr algn="ctr"/>
            <a:r>
              <a:rPr lang="ja-JP" altLang="en-US" sz="4000">
                <a:ea typeface="ＭＳ Ｐゴシック"/>
                <a:cs typeface="Calibri"/>
              </a:rPr>
              <a:t>あまり考えられていない</a:t>
            </a:r>
          </a:p>
        </p:txBody>
      </p:sp>
      <p:sp>
        <p:nvSpPr>
          <p:cNvPr id="10" name="矢印: 下 9">
            <a:extLst>
              <a:ext uri="{FF2B5EF4-FFF2-40B4-BE49-F238E27FC236}">
                <a16:creationId xmlns:a16="http://schemas.microsoft.com/office/drawing/2014/main" id="{091B373C-EDFE-4B86-A348-25C29EAADC07}"/>
              </a:ext>
            </a:extLst>
          </p:cNvPr>
          <p:cNvSpPr/>
          <p:nvPr/>
        </p:nvSpPr>
        <p:spPr>
          <a:xfrm>
            <a:off x="5074764" y="3664131"/>
            <a:ext cx="1923068" cy="6033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179718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961B1-DA2A-4F88-BB30-DD7F5F6DC3F4}"/>
              </a:ext>
            </a:extLst>
          </p:cNvPr>
          <p:cNvSpPr>
            <a:spLocks noGrp="1"/>
          </p:cNvSpPr>
          <p:nvPr>
            <p:ph type="title"/>
          </p:nvPr>
        </p:nvSpPr>
        <p:spPr/>
        <p:txBody>
          <a:bodyPr/>
          <a:lstStyle/>
          <a:p>
            <a:r>
              <a:rPr lang="ja-JP" altLang="en-US">
                <a:ea typeface="ＭＳ Ｐゴシック"/>
                <a:cs typeface="Calibri Light"/>
              </a:rPr>
              <a:t>仮説①</a:t>
            </a:r>
            <a:endParaRPr lang="en-US">
              <a:ea typeface="ＭＳ Ｐゴシック"/>
            </a:endParaRPr>
          </a:p>
        </p:txBody>
      </p:sp>
      <p:sp>
        <p:nvSpPr>
          <p:cNvPr id="4" name="Slide Number Placeholder 3">
            <a:extLst>
              <a:ext uri="{FF2B5EF4-FFF2-40B4-BE49-F238E27FC236}">
                <a16:creationId xmlns:a16="http://schemas.microsoft.com/office/drawing/2014/main" id="{C2446FB7-2B3A-42A9-A094-8FE22BD181C4}"/>
              </a:ext>
            </a:extLst>
          </p:cNvPr>
          <p:cNvSpPr>
            <a:spLocks noGrp="1"/>
          </p:cNvSpPr>
          <p:nvPr>
            <p:ph type="sldNum" sz="quarter" idx="12"/>
          </p:nvPr>
        </p:nvSpPr>
        <p:spPr/>
        <p:txBody>
          <a:bodyPr/>
          <a:lstStyle/>
          <a:p>
            <a:fld id="{3A98EE3D-8CD1-4C3F-BD1C-C98C9596463C}" type="slidenum">
              <a:rPr lang="en-US" smtClean="0"/>
              <a:pPr/>
              <a:t>34</a:t>
            </a:fld>
            <a:endParaRPr lang="en-US"/>
          </a:p>
        </p:txBody>
      </p:sp>
      <p:sp>
        <p:nvSpPr>
          <p:cNvPr id="5" name="Rectangle: Rounded Corners 2">
            <a:extLst>
              <a:ext uri="{FF2B5EF4-FFF2-40B4-BE49-F238E27FC236}">
                <a16:creationId xmlns:a16="http://schemas.microsoft.com/office/drawing/2014/main" id="{BD65DC8D-9493-44F2-9F7B-BDD2A5DD27AC}"/>
              </a:ext>
            </a:extLst>
          </p:cNvPr>
          <p:cNvSpPr/>
          <p:nvPr/>
        </p:nvSpPr>
        <p:spPr>
          <a:xfrm>
            <a:off x="460163" y="2218766"/>
            <a:ext cx="11271674" cy="2420468"/>
          </a:xfrm>
          <a:prstGeom prst="roundRect">
            <a:avLst/>
          </a:prstGeom>
          <a:ln w="57150"/>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p>
            <a:pPr algn="ctr"/>
            <a:r>
              <a:rPr lang="ja-JP" altLang="en-US" sz="5400">
                <a:ea typeface="ＭＳ Ｐゴシック"/>
                <a:cs typeface="Calibri"/>
              </a:rPr>
              <a:t>一般広告よりもアレンジレシピ広告の方が記憶に残りやすい</a:t>
            </a:r>
            <a:endParaRPr lang="en-US" altLang="ja-JP" sz="5400"/>
          </a:p>
        </p:txBody>
      </p:sp>
    </p:spTree>
    <p:extLst>
      <p:ext uri="{BB962C8B-B14F-4D97-AF65-F5344CB8AC3E}">
        <p14:creationId xmlns:p14="http://schemas.microsoft.com/office/powerpoint/2010/main" val="13771778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2">
            <a:extLst>
              <a:ext uri="{FF2B5EF4-FFF2-40B4-BE49-F238E27FC236}">
                <a16:creationId xmlns:a16="http://schemas.microsoft.com/office/drawing/2014/main" id="{C942A24F-E43B-4386-AD0C-EDD9BF8B14F4}"/>
              </a:ext>
            </a:extLst>
          </p:cNvPr>
          <p:cNvSpPr/>
          <p:nvPr/>
        </p:nvSpPr>
        <p:spPr>
          <a:xfrm>
            <a:off x="415340" y="2173942"/>
            <a:ext cx="11271674" cy="2420468"/>
          </a:xfrm>
          <a:prstGeom prst="roundRect">
            <a:avLst/>
          </a:prstGeom>
          <a:ln w="57150">
            <a:noFill/>
          </a:ln>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p>
            <a:pPr algn="ctr"/>
            <a:r>
              <a:rPr lang="ja-JP" altLang="en-US" sz="4800">
                <a:ea typeface="ＭＳ Ｐゴシック"/>
                <a:cs typeface="Calibri"/>
              </a:rPr>
              <a:t>アレンジレシピの中でも記憶に残るものと残らないものがあるのではないか</a:t>
            </a:r>
          </a:p>
        </p:txBody>
      </p:sp>
      <p:sp>
        <p:nvSpPr>
          <p:cNvPr id="2" name="Title 1">
            <a:extLst>
              <a:ext uri="{FF2B5EF4-FFF2-40B4-BE49-F238E27FC236}">
                <a16:creationId xmlns:a16="http://schemas.microsoft.com/office/drawing/2014/main" id="{043ACB20-48D9-47E6-8C07-957F41FF610B}"/>
              </a:ext>
            </a:extLst>
          </p:cNvPr>
          <p:cNvSpPr>
            <a:spLocks noGrp="1"/>
          </p:cNvSpPr>
          <p:nvPr>
            <p:ph type="title"/>
          </p:nvPr>
        </p:nvSpPr>
        <p:spPr/>
        <p:txBody>
          <a:bodyPr/>
          <a:lstStyle/>
          <a:p>
            <a:r>
              <a:rPr lang="ja-JP" altLang="en-US"/>
              <a:t>仮説導出②</a:t>
            </a:r>
            <a:endParaRPr lang="en-US"/>
          </a:p>
        </p:txBody>
      </p:sp>
      <p:sp>
        <p:nvSpPr>
          <p:cNvPr id="4" name="Slide Number Placeholder 3">
            <a:extLst>
              <a:ext uri="{FF2B5EF4-FFF2-40B4-BE49-F238E27FC236}">
                <a16:creationId xmlns:a16="http://schemas.microsoft.com/office/drawing/2014/main" id="{87A7ADC3-390F-4E13-8531-5932FC2EAB19}"/>
              </a:ext>
            </a:extLst>
          </p:cNvPr>
          <p:cNvSpPr>
            <a:spLocks noGrp="1"/>
          </p:cNvSpPr>
          <p:nvPr>
            <p:ph type="sldNum" sz="quarter" idx="12"/>
          </p:nvPr>
        </p:nvSpPr>
        <p:spPr/>
        <p:txBody>
          <a:bodyPr/>
          <a:lstStyle/>
          <a:p>
            <a:fld id="{3A98EE3D-8CD1-4C3F-BD1C-C98C9596463C}" type="slidenum">
              <a:rPr lang="en-US" smtClean="0"/>
              <a:pPr/>
              <a:t>35</a:t>
            </a:fld>
            <a:endParaRPr lang="en-US"/>
          </a:p>
        </p:txBody>
      </p:sp>
    </p:spTree>
    <p:extLst>
      <p:ext uri="{BB962C8B-B14F-4D97-AF65-F5344CB8AC3E}">
        <p14:creationId xmlns:p14="http://schemas.microsoft.com/office/powerpoint/2010/main" val="27572918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33BC6D-2394-4D24-A6CA-F83406E6FD9B}"/>
              </a:ext>
            </a:extLst>
          </p:cNvPr>
          <p:cNvSpPr>
            <a:spLocks noGrp="1"/>
          </p:cNvSpPr>
          <p:nvPr>
            <p:ph type="title"/>
          </p:nvPr>
        </p:nvSpPr>
        <p:spPr/>
        <p:txBody>
          <a:bodyPr>
            <a:normAutofit fontScale="90000"/>
          </a:bodyPr>
          <a:lstStyle/>
          <a:p>
            <a:r>
              <a:rPr lang="ja-JP">
                <a:ea typeface="+mj-lt"/>
                <a:cs typeface="+mj-lt"/>
              </a:rPr>
              <a:t>仮説導出②</a:t>
            </a:r>
            <a:r>
              <a:rPr kumimoji="1" lang="ja-JP" altLang="en-US">
                <a:ea typeface="ＭＳ Ｐゴシック"/>
              </a:rPr>
              <a:t>　</a:t>
            </a:r>
            <a:r>
              <a:rPr lang="ja-JP" altLang="en-US">
                <a:ea typeface="ＭＳ Ｐゴシック"/>
              </a:rPr>
              <a:t>アレンジレシピの分類分け</a:t>
            </a:r>
            <a:endParaRPr lang="en-US" altLang="ja-JP"/>
          </a:p>
        </p:txBody>
      </p:sp>
      <p:sp>
        <p:nvSpPr>
          <p:cNvPr id="4" name="スライド番号プレースホルダー 3">
            <a:extLst>
              <a:ext uri="{FF2B5EF4-FFF2-40B4-BE49-F238E27FC236}">
                <a16:creationId xmlns:a16="http://schemas.microsoft.com/office/drawing/2014/main" id="{79DA2C89-4D69-45A6-B8A9-66668117058B}"/>
              </a:ext>
            </a:extLst>
          </p:cNvPr>
          <p:cNvSpPr>
            <a:spLocks noGrp="1"/>
          </p:cNvSpPr>
          <p:nvPr>
            <p:ph type="sldNum" sz="quarter" idx="12"/>
          </p:nvPr>
        </p:nvSpPr>
        <p:spPr/>
        <p:txBody>
          <a:bodyPr/>
          <a:lstStyle/>
          <a:p>
            <a:fld id="{3A98EE3D-8CD1-4C3F-BD1C-C98C9596463C}" type="slidenum">
              <a:rPr lang="en-US" smtClean="0"/>
              <a:pPr/>
              <a:t>36</a:t>
            </a:fld>
            <a:endParaRPr lang="en-US"/>
          </a:p>
        </p:txBody>
      </p:sp>
      <p:sp>
        <p:nvSpPr>
          <p:cNvPr id="7" name="コンテンツ プレースホルダー 6">
            <a:extLst>
              <a:ext uri="{FF2B5EF4-FFF2-40B4-BE49-F238E27FC236}">
                <a16:creationId xmlns:a16="http://schemas.microsoft.com/office/drawing/2014/main" id="{677A36A8-D4DA-4D39-B321-5FDB3CDC2A07}"/>
              </a:ext>
            </a:extLst>
          </p:cNvPr>
          <p:cNvSpPr>
            <a:spLocks noGrp="1"/>
          </p:cNvSpPr>
          <p:nvPr>
            <p:ph idx="1"/>
          </p:nvPr>
        </p:nvSpPr>
        <p:spPr/>
        <p:txBody>
          <a:bodyPr>
            <a:normAutofit/>
          </a:bodyPr>
          <a:lstStyle/>
          <a:p>
            <a:pPr marL="0" indent="0">
              <a:buNone/>
            </a:pPr>
            <a:r>
              <a:rPr lang="ja-JP" altLang="en-US" sz="2800"/>
              <a:t>様々なアレンジレシピを分類分けして特徴をまとめると</a:t>
            </a:r>
            <a:r>
              <a:rPr lang="en-US" altLang="ja-JP" sz="2800"/>
              <a:t>…</a:t>
            </a:r>
          </a:p>
        </p:txBody>
      </p:sp>
      <p:sp>
        <p:nvSpPr>
          <p:cNvPr id="9" name="四角形: 角を丸くする 8">
            <a:extLst>
              <a:ext uri="{FF2B5EF4-FFF2-40B4-BE49-F238E27FC236}">
                <a16:creationId xmlns:a16="http://schemas.microsoft.com/office/drawing/2014/main" id="{780D4C07-0107-42AB-A532-56A6DBA9F60D}"/>
              </a:ext>
            </a:extLst>
          </p:cNvPr>
          <p:cNvSpPr/>
          <p:nvPr/>
        </p:nvSpPr>
        <p:spPr>
          <a:xfrm>
            <a:off x="1270955" y="2184662"/>
            <a:ext cx="8260194" cy="12443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sz="2800">
                <a:solidFill>
                  <a:schemeClr val="tx1"/>
                </a:solidFill>
                <a:ea typeface="ＭＳ Ｐゴシック"/>
                <a:cs typeface="Calibri"/>
              </a:rPr>
              <a:t>料理の種類、名前が代わるもの（味だけを変化させたものは含まない）</a:t>
            </a:r>
          </a:p>
        </p:txBody>
      </p:sp>
      <p:sp>
        <p:nvSpPr>
          <p:cNvPr id="10" name="四角形: 角を丸くする 9">
            <a:extLst>
              <a:ext uri="{FF2B5EF4-FFF2-40B4-BE49-F238E27FC236}">
                <a16:creationId xmlns:a16="http://schemas.microsoft.com/office/drawing/2014/main" id="{D9D2886E-DE16-4E84-AE09-5ACB26D6F363}"/>
              </a:ext>
            </a:extLst>
          </p:cNvPr>
          <p:cNvSpPr/>
          <p:nvPr/>
        </p:nvSpPr>
        <p:spPr>
          <a:xfrm>
            <a:off x="1270955" y="4292299"/>
            <a:ext cx="8260194" cy="12443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indent="0">
              <a:buNone/>
            </a:pPr>
            <a:r>
              <a:rPr lang="ja-JP" sz="2800">
                <a:solidFill>
                  <a:schemeClr val="tx1"/>
                </a:solidFill>
                <a:ea typeface="ＭＳ Ｐゴシック"/>
                <a:cs typeface="Calibri"/>
              </a:rPr>
              <a:t>料理の種類、名前</a:t>
            </a:r>
            <a:r>
              <a:rPr lang="ja-JP" altLang="en-US" sz="2800">
                <a:solidFill>
                  <a:schemeClr val="tx1"/>
                </a:solidFill>
                <a:ea typeface="ＭＳ Ｐゴシック"/>
                <a:cs typeface="Calibri"/>
              </a:rPr>
              <a:t>が変わらないもの（味だけを変化させたものも含む）</a:t>
            </a:r>
            <a:endParaRPr lang="en-US" altLang="ja-JP">
              <a:solidFill>
                <a:schemeClr val="tx1"/>
              </a:solidFill>
            </a:endParaRPr>
          </a:p>
        </p:txBody>
      </p:sp>
      <p:sp>
        <p:nvSpPr>
          <p:cNvPr id="11" name="四角形: 角を丸くする 10">
            <a:extLst>
              <a:ext uri="{FF2B5EF4-FFF2-40B4-BE49-F238E27FC236}">
                <a16:creationId xmlns:a16="http://schemas.microsoft.com/office/drawing/2014/main" id="{23E9B3A0-CF6B-4622-80CE-29D0396FB202}"/>
              </a:ext>
            </a:extLst>
          </p:cNvPr>
          <p:cNvSpPr/>
          <p:nvPr/>
        </p:nvSpPr>
        <p:spPr>
          <a:xfrm>
            <a:off x="1492071" y="4061342"/>
            <a:ext cx="2281286" cy="4619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a:ea typeface="ＭＳ Ｐゴシック"/>
                <a:cs typeface="Calibri"/>
              </a:rPr>
              <a:t>ちょい足しレシピ</a:t>
            </a:r>
          </a:p>
        </p:txBody>
      </p:sp>
      <p:sp>
        <p:nvSpPr>
          <p:cNvPr id="12" name="四角形: 角を丸くする 11">
            <a:extLst>
              <a:ext uri="{FF2B5EF4-FFF2-40B4-BE49-F238E27FC236}">
                <a16:creationId xmlns:a16="http://schemas.microsoft.com/office/drawing/2014/main" id="{626039E4-8BEE-4D03-B38A-DAA3FB6B5AFE}"/>
              </a:ext>
            </a:extLst>
          </p:cNvPr>
          <p:cNvSpPr/>
          <p:nvPr/>
        </p:nvSpPr>
        <p:spPr>
          <a:xfrm>
            <a:off x="1492071" y="1949531"/>
            <a:ext cx="2281286" cy="4619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a:ea typeface="ＭＳ Ｐゴシック"/>
                <a:cs typeface="Calibri"/>
              </a:rPr>
              <a:t>大胆レシピ</a:t>
            </a:r>
          </a:p>
        </p:txBody>
      </p:sp>
      <p:pic>
        <p:nvPicPr>
          <p:cNvPr id="4098" name="Picture 2" descr="ネットで話題沸騰の“じゃがアリゴ”を『焼そばU.F.O.』に入れると激ウマ！ 食べ応え抜群＆満足度最強でカロリーも大爆発!! - ライブドアニュース">
            <a:extLst>
              <a:ext uri="{FF2B5EF4-FFF2-40B4-BE49-F238E27FC236}">
                <a16:creationId xmlns:a16="http://schemas.microsoft.com/office/drawing/2014/main" id="{0A9AB878-4BCA-488D-8481-6DBA631B2CAB}"/>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004135" y="2035330"/>
            <a:ext cx="1026797" cy="15430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図 13">
            <a:extLst>
              <a:ext uri="{FF2B5EF4-FFF2-40B4-BE49-F238E27FC236}">
                <a16:creationId xmlns:a16="http://schemas.microsoft.com/office/drawing/2014/main" id="{624ED8FA-FAD5-4778-80CC-D16CBFF956A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751223" y="4282547"/>
            <a:ext cx="1532623" cy="12638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4303146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AE415-BDF4-4F2C-9082-E30DC4FEDB7A}"/>
              </a:ext>
            </a:extLst>
          </p:cNvPr>
          <p:cNvSpPr>
            <a:spLocks noGrp="1"/>
          </p:cNvSpPr>
          <p:nvPr>
            <p:ph type="title"/>
          </p:nvPr>
        </p:nvSpPr>
        <p:spPr/>
        <p:txBody>
          <a:bodyPr/>
          <a:lstStyle/>
          <a:p>
            <a:r>
              <a:rPr lang="ja-JP" altLang="en-US"/>
              <a:t>仮説導出②</a:t>
            </a:r>
            <a:endParaRPr lang="en-US"/>
          </a:p>
        </p:txBody>
      </p:sp>
      <p:pic>
        <p:nvPicPr>
          <p:cNvPr id="5" name="コンテンツ プレースホルダー 4">
            <a:extLst>
              <a:ext uri="{FF2B5EF4-FFF2-40B4-BE49-F238E27FC236}">
                <a16:creationId xmlns:a16="http://schemas.microsoft.com/office/drawing/2014/main" id="{E950F559-0E76-4DEC-9E55-2DBA9DFED299}"/>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968430" y="1882783"/>
            <a:ext cx="3771187" cy="2588069"/>
          </a:xfrm>
          <a:prstGeom prst="rect">
            <a:avLst/>
          </a:prstGeom>
        </p:spPr>
      </p:pic>
      <p:sp>
        <p:nvSpPr>
          <p:cNvPr id="4" name="Slide Number Placeholder 3">
            <a:extLst>
              <a:ext uri="{FF2B5EF4-FFF2-40B4-BE49-F238E27FC236}">
                <a16:creationId xmlns:a16="http://schemas.microsoft.com/office/drawing/2014/main" id="{16D229B2-98D1-42D8-970D-4D616D23D89B}"/>
              </a:ext>
            </a:extLst>
          </p:cNvPr>
          <p:cNvSpPr>
            <a:spLocks noGrp="1"/>
          </p:cNvSpPr>
          <p:nvPr>
            <p:ph type="sldNum" sz="quarter" idx="12"/>
          </p:nvPr>
        </p:nvSpPr>
        <p:spPr/>
        <p:txBody>
          <a:bodyPr/>
          <a:lstStyle/>
          <a:p>
            <a:fld id="{3A98EE3D-8CD1-4C3F-BD1C-C98C9596463C}" type="slidenum">
              <a:rPr lang="en-US" smtClean="0"/>
              <a:pPr/>
              <a:t>37</a:t>
            </a:fld>
            <a:endParaRPr lang="en-US"/>
          </a:p>
        </p:txBody>
      </p:sp>
      <p:pic>
        <p:nvPicPr>
          <p:cNvPr id="6" name="図 5">
            <a:extLst>
              <a:ext uri="{FF2B5EF4-FFF2-40B4-BE49-F238E27FC236}">
                <a16:creationId xmlns:a16="http://schemas.microsoft.com/office/drawing/2014/main" id="{1AA7DA30-2B6F-409D-8EEE-13BD3EC4AAA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860348" y="1882783"/>
            <a:ext cx="3485491" cy="2493112"/>
          </a:xfrm>
          <a:prstGeom prst="rect">
            <a:avLst/>
          </a:prstGeom>
        </p:spPr>
      </p:pic>
      <p:sp>
        <p:nvSpPr>
          <p:cNvPr id="7" name="テキスト ボックス 6">
            <a:extLst>
              <a:ext uri="{FF2B5EF4-FFF2-40B4-BE49-F238E27FC236}">
                <a16:creationId xmlns:a16="http://schemas.microsoft.com/office/drawing/2014/main" id="{A604377D-34D8-4FBC-8DF8-233D9C164788}"/>
              </a:ext>
            </a:extLst>
          </p:cNvPr>
          <p:cNvSpPr txBox="1"/>
          <p:nvPr/>
        </p:nvSpPr>
        <p:spPr>
          <a:xfrm>
            <a:off x="2264898" y="1359563"/>
            <a:ext cx="1840568" cy="523220"/>
          </a:xfrm>
          <a:prstGeom prst="rect">
            <a:avLst/>
          </a:prstGeom>
          <a:noFill/>
        </p:spPr>
        <p:txBody>
          <a:bodyPr wrap="none" rtlCol="0">
            <a:spAutoFit/>
          </a:bodyPr>
          <a:lstStyle/>
          <a:p>
            <a:r>
              <a:rPr kumimoji="1" lang="ja-JP" altLang="en-US" sz="2800"/>
              <a:t>大胆レシピ</a:t>
            </a:r>
          </a:p>
        </p:txBody>
      </p:sp>
      <p:sp>
        <p:nvSpPr>
          <p:cNvPr id="8" name="テキスト ボックス 7">
            <a:extLst>
              <a:ext uri="{FF2B5EF4-FFF2-40B4-BE49-F238E27FC236}">
                <a16:creationId xmlns:a16="http://schemas.microsoft.com/office/drawing/2014/main" id="{BE851336-08F9-42E8-9CC4-55AC4A3B3C9B}"/>
              </a:ext>
            </a:extLst>
          </p:cNvPr>
          <p:cNvSpPr txBox="1"/>
          <p:nvPr/>
        </p:nvSpPr>
        <p:spPr>
          <a:xfrm>
            <a:off x="7047914" y="1359563"/>
            <a:ext cx="2667718" cy="523220"/>
          </a:xfrm>
          <a:prstGeom prst="rect">
            <a:avLst/>
          </a:prstGeom>
          <a:noFill/>
        </p:spPr>
        <p:txBody>
          <a:bodyPr wrap="none" rtlCol="0">
            <a:spAutoFit/>
          </a:bodyPr>
          <a:lstStyle/>
          <a:p>
            <a:r>
              <a:rPr kumimoji="1" lang="ja-JP" altLang="en-US" sz="2800"/>
              <a:t>ちょい足しレシピ</a:t>
            </a:r>
          </a:p>
        </p:txBody>
      </p:sp>
      <p:sp>
        <p:nvSpPr>
          <p:cNvPr id="9" name="四角形: 角を丸くする 8">
            <a:extLst>
              <a:ext uri="{FF2B5EF4-FFF2-40B4-BE49-F238E27FC236}">
                <a16:creationId xmlns:a16="http://schemas.microsoft.com/office/drawing/2014/main" id="{79E23AB2-13A0-4170-981F-14CEECDF0DAF}"/>
              </a:ext>
            </a:extLst>
          </p:cNvPr>
          <p:cNvSpPr/>
          <p:nvPr/>
        </p:nvSpPr>
        <p:spPr>
          <a:xfrm>
            <a:off x="2076381" y="4797647"/>
            <a:ext cx="8269458" cy="1223889"/>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400"/>
              <a:t>大胆レシピは構造が理解し難いためより考える</a:t>
            </a:r>
            <a:endParaRPr kumimoji="1" lang="en-US" altLang="ja-JP" sz="2400"/>
          </a:p>
          <a:p>
            <a:pPr algn="ctr"/>
            <a:r>
              <a:rPr kumimoji="1" lang="ja-JP" altLang="en-US" sz="2400"/>
              <a:t>ちょい足しレシピは大胆レシピに比べ想像がしやすいのでは</a:t>
            </a:r>
          </a:p>
        </p:txBody>
      </p:sp>
    </p:spTree>
    <p:extLst>
      <p:ext uri="{BB962C8B-B14F-4D97-AF65-F5344CB8AC3E}">
        <p14:creationId xmlns:p14="http://schemas.microsoft.com/office/powerpoint/2010/main" val="7274041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3ACB20-48D9-47E6-8C07-957F41FF610B}"/>
              </a:ext>
            </a:extLst>
          </p:cNvPr>
          <p:cNvSpPr>
            <a:spLocks noGrp="1"/>
          </p:cNvSpPr>
          <p:nvPr>
            <p:ph type="title"/>
          </p:nvPr>
        </p:nvSpPr>
        <p:spPr/>
        <p:txBody>
          <a:bodyPr/>
          <a:lstStyle/>
          <a:p>
            <a:r>
              <a:rPr lang="ja-JP" altLang="en-US">
                <a:ea typeface="ＭＳ Ｐゴシック"/>
                <a:cs typeface="Calibri Light"/>
              </a:rPr>
              <a:t>仮説②</a:t>
            </a:r>
            <a:endParaRPr lang="en-US"/>
          </a:p>
        </p:txBody>
      </p:sp>
      <p:sp>
        <p:nvSpPr>
          <p:cNvPr id="3" name="Content Placeholder 2">
            <a:extLst>
              <a:ext uri="{FF2B5EF4-FFF2-40B4-BE49-F238E27FC236}">
                <a16:creationId xmlns:a16="http://schemas.microsoft.com/office/drawing/2014/main" id="{B1F9F3EA-5D7B-4366-86D9-7289A9422344}"/>
              </a:ext>
            </a:extLst>
          </p:cNvPr>
          <p:cNvSpPr>
            <a:spLocks noGrp="1"/>
          </p:cNvSpPr>
          <p:nvPr>
            <p:ph idx="1"/>
          </p:nvPr>
        </p:nvSpPr>
        <p:spPr/>
        <p:txBody>
          <a:bodyPr vert="horz" lIns="0" tIns="45720" rIns="0" bIns="45720" rtlCol="0" anchor="t">
            <a:normAutofit/>
          </a:bodyPr>
          <a:lstStyle/>
          <a:p>
            <a:endParaRPr lang="ja-JP" altLang="en-US">
              <a:ea typeface="ＭＳ Ｐゴシック"/>
              <a:cs typeface="Calibri"/>
            </a:endParaRPr>
          </a:p>
        </p:txBody>
      </p:sp>
      <p:sp>
        <p:nvSpPr>
          <p:cNvPr id="4" name="Slide Number Placeholder 3">
            <a:extLst>
              <a:ext uri="{FF2B5EF4-FFF2-40B4-BE49-F238E27FC236}">
                <a16:creationId xmlns:a16="http://schemas.microsoft.com/office/drawing/2014/main" id="{87A7ADC3-390F-4E13-8531-5932FC2EAB19}"/>
              </a:ext>
            </a:extLst>
          </p:cNvPr>
          <p:cNvSpPr>
            <a:spLocks noGrp="1"/>
          </p:cNvSpPr>
          <p:nvPr>
            <p:ph type="sldNum" sz="quarter" idx="12"/>
          </p:nvPr>
        </p:nvSpPr>
        <p:spPr/>
        <p:txBody>
          <a:bodyPr/>
          <a:lstStyle/>
          <a:p>
            <a:fld id="{3A98EE3D-8CD1-4C3F-BD1C-C98C9596463C}" type="slidenum">
              <a:rPr lang="en-US" smtClean="0"/>
              <a:pPr/>
              <a:t>38</a:t>
            </a:fld>
            <a:endParaRPr lang="en-US"/>
          </a:p>
        </p:txBody>
      </p:sp>
      <p:sp>
        <p:nvSpPr>
          <p:cNvPr id="7" name="Rectangle: Rounded Corners 2">
            <a:extLst>
              <a:ext uri="{FF2B5EF4-FFF2-40B4-BE49-F238E27FC236}">
                <a16:creationId xmlns:a16="http://schemas.microsoft.com/office/drawing/2014/main" id="{848F5910-3BAD-4F9F-8B76-3ED419626DFF}"/>
              </a:ext>
            </a:extLst>
          </p:cNvPr>
          <p:cNvSpPr/>
          <p:nvPr/>
        </p:nvSpPr>
        <p:spPr>
          <a:xfrm>
            <a:off x="344774" y="2421240"/>
            <a:ext cx="11502451" cy="2420468"/>
          </a:xfrm>
          <a:prstGeom prst="roundRect">
            <a:avLst/>
          </a:prstGeom>
          <a:ln w="57150"/>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p>
            <a:pPr algn="ctr"/>
            <a:r>
              <a:rPr lang="ja-JP" altLang="en-US" sz="5400">
                <a:ea typeface="ＭＳ Ｐゴシック"/>
                <a:cs typeface="Calibri"/>
              </a:rPr>
              <a:t>大胆レシピの方がちょい足しレシピ</a:t>
            </a:r>
            <a:endParaRPr lang="en-US" altLang="ja-JP" sz="5400">
              <a:ea typeface="ＭＳ Ｐゴシック"/>
              <a:cs typeface="Calibri"/>
            </a:endParaRPr>
          </a:p>
          <a:p>
            <a:pPr algn="ctr"/>
            <a:r>
              <a:rPr lang="ja-JP" altLang="en-US" sz="5400">
                <a:ea typeface="ＭＳ Ｐゴシック"/>
                <a:cs typeface="Calibri"/>
              </a:rPr>
              <a:t>よりも記憶に残りやすい</a:t>
            </a:r>
          </a:p>
        </p:txBody>
      </p:sp>
    </p:spTree>
    <p:extLst>
      <p:ext uri="{BB962C8B-B14F-4D97-AF65-F5344CB8AC3E}">
        <p14:creationId xmlns:p14="http://schemas.microsoft.com/office/powerpoint/2010/main" val="31219423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F5FC51F5-FF74-4958-9C78-A6C8E3DFA525}"/>
              </a:ext>
            </a:extLst>
          </p:cNvPr>
          <p:cNvSpPr>
            <a:spLocks noGrp="1"/>
          </p:cNvSpPr>
          <p:nvPr>
            <p:ph type="sldNum" sz="quarter" idx="12"/>
          </p:nvPr>
        </p:nvSpPr>
        <p:spPr/>
        <p:txBody>
          <a:bodyPr/>
          <a:lstStyle/>
          <a:p>
            <a:fld id="{3A98EE3D-8CD1-4C3F-BD1C-C98C9596463C}" type="slidenum">
              <a:rPr lang="en-US" smtClean="0"/>
              <a:t>39</a:t>
            </a:fld>
            <a:endParaRPr lang="en-US"/>
          </a:p>
        </p:txBody>
      </p:sp>
      <p:sp>
        <p:nvSpPr>
          <p:cNvPr id="3" name="テキスト ボックス 2">
            <a:extLst>
              <a:ext uri="{FF2B5EF4-FFF2-40B4-BE49-F238E27FC236}">
                <a16:creationId xmlns:a16="http://schemas.microsoft.com/office/drawing/2014/main" id="{44084D3C-D2BA-4E10-BE0A-F00A3620E81A}"/>
              </a:ext>
            </a:extLst>
          </p:cNvPr>
          <p:cNvSpPr txBox="1"/>
          <p:nvPr/>
        </p:nvSpPr>
        <p:spPr>
          <a:xfrm>
            <a:off x="3410965" y="2453516"/>
            <a:ext cx="5818304"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8000">
                <a:ea typeface="ＭＳ Ｐゴシック"/>
                <a:cs typeface="Calibri"/>
              </a:rPr>
              <a:t>検証</a:t>
            </a:r>
            <a:endParaRPr lang="en-US" altLang="ja-JP" sz="8000">
              <a:ea typeface="ＭＳ Ｐゴシック"/>
              <a:cs typeface="Calibri"/>
            </a:endParaRPr>
          </a:p>
        </p:txBody>
      </p:sp>
    </p:spTree>
    <p:extLst>
      <p:ext uri="{BB962C8B-B14F-4D97-AF65-F5344CB8AC3E}">
        <p14:creationId xmlns:p14="http://schemas.microsoft.com/office/powerpoint/2010/main" val="6808127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055E3D1C-62BC-4F7E-A9E3-68A5721D805D}"/>
              </a:ext>
            </a:extLst>
          </p:cNvPr>
          <p:cNvSpPr>
            <a:spLocks noGrp="1"/>
          </p:cNvSpPr>
          <p:nvPr>
            <p:ph type="sldNum" sz="quarter" idx="12"/>
          </p:nvPr>
        </p:nvSpPr>
        <p:spPr/>
        <p:txBody>
          <a:bodyPr/>
          <a:lstStyle/>
          <a:p>
            <a:fld id="{3A98EE3D-8CD1-4C3F-BD1C-C98C9596463C}" type="slidenum">
              <a:rPr lang="en-US" smtClean="0"/>
              <a:t>4</a:t>
            </a:fld>
            <a:endParaRPr lang="en-US"/>
          </a:p>
        </p:txBody>
      </p:sp>
      <p:sp>
        <p:nvSpPr>
          <p:cNvPr id="3" name="テキスト ボックス 2">
            <a:extLst>
              <a:ext uri="{FF2B5EF4-FFF2-40B4-BE49-F238E27FC236}">
                <a16:creationId xmlns:a16="http://schemas.microsoft.com/office/drawing/2014/main" id="{F8C03A18-7E0A-40E9-BCCD-DA968FAD1DB6}"/>
              </a:ext>
            </a:extLst>
          </p:cNvPr>
          <p:cNvSpPr txBox="1"/>
          <p:nvPr/>
        </p:nvSpPr>
        <p:spPr>
          <a:xfrm>
            <a:off x="3937270" y="2587987"/>
            <a:ext cx="4317460" cy="1323439"/>
          </a:xfrm>
          <a:prstGeom prst="rect">
            <a:avLst/>
          </a:prstGeom>
          <a:noFill/>
        </p:spPr>
        <p:txBody>
          <a:bodyPr wrap="square" rtlCol="0">
            <a:spAutoFit/>
          </a:bodyPr>
          <a:lstStyle/>
          <a:p>
            <a:r>
              <a:rPr kumimoji="1" lang="ja-JP" altLang="en-US" sz="8000"/>
              <a:t>現状分析</a:t>
            </a:r>
          </a:p>
        </p:txBody>
      </p:sp>
    </p:spTree>
    <p:extLst>
      <p:ext uri="{BB962C8B-B14F-4D97-AF65-F5344CB8AC3E}">
        <p14:creationId xmlns:p14="http://schemas.microsoft.com/office/powerpoint/2010/main" val="307596664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5EE06D-0C4D-4431-A827-0A19C0153AB7}"/>
              </a:ext>
            </a:extLst>
          </p:cNvPr>
          <p:cNvSpPr>
            <a:spLocks noGrp="1"/>
          </p:cNvSpPr>
          <p:nvPr>
            <p:ph type="title"/>
          </p:nvPr>
        </p:nvSpPr>
        <p:spPr/>
        <p:txBody>
          <a:bodyPr/>
          <a:lstStyle/>
          <a:p>
            <a:r>
              <a:rPr kumimoji="1" lang="ja-JP" altLang="en-US"/>
              <a:t>調査概要　仮説①</a:t>
            </a:r>
          </a:p>
        </p:txBody>
      </p:sp>
      <p:sp>
        <p:nvSpPr>
          <p:cNvPr id="4" name="スライド番号プレースホルダー 3">
            <a:extLst>
              <a:ext uri="{FF2B5EF4-FFF2-40B4-BE49-F238E27FC236}">
                <a16:creationId xmlns:a16="http://schemas.microsoft.com/office/drawing/2014/main" id="{936D6DBD-B28D-40F2-83B7-1040AAB781A7}"/>
              </a:ext>
            </a:extLst>
          </p:cNvPr>
          <p:cNvSpPr>
            <a:spLocks noGrp="1"/>
          </p:cNvSpPr>
          <p:nvPr>
            <p:ph type="sldNum" sz="quarter" idx="12"/>
          </p:nvPr>
        </p:nvSpPr>
        <p:spPr/>
        <p:txBody>
          <a:bodyPr/>
          <a:lstStyle/>
          <a:p>
            <a:fld id="{3A98EE3D-8CD1-4C3F-BD1C-C98C9596463C}" type="slidenum">
              <a:rPr lang="en-US" smtClean="0"/>
              <a:pPr/>
              <a:t>40</a:t>
            </a:fld>
            <a:endParaRPr lang="en-US"/>
          </a:p>
        </p:txBody>
      </p:sp>
      <p:sp>
        <p:nvSpPr>
          <p:cNvPr id="5" name="四角形: 角を丸くする 4">
            <a:extLst>
              <a:ext uri="{FF2B5EF4-FFF2-40B4-BE49-F238E27FC236}">
                <a16:creationId xmlns:a16="http://schemas.microsoft.com/office/drawing/2014/main" id="{C438E5E3-1EFB-43C8-A7B7-53C27BF7E0CF}"/>
              </a:ext>
            </a:extLst>
          </p:cNvPr>
          <p:cNvSpPr/>
          <p:nvPr/>
        </p:nvSpPr>
        <p:spPr>
          <a:xfrm>
            <a:off x="452879" y="1562329"/>
            <a:ext cx="11286242" cy="4049047"/>
          </a:xfrm>
          <a:prstGeom prst="roundRect">
            <a:avLst/>
          </a:prstGeom>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p>
            <a:r>
              <a:rPr kumimoji="1" lang="ja-JP" altLang="en-US" sz="2800">
                <a:ea typeface="ＭＳ Ｐゴシック"/>
              </a:rPr>
              <a:t>調査目的：</a:t>
            </a:r>
            <a:r>
              <a:rPr lang="ja-JP" altLang="en-US" sz="2800">
                <a:ea typeface="ＭＳ Ｐゴシック"/>
              </a:rPr>
              <a:t>一般広告とアレンジレシピ広告が記憶の残りやすさに与える</a:t>
            </a:r>
            <a:br>
              <a:rPr lang="en-US" altLang="ja-JP" sz="2800">
                <a:ea typeface="ＭＳ Ｐゴシック"/>
              </a:rPr>
            </a:br>
            <a:r>
              <a:rPr lang="ja-JP" altLang="en-US" sz="2800">
                <a:ea typeface="ＭＳ Ｐゴシック"/>
              </a:rPr>
              <a:t>　　　　　　  影響を調査</a:t>
            </a:r>
          </a:p>
          <a:p>
            <a:r>
              <a:rPr kumimoji="1" lang="ja-JP" altLang="en-US" sz="2800">
                <a:ea typeface="ＭＳ Ｐゴシック"/>
              </a:rPr>
              <a:t>調査対象：</a:t>
            </a:r>
            <a:r>
              <a:rPr kumimoji="1" lang="en-US" altLang="ja-JP" sz="2800">
                <a:ea typeface="ＭＳ Ｐゴシック"/>
              </a:rPr>
              <a:t>10</a:t>
            </a:r>
            <a:r>
              <a:rPr kumimoji="1" lang="ja-JP" altLang="en-US" sz="2800">
                <a:ea typeface="ＭＳ Ｐゴシック"/>
              </a:rPr>
              <a:t>代～</a:t>
            </a:r>
            <a:r>
              <a:rPr lang="en-US" altLang="ja-JP" sz="2800">
                <a:ea typeface="ＭＳ Ｐゴシック"/>
              </a:rPr>
              <a:t>40</a:t>
            </a:r>
            <a:r>
              <a:rPr kumimoji="1" lang="ja-JP" altLang="en-US" sz="2800">
                <a:ea typeface="ＭＳ Ｐゴシック"/>
              </a:rPr>
              <a:t>代の男女</a:t>
            </a:r>
            <a:endParaRPr kumimoji="1" lang="en-US" altLang="ja-JP" sz="2800">
              <a:ea typeface="ＭＳ Ｐゴシック"/>
            </a:endParaRPr>
          </a:p>
          <a:p>
            <a:r>
              <a:rPr kumimoji="1" lang="ja-JP" altLang="en-US" sz="2800">
                <a:ea typeface="ＭＳ Ｐゴシック"/>
              </a:rPr>
              <a:t>調査期間：</a:t>
            </a:r>
            <a:r>
              <a:rPr kumimoji="1" lang="en-US" altLang="ja-JP" sz="2800">
                <a:ea typeface="ＭＳ Ｐゴシック"/>
              </a:rPr>
              <a:t>2020</a:t>
            </a:r>
            <a:r>
              <a:rPr kumimoji="1" lang="ja-JP" altLang="en-US" sz="2800">
                <a:ea typeface="ＭＳ Ｐゴシック"/>
              </a:rPr>
              <a:t>年</a:t>
            </a:r>
            <a:r>
              <a:rPr kumimoji="1" lang="en-US" altLang="ja-JP" sz="2800">
                <a:ea typeface="ＭＳ Ｐゴシック"/>
              </a:rPr>
              <a:t>12</a:t>
            </a:r>
            <a:r>
              <a:rPr kumimoji="1" lang="ja-JP" altLang="en-US" sz="2800">
                <a:ea typeface="ＭＳ Ｐゴシック"/>
              </a:rPr>
              <a:t>月</a:t>
            </a:r>
            <a:r>
              <a:rPr kumimoji="1" lang="en-US" altLang="ja-JP" sz="2800">
                <a:ea typeface="ＭＳ Ｐゴシック"/>
              </a:rPr>
              <a:t>10</a:t>
            </a:r>
            <a:r>
              <a:rPr kumimoji="1" lang="ja-JP" altLang="en-US" sz="2800">
                <a:ea typeface="ＭＳ Ｐゴシック"/>
              </a:rPr>
              <a:t>日～</a:t>
            </a:r>
            <a:r>
              <a:rPr kumimoji="1" lang="en-US" altLang="ja-JP" sz="2800">
                <a:ea typeface="ＭＳ Ｐゴシック"/>
              </a:rPr>
              <a:t>12</a:t>
            </a:r>
            <a:r>
              <a:rPr kumimoji="1" lang="ja-JP" altLang="en-US" sz="2800">
                <a:ea typeface="ＭＳ Ｐゴシック"/>
              </a:rPr>
              <a:t>月</a:t>
            </a:r>
            <a:r>
              <a:rPr kumimoji="1" lang="en-US" altLang="ja-JP" sz="2800">
                <a:ea typeface="ＭＳ Ｐゴシック"/>
              </a:rPr>
              <a:t>15</a:t>
            </a:r>
            <a:r>
              <a:rPr kumimoji="1" lang="ja-JP" altLang="en-US" sz="2800">
                <a:ea typeface="ＭＳ Ｐゴシック"/>
              </a:rPr>
              <a:t>日</a:t>
            </a:r>
            <a:endParaRPr kumimoji="1" lang="en-US" altLang="ja-JP" sz="2800">
              <a:ea typeface="ＭＳ Ｐゴシック"/>
            </a:endParaRPr>
          </a:p>
          <a:p>
            <a:r>
              <a:rPr kumimoji="1" lang="ja-JP" altLang="en-US" sz="2800">
                <a:ea typeface="ＭＳ Ｐゴシック"/>
              </a:rPr>
              <a:t>調査方法：</a:t>
            </a:r>
            <a:r>
              <a:rPr kumimoji="1" lang="en-US" altLang="ja-JP" sz="2800">
                <a:ea typeface="ＭＳ Ｐゴシック"/>
              </a:rPr>
              <a:t>Google</a:t>
            </a:r>
            <a:r>
              <a:rPr kumimoji="1" lang="ja-JP" altLang="en-US" sz="2800">
                <a:ea typeface="ＭＳ Ｐゴシック"/>
              </a:rPr>
              <a:t>フォーム</a:t>
            </a:r>
            <a:endParaRPr kumimoji="1" lang="en-US" altLang="ja-JP" sz="2800">
              <a:ea typeface="ＭＳ Ｐゴシック"/>
            </a:endParaRPr>
          </a:p>
          <a:p>
            <a:r>
              <a:rPr kumimoji="1" lang="ja-JP" altLang="en-US" sz="2800"/>
              <a:t>サンプルサイズ：有効回答</a:t>
            </a:r>
            <a:r>
              <a:rPr kumimoji="1" lang="en-US" altLang="ja-JP" sz="2800"/>
              <a:t>153</a:t>
            </a:r>
            <a:r>
              <a:rPr kumimoji="1" lang="ja-JP" altLang="en-US" sz="2800"/>
              <a:t>名</a:t>
            </a:r>
            <a:endParaRPr kumimoji="1" lang="en-US" altLang="ja-JP" sz="2800"/>
          </a:p>
          <a:p>
            <a:r>
              <a:rPr kumimoji="1" lang="ja-JP" altLang="en-US" sz="2800"/>
              <a:t>分析方法：ｔ検定</a:t>
            </a:r>
            <a:endParaRPr kumimoji="1" lang="en-US" altLang="ja-JP" sz="2800"/>
          </a:p>
          <a:p>
            <a:r>
              <a:rPr lang="ja-JP" altLang="en-US" sz="2800">
                <a:ea typeface="ＭＳ Ｐゴシック"/>
              </a:rPr>
              <a:t>独立変数：アレンジレシピ</a:t>
            </a:r>
            <a:r>
              <a:rPr lang="en-US" altLang="ja-JP" sz="2800">
                <a:ea typeface="ＭＳ Ｐゴシック"/>
              </a:rPr>
              <a:t>/</a:t>
            </a:r>
            <a:r>
              <a:rPr lang="en-US" altLang="ja-JP" sz="2800" err="1">
                <a:ea typeface="ＭＳ Ｐゴシック"/>
              </a:rPr>
              <a:t>一般広告</a:t>
            </a:r>
            <a:endParaRPr lang="ja-JP" altLang="en-US" sz="2800">
              <a:ea typeface="ＭＳ Ｐゴシック"/>
              <a:cs typeface="Calibri"/>
            </a:endParaRPr>
          </a:p>
          <a:p>
            <a:r>
              <a:rPr kumimoji="1" lang="ja-JP" altLang="en-US" sz="2800"/>
              <a:t>従属変数：どれほど記憶に残っているか</a:t>
            </a:r>
            <a:endParaRPr kumimoji="1" lang="en-US" altLang="ja-JP" sz="2800"/>
          </a:p>
        </p:txBody>
      </p:sp>
    </p:spTree>
    <p:extLst>
      <p:ext uri="{BB962C8B-B14F-4D97-AF65-F5344CB8AC3E}">
        <p14:creationId xmlns:p14="http://schemas.microsoft.com/office/powerpoint/2010/main" val="31684143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93CAEF-B574-42C8-A86F-D5C02448B198}"/>
              </a:ext>
            </a:extLst>
          </p:cNvPr>
          <p:cNvSpPr>
            <a:spLocks noGrp="1"/>
          </p:cNvSpPr>
          <p:nvPr>
            <p:ph type="title"/>
          </p:nvPr>
        </p:nvSpPr>
        <p:spPr/>
        <p:txBody>
          <a:bodyPr/>
          <a:lstStyle/>
          <a:p>
            <a:r>
              <a:rPr kumimoji="1" lang="ja-JP" altLang="en-US"/>
              <a:t>仮説①　検証方法　</a:t>
            </a:r>
          </a:p>
        </p:txBody>
      </p:sp>
      <p:sp>
        <p:nvSpPr>
          <p:cNvPr id="4" name="スライド番号プレースホルダー 3">
            <a:extLst>
              <a:ext uri="{FF2B5EF4-FFF2-40B4-BE49-F238E27FC236}">
                <a16:creationId xmlns:a16="http://schemas.microsoft.com/office/drawing/2014/main" id="{B8E71ADA-EC46-4758-A72A-FFDF147A2D28}"/>
              </a:ext>
            </a:extLst>
          </p:cNvPr>
          <p:cNvSpPr>
            <a:spLocks noGrp="1"/>
          </p:cNvSpPr>
          <p:nvPr>
            <p:ph type="sldNum" sz="quarter" idx="12"/>
          </p:nvPr>
        </p:nvSpPr>
        <p:spPr/>
        <p:txBody>
          <a:bodyPr/>
          <a:lstStyle/>
          <a:p>
            <a:fld id="{3A98EE3D-8CD1-4C3F-BD1C-C98C9596463C}" type="slidenum">
              <a:rPr lang="en-US" smtClean="0"/>
              <a:pPr/>
              <a:t>41</a:t>
            </a:fld>
            <a:endParaRPr lang="en-US"/>
          </a:p>
        </p:txBody>
      </p:sp>
      <p:sp>
        <p:nvSpPr>
          <p:cNvPr id="5" name="コンテンツ プレースホルダー 4">
            <a:extLst>
              <a:ext uri="{FF2B5EF4-FFF2-40B4-BE49-F238E27FC236}">
                <a16:creationId xmlns:a16="http://schemas.microsoft.com/office/drawing/2014/main" id="{37B41D70-9380-40BA-B5FD-9B20B5CF8363}"/>
              </a:ext>
            </a:extLst>
          </p:cNvPr>
          <p:cNvSpPr>
            <a:spLocks noGrp="1"/>
          </p:cNvSpPr>
          <p:nvPr>
            <p:ph idx="1"/>
          </p:nvPr>
        </p:nvSpPr>
        <p:spPr>
          <a:xfrm>
            <a:off x="1355103" y="2967651"/>
            <a:ext cx="9481794" cy="2686639"/>
          </a:xfrm>
        </p:spPr>
        <p:txBody>
          <a:bodyPr vert="horz" lIns="0" tIns="45720" rIns="0" bIns="45720" rtlCol="0" anchor="t">
            <a:normAutofit/>
          </a:bodyPr>
          <a:lstStyle/>
          <a:p>
            <a:r>
              <a:rPr lang="ja-JP" altLang="en-US" sz="2800">
                <a:solidFill>
                  <a:schemeClr val="tx1"/>
                </a:solidFill>
                <a:ea typeface="ＭＳ Ｐゴシック"/>
              </a:rPr>
              <a:t>①袋麺を使ったアレンジレシピ広告の動画</a:t>
            </a:r>
            <a:r>
              <a:rPr lang="en-US" altLang="ja-JP" sz="2800">
                <a:solidFill>
                  <a:schemeClr val="tx1"/>
                </a:solidFill>
                <a:ea typeface="ＭＳ Ｐゴシック"/>
              </a:rPr>
              <a:t>1</a:t>
            </a:r>
            <a:r>
              <a:rPr lang="ja-JP" altLang="en-US" sz="2800">
                <a:solidFill>
                  <a:schemeClr val="tx1"/>
                </a:solidFill>
                <a:ea typeface="ＭＳ Ｐゴシック"/>
              </a:rPr>
              <a:t>つと袋麺の一般</a:t>
            </a:r>
            <a:br>
              <a:rPr lang="en-US" altLang="ja-JP" sz="2800">
                <a:solidFill>
                  <a:schemeClr val="tx1"/>
                </a:solidFill>
                <a:ea typeface="ＭＳ Ｐゴシック"/>
              </a:rPr>
            </a:br>
            <a:r>
              <a:rPr lang="ja-JP" altLang="en-US" sz="2800">
                <a:solidFill>
                  <a:schemeClr val="tx1"/>
                </a:solidFill>
                <a:ea typeface="ＭＳ Ｐゴシック"/>
              </a:rPr>
              <a:t>     広告の動画</a:t>
            </a:r>
            <a:r>
              <a:rPr lang="en-US" altLang="ja-JP" sz="2800">
                <a:solidFill>
                  <a:schemeClr val="tx1"/>
                </a:solidFill>
                <a:ea typeface="ＭＳ Ｐゴシック"/>
              </a:rPr>
              <a:t>2</a:t>
            </a:r>
            <a:r>
              <a:rPr lang="ja-JP" altLang="en-US" sz="2800">
                <a:solidFill>
                  <a:schemeClr val="tx1"/>
                </a:solidFill>
                <a:ea typeface="ＭＳ Ｐゴシック"/>
              </a:rPr>
              <a:t>つを視聴してもらう</a:t>
            </a:r>
            <a:endParaRPr lang="en-US" altLang="ja-JP" sz="2800">
              <a:solidFill>
                <a:schemeClr val="tx1"/>
              </a:solidFill>
              <a:ea typeface="ＭＳ Ｐゴシック"/>
            </a:endParaRPr>
          </a:p>
          <a:p>
            <a:r>
              <a:rPr lang="ja-JP" altLang="en-US" sz="2800">
                <a:solidFill>
                  <a:schemeClr val="tx1"/>
                </a:solidFill>
                <a:ea typeface="ＭＳ Ｐゴシック"/>
              </a:rPr>
              <a:t>②見せた動画に登場する商品を知っていたか聞き、知っていた</a:t>
            </a:r>
            <a:br>
              <a:rPr lang="en-US" altLang="ja-JP" sz="2800"/>
            </a:br>
            <a:r>
              <a:rPr lang="ja-JP" altLang="en-US" sz="2800">
                <a:solidFill>
                  <a:schemeClr val="tx1"/>
                </a:solidFill>
                <a:ea typeface="ＭＳ Ｐゴシック"/>
              </a:rPr>
              <a:t>　  商品がある人はサンプルから除外</a:t>
            </a:r>
            <a:endParaRPr lang="en-US" altLang="ja-JP" sz="2800">
              <a:solidFill>
                <a:schemeClr val="tx1"/>
              </a:solidFill>
              <a:ea typeface="ＭＳ Ｐゴシック"/>
            </a:endParaRPr>
          </a:p>
          <a:p>
            <a:r>
              <a:rPr lang="ja-JP" altLang="en-US" sz="2800">
                <a:solidFill>
                  <a:schemeClr val="tx1"/>
                </a:solidFill>
              </a:rPr>
              <a:t>③アンケートに答えてもらう</a:t>
            </a:r>
            <a:endParaRPr lang="en-US" altLang="ja-JP" sz="2800">
              <a:solidFill>
                <a:schemeClr val="tx1"/>
              </a:solidFill>
            </a:endParaRPr>
          </a:p>
        </p:txBody>
      </p:sp>
      <p:sp>
        <p:nvSpPr>
          <p:cNvPr id="6" name="四角形: 角を丸くする 5">
            <a:extLst>
              <a:ext uri="{FF2B5EF4-FFF2-40B4-BE49-F238E27FC236}">
                <a16:creationId xmlns:a16="http://schemas.microsoft.com/office/drawing/2014/main" id="{40138B7A-01C2-41CE-8454-B471C89ED09A}"/>
              </a:ext>
            </a:extLst>
          </p:cNvPr>
          <p:cNvSpPr/>
          <p:nvPr/>
        </p:nvSpPr>
        <p:spPr>
          <a:xfrm>
            <a:off x="1066800" y="1645424"/>
            <a:ext cx="2641076" cy="90160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600">
                <a:solidFill>
                  <a:schemeClr val="tx1"/>
                </a:solidFill>
              </a:rPr>
              <a:t>調査の流れ</a:t>
            </a:r>
            <a:endParaRPr lang="en-US" altLang="ja-JP" sz="3600">
              <a:solidFill>
                <a:schemeClr val="tx1"/>
              </a:solidFill>
            </a:endParaRPr>
          </a:p>
        </p:txBody>
      </p:sp>
    </p:spTree>
    <p:extLst>
      <p:ext uri="{BB962C8B-B14F-4D97-AF65-F5344CB8AC3E}">
        <p14:creationId xmlns:p14="http://schemas.microsoft.com/office/powerpoint/2010/main" val="40098154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406D272-A5B6-4928-AABA-A75EE7382FDB}"/>
              </a:ext>
            </a:extLst>
          </p:cNvPr>
          <p:cNvSpPr>
            <a:spLocks noGrp="1"/>
          </p:cNvSpPr>
          <p:nvPr>
            <p:ph type="title"/>
          </p:nvPr>
        </p:nvSpPr>
        <p:spPr/>
        <p:txBody>
          <a:bodyPr/>
          <a:lstStyle/>
          <a:p>
            <a:r>
              <a:rPr kumimoji="1" lang="ja-JP" altLang="en-US"/>
              <a:t>仮説①　検証方法～尺度～</a:t>
            </a:r>
          </a:p>
        </p:txBody>
      </p:sp>
      <p:sp>
        <p:nvSpPr>
          <p:cNvPr id="4" name="スライド番号プレースホルダー 3">
            <a:extLst>
              <a:ext uri="{FF2B5EF4-FFF2-40B4-BE49-F238E27FC236}">
                <a16:creationId xmlns:a16="http://schemas.microsoft.com/office/drawing/2014/main" id="{7C851CAA-4BAD-4734-98A2-819EDDB81934}"/>
              </a:ext>
            </a:extLst>
          </p:cNvPr>
          <p:cNvSpPr>
            <a:spLocks noGrp="1"/>
          </p:cNvSpPr>
          <p:nvPr>
            <p:ph type="sldNum" sz="quarter" idx="12"/>
          </p:nvPr>
        </p:nvSpPr>
        <p:spPr/>
        <p:txBody>
          <a:bodyPr/>
          <a:lstStyle/>
          <a:p>
            <a:fld id="{3A98EE3D-8CD1-4C3F-BD1C-C98C9596463C}" type="slidenum">
              <a:rPr lang="en-US" smtClean="0"/>
              <a:pPr/>
              <a:t>42</a:t>
            </a:fld>
            <a:endParaRPr lang="en-US"/>
          </a:p>
        </p:txBody>
      </p:sp>
      <p:sp>
        <p:nvSpPr>
          <p:cNvPr id="5" name="四角形: 角を丸くする 4">
            <a:extLst>
              <a:ext uri="{FF2B5EF4-FFF2-40B4-BE49-F238E27FC236}">
                <a16:creationId xmlns:a16="http://schemas.microsoft.com/office/drawing/2014/main" id="{26776B7B-F107-45FD-B3C1-6221CC92EAF8}"/>
              </a:ext>
            </a:extLst>
          </p:cNvPr>
          <p:cNvSpPr/>
          <p:nvPr/>
        </p:nvSpPr>
        <p:spPr>
          <a:xfrm>
            <a:off x="1066799" y="1228024"/>
            <a:ext cx="8341151" cy="54835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000">
                <a:solidFill>
                  <a:schemeClr val="tx1"/>
                </a:solidFill>
                <a:ea typeface="ＭＳ Ｐゴシック"/>
                <a:cs typeface="Calibri"/>
              </a:rPr>
              <a:t>一般広告よりアレンジレシピ広告の方が記憶に残りやすい</a:t>
            </a:r>
          </a:p>
        </p:txBody>
      </p:sp>
      <p:sp>
        <p:nvSpPr>
          <p:cNvPr id="6" name="四角形: 角を丸くする 5">
            <a:extLst>
              <a:ext uri="{FF2B5EF4-FFF2-40B4-BE49-F238E27FC236}">
                <a16:creationId xmlns:a16="http://schemas.microsoft.com/office/drawing/2014/main" id="{21C1F888-2732-4E34-B6AC-A6437BC38818}"/>
              </a:ext>
            </a:extLst>
          </p:cNvPr>
          <p:cNvSpPr/>
          <p:nvPr/>
        </p:nvSpPr>
        <p:spPr>
          <a:xfrm>
            <a:off x="1329179" y="1078853"/>
            <a:ext cx="1121790" cy="29834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仮説①</a:t>
            </a:r>
          </a:p>
        </p:txBody>
      </p:sp>
      <p:sp>
        <p:nvSpPr>
          <p:cNvPr id="8" name="正方形/長方形 7">
            <a:extLst>
              <a:ext uri="{FF2B5EF4-FFF2-40B4-BE49-F238E27FC236}">
                <a16:creationId xmlns:a16="http://schemas.microsoft.com/office/drawing/2014/main" id="{9F37A78D-579F-4A73-A4A3-DC1292856C87}"/>
              </a:ext>
            </a:extLst>
          </p:cNvPr>
          <p:cNvSpPr/>
          <p:nvPr/>
        </p:nvSpPr>
        <p:spPr>
          <a:xfrm>
            <a:off x="1066800" y="2155317"/>
            <a:ext cx="10058400" cy="145364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9" name="正方形/長方形 8">
            <a:extLst>
              <a:ext uri="{FF2B5EF4-FFF2-40B4-BE49-F238E27FC236}">
                <a16:creationId xmlns:a16="http://schemas.microsoft.com/office/drawing/2014/main" id="{A3CDE2AB-DB7F-46A6-887E-F12FF56821A2}"/>
              </a:ext>
            </a:extLst>
          </p:cNvPr>
          <p:cNvSpPr/>
          <p:nvPr/>
        </p:nvSpPr>
        <p:spPr>
          <a:xfrm>
            <a:off x="1329179" y="1925549"/>
            <a:ext cx="6932505" cy="4807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kumimoji="1" lang="ja-JP" altLang="en-US" sz="2800">
                <a:solidFill>
                  <a:schemeClr val="tx1"/>
                </a:solidFill>
                <a:ea typeface="ＭＳ Ｐゴシック"/>
              </a:rPr>
              <a:t>独立変数（アレンジ</a:t>
            </a:r>
            <a:r>
              <a:rPr lang="ja-JP" altLang="en-US" sz="2800">
                <a:solidFill>
                  <a:schemeClr val="tx1"/>
                </a:solidFill>
                <a:ea typeface="ＭＳ Ｐゴシック"/>
              </a:rPr>
              <a:t>レシピ広告</a:t>
            </a:r>
            <a:r>
              <a:rPr kumimoji="1" lang="en-US" altLang="ja-JP" sz="2800">
                <a:solidFill>
                  <a:schemeClr val="tx1"/>
                </a:solidFill>
                <a:ea typeface="ＭＳ Ｐゴシック"/>
              </a:rPr>
              <a:t>/</a:t>
            </a:r>
            <a:r>
              <a:rPr lang="en-US" altLang="ja-JP" sz="2800" err="1">
                <a:solidFill>
                  <a:schemeClr val="tx1"/>
                </a:solidFill>
                <a:ea typeface="ＭＳ Ｐゴシック"/>
              </a:rPr>
              <a:t>一般広告</a:t>
            </a:r>
            <a:r>
              <a:rPr kumimoji="1" lang="ja-JP" altLang="en-US" sz="2800">
                <a:solidFill>
                  <a:schemeClr val="tx1"/>
                </a:solidFill>
                <a:ea typeface="ＭＳ Ｐゴシック"/>
              </a:rPr>
              <a:t>）</a:t>
            </a:r>
          </a:p>
        </p:txBody>
      </p:sp>
      <p:pic>
        <p:nvPicPr>
          <p:cNvPr id="13" name="図 12">
            <a:extLst>
              <a:ext uri="{FF2B5EF4-FFF2-40B4-BE49-F238E27FC236}">
                <a16:creationId xmlns:a16="http://schemas.microsoft.com/office/drawing/2014/main" id="{DA3C5BCC-B89D-4D70-B068-1AEA2AA843C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76028" y="2478497"/>
            <a:ext cx="1626129" cy="1053529"/>
          </a:xfrm>
          <a:prstGeom prst="rect">
            <a:avLst/>
          </a:prstGeom>
        </p:spPr>
      </p:pic>
      <p:pic>
        <p:nvPicPr>
          <p:cNvPr id="15" name="図 14" descr="パスタの食事&#10;&#10;自動的に生成された説明">
            <a:extLst>
              <a:ext uri="{FF2B5EF4-FFF2-40B4-BE49-F238E27FC236}">
                <a16:creationId xmlns:a16="http://schemas.microsoft.com/office/drawing/2014/main" id="{79824CBC-2266-45C5-8D8D-87F719A50BF9}"/>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5283556" y="2478680"/>
            <a:ext cx="1624887" cy="1053294"/>
          </a:xfrm>
          <a:prstGeom prst="rect">
            <a:avLst/>
          </a:prstGeom>
        </p:spPr>
      </p:pic>
      <p:pic>
        <p:nvPicPr>
          <p:cNvPr id="17" name="図 16" descr="紙の上にあるパスタ&#10;&#10;自動的に生成された説明">
            <a:extLst>
              <a:ext uri="{FF2B5EF4-FFF2-40B4-BE49-F238E27FC236}">
                <a16:creationId xmlns:a16="http://schemas.microsoft.com/office/drawing/2014/main" id="{31FCDF08-A0CD-4E99-B32B-A3E6B37D7FFA}"/>
              </a:ext>
            </a:extLst>
          </p:cNvPr>
          <p:cNvPicPr>
            <a:picLocks/>
          </p:cNvPicPr>
          <p:nvPr/>
        </p:nvPicPr>
        <p:blipFill>
          <a:blip r:embed="rId4" cstate="email">
            <a:extLst>
              <a:ext uri="{28A0092B-C50C-407E-A947-70E740481C1C}">
                <a14:useLocalDpi xmlns:a14="http://schemas.microsoft.com/office/drawing/2010/main"/>
              </a:ext>
            </a:extLst>
          </a:blip>
          <a:stretch>
            <a:fillRect/>
          </a:stretch>
        </p:blipFill>
        <p:spPr>
          <a:xfrm>
            <a:off x="8595506" y="2474108"/>
            <a:ext cx="1624887" cy="1053294"/>
          </a:xfrm>
          <a:prstGeom prst="rect">
            <a:avLst/>
          </a:prstGeom>
        </p:spPr>
      </p:pic>
      <p:sp>
        <p:nvSpPr>
          <p:cNvPr id="19" name="正方形/長方形 18">
            <a:extLst>
              <a:ext uri="{FF2B5EF4-FFF2-40B4-BE49-F238E27FC236}">
                <a16:creationId xmlns:a16="http://schemas.microsoft.com/office/drawing/2014/main" id="{8EA2FB88-B8A5-4448-9656-80753F5D52D0}"/>
              </a:ext>
            </a:extLst>
          </p:cNvPr>
          <p:cNvSpPr/>
          <p:nvPr/>
        </p:nvSpPr>
        <p:spPr>
          <a:xfrm>
            <a:off x="1066799" y="4068498"/>
            <a:ext cx="10058400" cy="216693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20" name="正方形/長方形 19">
            <a:extLst>
              <a:ext uri="{FF2B5EF4-FFF2-40B4-BE49-F238E27FC236}">
                <a16:creationId xmlns:a16="http://schemas.microsoft.com/office/drawing/2014/main" id="{B3DA7945-3057-4453-ABC5-89EEE85CFFE0}"/>
              </a:ext>
            </a:extLst>
          </p:cNvPr>
          <p:cNvSpPr/>
          <p:nvPr/>
        </p:nvSpPr>
        <p:spPr>
          <a:xfrm>
            <a:off x="1329179" y="3837399"/>
            <a:ext cx="6326490" cy="4807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a:solidFill>
                  <a:schemeClr val="tx1"/>
                </a:solidFill>
              </a:rPr>
              <a:t>従属</a:t>
            </a:r>
            <a:r>
              <a:rPr kumimoji="1" lang="ja-JP" altLang="en-US" sz="2800">
                <a:solidFill>
                  <a:schemeClr val="tx1"/>
                </a:solidFill>
              </a:rPr>
              <a:t>変数（どれほど記憶に残っているか）</a:t>
            </a:r>
          </a:p>
        </p:txBody>
      </p:sp>
      <p:pic>
        <p:nvPicPr>
          <p:cNvPr id="22" name="図 21" descr="テキスト&#10;&#10;自動的に生成された説明">
            <a:extLst>
              <a:ext uri="{FF2B5EF4-FFF2-40B4-BE49-F238E27FC236}">
                <a16:creationId xmlns:a16="http://schemas.microsoft.com/office/drawing/2014/main" id="{74D553F1-D351-40A6-856F-3C45BAECD39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329179" y="4363735"/>
            <a:ext cx="3578837" cy="1826125"/>
          </a:xfrm>
          <a:prstGeom prst="rect">
            <a:avLst/>
          </a:prstGeom>
        </p:spPr>
      </p:pic>
      <p:sp>
        <p:nvSpPr>
          <p:cNvPr id="23" name="テキスト ボックス 22">
            <a:extLst>
              <a:ext uri="{FF2B5EF4-FFF2-40B4-BE49-F238E27FC236}">
                <a16:creationId xmlns:a16="http://schemas.microsoft.com/office/drawing/2014/main" id="{5554C754-3D9F-42DF-85A9-F49462A8A7A9}"/>
              </a:ext>
            </a:extLst>
          </p:cNvPr>
          <p:cNvSpPr txBox="1"/>
          <p:nvPr/>
        </p:nvSpPr>
        <p:spPr>
          <a:xfrm>
            <a:off x="6227189" y="4551798"/>
            <a:ext cx="4113573" cy="1200329"/>
          </a:xfrm>
          <a:prstGeom prst="rect">
            <a:avLst/>
          </a:prstGeom>
          <a:noFill/>
        </p:spPr>
        <p:txBody>
          <a:bodyPr wrap="square" lIns="91440" tIns="45720" rIns="91440" bIns="45720" rtlCol="0" anchor="t">
            <a:spAutoFit/>
          </a:bodyPr>
          <a:lstStyle/>
          <a:p>
            <a:r>
              <a:rPr kumimoji="1" lang="ja-JP" altLang="en-US" sz="2400">
                <a:ea typeface="ＭＳ Ｐゴシック"/>
              </a:rPr>
              <a:t>①の動画：</a:t>
            </a:r>
            <a:r>
              <a:rPr lang="ja-JP" altLang="en-US" sz="2400">
                <a:ea typeface="ＭＳ Ｐゴシック"/>
              </a:rPr>
              <a:t>一般広告</a:t>
            </a:r>
            <a:endParaRPr lang="ja-JP" altLang="en-US" sz="2400">
              <a:ea typeface="ＭＳ Ｐゴシック"/>
              <a:cs typeface="Calibri"/>
            </a:endParaRPr>
          </a:p>
          <a:p>
            <a:r>
              <a:rPr lang="ja-JP" altLang="en-US" sz="2400">
                <a:ea typeface="ＭＳ Ｐゴシック"/>
              </a:rPr>
              <a:t>②の動画：アレンジレシピ広告</a:t>
            </a:r>
            <a:endParaRPr lang="en-US" altLang="ja-JP" sz="2400"/>
          </a:p>
          <a:p>
            <a:r>
              <a:rPr kumimoji="1" lang="ja-JP" altLang="en-US" sz="2400">
                <a:ea typeface="ＭＳ Ｐゴシック"/>
              </a:rPr>
              <a:t>③の動画：</a:t>
            </a:r>
            <a:r>
              <a:rPr lang="ja-JP" altLang="en-US" sz="2400">
                <a:ea typeface="ＭＳ Ｐゴシック"/>
              </a:rPr>
              <a:t>一般広告</a:t>
            </a:r>
            <a:endParaRPr lang="en-US" altLang="ja-JP" sz="2400">
              <a:ea typeface="ＭＳ Ｐゴシック"/>
              <a:cs typeface="Calibri"/>
            </a:endParaRPr>
          </a:p>
        </p:txBody>
      </p:sp>
    </p:spTree>
    <p:extLst>
      <p:ext uri="{BB962C8B-B14F-4D97-AF65-F5344CB8AC3E}">
        <p14:creationId xmlns:p14="http://schemas.microsoft.com/office/powerpoint/2010/main" val="8228378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8F716-E2C2-4828-A39C-402D7E67AD79}"/>
              </a:ext>
            </a:extLst>
          </p:cNvPr>
          <p:cNvSpPr>
            <a:spLocks noGrp="1"/>
          </p:cNvSpPr>
          <p:nvPr>
            <p:ph type="title"/>
          </p:nvPr>
        </p:nvSpPr>
        <p:spPr/>
        <p:txBody>
          <a:bodyPr/>
          <a:lstStyle/>
          <a:p>
            <a:r>
              <a:rPr lang="ja-JP" altLang="en-US">
                <a:ea typeface="ＭＳ Ｐゴシック"/>
                <a:cs typeface="Calibri Light"/>
              </a:rPr>
              <a:t>仮説①　検証使用動画</a:t>
            </a:r>
            <a:endParaRPr kumimoji="1" lang="en-US"/>
          </a:p>
        </p:txBody>
      </p:sp>
      <p:sp>
        <p:nvSpPr>
          <p:cNvPr id="4" name="Slide Number Placeholder 3">
            <a:extLst>
              <a:ext uri="{FF2B5EF4-FFF2-40B4-BE49-F238E27FC236}">
                <a16:creationId xmlns:a16="http://schemas.microsoft.com/office/drawing/2014/main" id="{04B6F14C-4F1B-464B-9B0E-9D6B107DAD89}"/>
              </a:ext>
            </a:extLst>
          </p:cNvPr>
          <p:cNvSpPr>
            <a:spLocks noGrp="1"/>
          </p:cNvSpPr>
          <p:nvPr>
            <p:ph type="sldNum" sz="quarter" idx="12"/>
          </p:nvPr>
        </p:nvSpPr>
        <p:spPr/>
        <p:txBody>
          <a:bodyPr/>
          <a:lstStyle/>
          <a:p>
            <a:fld id="{3A98EE3D-8CD1-4C3F-BD1C-C98C9596463C}" type="slidenum">
              <a:rPr lang="en-US" smtClean="0"/>
              <a:pPr/>
              <a:t>43</a:t>
            </a:fld>
            <a:endParaRPr lang="en-US"/>
          </a:p>
        </p:txBody>
      </p:sp>
      <p:sp>
        <p:nvSpPr>
          <p:cNvPr id="5" name="TextBox 4">
            <a:extLst>
              <a:ext uri="{FF2B5EF4-FFF2-40B4-BE49-F238E27FC236}">
                <a16:creationId xmlns:a16="http://schemas.microsoft.com/office/drawing/2014/main" id="{C8593202-B018-44DD-AE99-9A8E803BBFF6}"/>
              </a:ext>
            </a:extLst>
          </p:cNvPr>
          <p:cNvSpPr txBox="1"/>
          <p:nvPr/>
        </p:nvSpPr>
        <p:spPr>
          <a:xfrm>
            <a:off x="2061306" y="4328439"/>
            <a:ext cx="8069388" cy="1631216"/>
          </a:xfrm>
          <a:prstGeom prst="rect">
            <a:avLst/>
          </a:prstGeom>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a:cs typeface="Calibri"/>
              </a:rPr>
              <a:t>・</a:t>
            </a:r>
            <a:r>
              <a:rPr lang="ja-JP" altLang="en-US" sz="2000">
                <a:ea typeface="ＭＳ Ｐゴシック"/>
                <a:cs typeface="Calibri"/>
              </a:rPr>
              <a:t>動画に使う商品は好みや知識の差が少ない袋麺で選定</a:t>
            </a:r>
          </a:p>
          <a:p>
            <a:r>
              <a:rPr lang="ja-JP" altLang="en-US" sz="2000">
                <a:ea typeface="ＭＳ Ｐゴシック"/>
                <a:cs typeface="Calibri"/>
              </a:rPr>
              <a:t>・お菓子などにした場合、ブランド間の差が出てしまうと予想したため</a:t>
            </a:r>
          </a:p>
          <a:p>
            <a:r>
              <a:rPr lang="ja-JP" altLang="en-US" sz="2000">
                <a:ea typeface="ＭＳ Ｐゴシック"/>
                <a:cs typeface="Calibri"/>
              </a:rPr>
              <a:t>・検証で使う広告動画は広告の知名度が、記憶の尺度に影響しないように</a:t>
            </a:r>
            <a:br>
              <a:rPr lang="en-US" altLang="ja-JP" sz="2000">
                <a:ea typeface="ＭＳ Ｐゴシック"/>
                <a:cs typeface="Calibri"/>
              </a:rPr>
            </a:br>
            <a:r>
              <a:rPr lang="ja-JP" altLang="en-US" sz="2000">
                <a:ea typeface="ＭＳ Ｐゴシック"/>
                <a:cs typeface="Calibri"/>
              </a:rPr>
              <a:t>　地方限定などのローカル広告を選定</a:t>
            </a:r>
          </a:p>
          <a:p>
            <a:r>
              <a:rPr lang="ja-JP" altLang="en-US" sz="2000">
                <a:ea typeface="ＭＳ Ｐゴシック"/>
                <a:cs typeface="Calibri"/>
              </a:rPr>
              <a:t>(広告を見る前から広告に登場する商品を知っていた被験者は１５３人中)</a:t>
            </a:r>
          </a:p>
        </p:txBody>
      </p:sp>
      <p:pic>
        <p:nvPicPr>
          <p:cNvPr id="6" name="図 5" descr="テーブルの上の食事と飲み物&#10;&#10;自動的に生成された説明">
            <a:extLst>
              <a:ext uri="{FF2B5EF4-FFF2-40B4-BE49-F238E27FC236}">
                <a16:creationId xmlns:a16="http://schemas.microsoft.com/office/drawing/2014/main" id="{EC7CD56A-F721-4C06-8B0A-BA50F408C789}"/>
              </a:ext>
            </a:extLst>
          </p:cNvPr>
          <p:cNvPicPr>
            <a:picLocks/>
          </p:cNvPicPr>
          <p:nvPr/>
        </p:nvPicPr>
        <p:blipFill>
          <a:blip r:embed="rId2" cstate="email">
            <a:extLst>
              <a:ext uri="{28A0092B-C50C-407E-A947-70E740481C1C}">
                <a14:useLocalDpi xmlns:a14="http://schemas.microsoft.com/office/drawing/2010/main"/>
              </a:ext>
            </a:extLst>
          </a:blip>
          <a:stretch>
            <a:fillRect/>
          </a:stretch>
        </p:blipFill>
        <p:spPr>
          <a:xfrm>
            <a:off x="4074776" y="2079860"/>
            <a:ext cx="1938692" cy="1408383"/>
          </a:xfrm>
          <a:prstGeom prst="rect">
            <a:avLst/>
          </a:prstGeom>
        </p:spPr>
      </p:pic>
      <p:pic>
        <p:nvPicPr>
          <p:cNvPr id="7" name="図 6">
            <a:extLst>
              <a:ext uri="{FF2B5EF4-FFF2-40B4-BE49-F238E27FC236}">
                <a16:creationId xmlns:a16="http://schemas.microsoft.com/office/drawing/2014/main" id="{E66998B3-EA87-47F1-8D48-1ABD8D5FC7D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981631" y="2081557"/>
            <a:ext cx="2171229" cy="1406686"/>
          </a:xfrm>
          <a:prstGeom prst="rect">
            <a:avLst/>
          </a:prstGeom>
        </p:spPr>
      </p:pic>
      <p:pic>
        <p:nvPicPr>
          <p:cNvPr id="8" name="図 7" descr="パスタの食事&#10;&#10;自動的に生成された説明">
            <a:extLst>
              <a:ext uri="{FF2B5EF4-FFF2-40B4-BE49-F238E27FC236}">
                <a16:creationId xmlns:a16="http://schemas.microsoft.com/office/drawing/2014/main" id="{9D69A2F8-5881-4C64-A434-159A7D6DBD70}"/>
              </a:ext>
            </a:extLst>
          </p:cNvPr>
          <p:cNvPicPr>
            <a:picLocks/>
          </p:cNvPicPr>
          <p:nvPr/>
        </p:nvPicPr>
        <p:blipFill>
          <a:blip r:embed="rId4" cstate="email">
            <a:extLst>
              <a:ext uri="{28A0092B-C50C-407E-A947-70E740481C1C}">
                <a14:useLocalDpi xmlns:a14="http://schemas.microsoft.com/office/drawing/2010/main"/>
              </a:ext>
            </a:extLst>
          </a:blip>
          <a:stretch>
            <a:fillRect/>
          </a:stretch>
        </p:blipFill>
        <p:spPr>
          <a:xfrm>
            <a:off x="6010266" y="2087901"/>
            <a:ext cx="1940229" cy="1406372"/>
          </a:xfrm>
          <a:prstGeom prst="rect">
            <a:avLst/>
          </a:prstGeom>
        </p:spPr>
      </p:pic>
      <p:pic>
        <p:nvPicPr>
          <p:cNvPr id="9" name="図 8" descr="紙の上にあるパスタ&#10;&#10;自動的に生成された説明">
            <a:extLst>
              <a:ext uri="{FF2B5EF4-FFF2-40B4-BE49-F238E27FC236}">
                <a16:creationId xmlns:a16="http://schemas.microsoft.com/office/drawing/2014/main" id="{B6754719-7787-4863-BC8E-C860A3CF4922}"/>
              </a:ext>
            </a:extLst>
          </p:cNvPr>
          <p:cNvPicPr>
            <a:picLocks/>
          </p:cNvPicPr>
          <p:nvPr/>
        </p:nvPicPr>
        <p:blipFill>
          <a:blip r:embed="rId5" cstate="email">
            <a:extLst>
              <a:ext uri="{28A0092B-C50C-407E-A947-70E740481C1C}">
                <a14:useLocalDpi xmlns:a14="http://schemas.microsoft.com/office/drawing/2010/main"/>
              </a:ext>
            </a:extLst>
          </a:blip>
          <a:stretch>
            <a:fillRect/>
          </a:stretch>
        </p:blipFill>
        <p:spPr>
          <a:xfrm>
            <a:off x="1091190" y="2039299"/>
            <a:ext cx="1940229" cy="1406372"/>
          </a:xfrm>
          <a:prstGeom prst="rect">
            <a:avLst/>
          </a:prstGeom>
        </p:spPr>
      </p:pic>
      <p:sp>
        <p:nvSpPr>
          <p:cNvPr id="10" name="矢印: 右 9">
            <a:extLst>
              <a:ext uri="{FF2B5EF4-FFF2-40B4-BE49-F238E27FC236}">
                <a16:creationId xmlns:a16="http://schemas.microsoft.com/office/drawing/2014/main" id="{885192A4-FB4C-43D9-A9B3-25260503273D}"/>
              </a:ext>
            </a:extLst>
          </p:cNvPr>
          <p:cNvSpPr/>
          <p:nvPr/>
        </p:nvSpPr>
        <p:spPr>
          <a:xfrm>
            <a:off x="3318235" y="2529707"/>
            <a:ext cx="367645" cy="5066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矢印: 右 10">
            <a:extLst>
              <a:ext uri="{FF2B5EF4-FFF2-40B4-BE49-F238E27FC236}">
                <a16:creationId xmlns:a16="http://schemas.microsoft.com/office/drawing/2014/main" id="{D8F7FFAB-5E75-4B7B-8546-86CB5DEC42FC}"/>
              </a:ext>
            </a:extLst>
          </p:cNvPr>
          <p:cNvSpPr/>
          <p:nvPr/>
        </p:nvSpPr>
        <p:spPr>
          <a:xfrm>
            <a:off x="8353800" y="2529707"/>
            <a:ext cx="367645" cy="5066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3E87BB9A-F3CD-43BC-B76F-7B587E54F558}"/>
              </a:ext>
            </a:extLst>
          </p:cNvPr>
          <p:cNvSpPr txBox="1"/>
          <p:nvPr/>
        </p:nvSpPr>
        <p:spPr>
          <a:xfrm>
            <a:off x="2262433" y="3866774"/>
            <a:ext cx="1423447" cy="461665"/>
          </a:xfrm>
          <a:prstGeom prst="rect">
            <a:avLst/>
          </a:prstGeom>
          <a:noFill/>
        </p:spPr>
        <p:txBody>
          <a:bodyPr wrap="square" rtlCol="0">
            <a:spAutoFit/>
          </a:bodyPr>
          <a:lstStyle/>
          <a:p>
            <a:r>
              <a:rPr kumimoji="1" lang="ja-JP" altLang="en-US" sz="2400"/>
              <a:t>選定理由</a:t>
            </a:r>
          </a:p>
        </p:txBody>
      </p:sp>
      <p:sp>
        <p:nvSpPr>
          <p:cNvPr id="13" name="テキスト ボックス 12">
            <a:extLst>
              <a:ext uri="{FF2B5EF4-FFF2-40B4-BE49-F238E27FC236}">
                <a16:creationId xmlns:a16="http://schemas.microsoft.com/office/drawing/2014/main" id="{028B8077-EBB8-4E6F-AA08-B2B69961C54F}"/>
              </a:ext>
            </a:extLst>
          </p:cNvPr>
          <p:cNvSpPr txBox="1"/>
          <p:nvPr/>
        </p:nvSpPr>
        <p:spPr>
          <a:xfrm>
            <a:off x="1349582" y="1579730"/>
            <a:ext cx="1423447" cy="461665"/>
          </a:xfrm>
          <a:prstGeom prst="rect">
            <a:avLst/>
          </a:prstGeom>
          <a:noFill/>
        </p:spPr>
        <p:txBody>
          <a:bodyPr wrap="square" rtlCol="0">
            <a:spAutoFit/>
          </a:bodyPr>
          <a:lstStyle/>
          <a:p>
            <a:r>
              <a:rPr kumimoji="1" lang="ja-JP" altLang="en-US" sz="2400"/>
              <a:t>一般広告</a:t>
            </a:r>
          </a:p>
        </p:txBody>
      </p:sp>
      <p:sp>
        <p:nvSpPr>
          <p:cNvPr id="14" name="テキスト ボックス 13">
            <a:extLst>
              <a:ext uri="{FF2B5EF4-FFF2-40B4-BE49-F238E27FC236}">
                <a16:creationId xmlns:a16="http://schemas.microsoft.com/office/drawing/2014/main" id="{BD58006F-C060-42EB-A69A-4EC85D6E151E}"/>
              </a:ext>
            </a:extLst>
          </p:cNvPr>
          <p:cNvSpPr txBox="1"/>
          <p:nvPr/>
        </p:nvSpPr>
        <p:spPr>
          <a:xfrm>
            <a:off x="9317691" y="1574807"/>
            <a:ext cx="1423447" cy="461665"/>
          </a:xfrm>
          <a:prstGeom prst="rect">
            <a:avLst/>
          </a:prstGeom>
          <a:noFill/>
        </p:spPr>
        <p:txBody>
          <a:bodyPr wrap="square" rtlCol="0">
            <a:spAutoFit/>
          </a:bodyPr>
          <a:lstStyle/>
          <a:p>
            <a:r>
              <a:rPr kumimoji="1" lang="ja-JP" altLang="en-US" sz="2400"/>
              <a:t>一般広告</a:t>
            </a:r>
          </a:p>
        </p:txBody>
      </p:sp>
      <p:sp>
        <p:nvSpPr>
          <p:cNvPr id="15" name="テキスト ボックス 14">
            <a:extLst>
              <a:ext uri="{FF2B5EF4-FFF2-40B4-BE49-F238E27FC236}">
                <a16:creationId xmlns:a16="http://schemas.microsoft.com/office/drawing/2014/main" id="{C31A435C-E641-4BDC-B950-10D3DD2331B7}"/>
              </a:ext>
            </a:extLst>
          </p:cNvPr>
          <p:cNvSpPr txBox="1"/>
          <p:nvPr/>
        </p:nvSpPr>
        <p:spPr>
          <a:xfrm>
            <a:off x="4968943" y="1464892"/>
            <a:ext cx="2082646" cy="461665"/>
          </a:xfrm>
          <a:prstGeom prst="rect">
            <a:avLst/>
          </a:prstGeom>
          <a:noFill/>
        </p:spPr>
        <p:txBody>
          <a:bodyPr wrap="square" rtlCol="0">
            <a:spAutoFit/>
          </a:bodyPr>
          <a:lstStyle/>
          <a:p>
            <a:r>
              <a:rPr kumimoji="1" lang="ja-JP" altLang="en-US" sz="2400"/>
              <a:t>アレンジレシピ</a:t>
            </a:r>
          </a:p>
        </p:txBody>
      </p:sp>
    </p:spTree>
    <p:extLst>
      <p:ext uri="{BB962C8B-B14F-4D97-AF65-F5344CB8AC3E}">
        <p14:creationId xmlns:p14="http://schemas.microsoft.com/office/powerpoint/2010/main" val="24601085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72FC19-8687-452D-BCA6-C11260083189}"/>
              </a:ext>
            </a:extLst>
          </p:cNvPr>
          <p:cNvSpPr>
            <a:spLocks noGrp="1"/>
          </p:cNvSpPr>
          <p:nvPr>
            <p:ph type="title"/>
          </p:nvPr>
        </p:nvSpPr>
        <p:spPr/>
        <p:txBody>
          <a:bodyPr/>
          <a:lstStyle/>
          <a:p>
            <a:r>
              <a:rPr kumimoji="1" lang="ja-JP" altLang="en-US"/>
              <a:t>仮説</a:t>
            </a:r>
            <a:r>
              <a:rPr lang="ja-JP" altLang="en-US"/>
              <a:t>①の検証結果</a:t>
            </a:r>
            <a:endParaRPr kumimoji="1" lang="ja-JP" altLang="en-US"/>
          </a:p>
        </p:txBody>
      </p:sp>
      <p:sp>
        <p:nvSpPr>
          <p:cNvPr id="4" name="スライド番号プレースホルダー 3">
            <a:extLst>
              <a:ext uri="{FF2B5EF4-FFF2-40B4-BE49-F238E27FC236}">
                <a16:creationId xmlns:a16="http://schemas.microsoft.com/office/drawing/2014/main" id="{5A000FFF-0736-4988-B32A-DAC0E5047B5F}"/>
              </a:ext>
            </a:extLst>
          </p:cNvPr>
          <p:cNvSpPr>
            <a:spLocks noGrp="1"/>
          </p:cNvSpPr>
          <p:nvPr>
            <p:ph type="sldNum" sz="quarter" idx="12"/>
          </p:nvPr>
        </p:nvSpPr>
        <p:spPr/>
        <p:txBody>
          <a:bodyPr/>
          <a:lstStyle/>
          <a:p>
            <a:fld id="{3A98EE3D-8CD1-4C3F-BD1C-C98C9596463C}" type="slidenum">
              <a:rPr lang="en-US" smtClean="0"/>
              <a:pPr/>
              <a:t>44</a:t>
            </a:fld>
            <a:endParaRPr lang="en-US"/>
          </a:p>
        </p:txBody>
      </p:sp>
      <p:sp>
        <p:nvSpPr>
          <p:cNvPr id="14" name="四角形: 角を丸くする 13">
            <a:extLst>
              <a:ext uri="{FF2B5EF4-FFF2-40B4-BE49-F238E27FC236}">
                <a16:creationId xmlns:a16="http://schemas.microsoft.com/office/drawing/2014/main" id="{7AC9FE2A-AD8B-4CAE-91DD-16E948DF01DC}"/>
              </a:ext>
            </a:extLst>
          </p:cNvPr>
          <p:cNvSpPr/>
          <p:nvPr/>
        </p:nvSpPr>
        <p:spPr>
          <a:xfrm>
            <a:off x="1329179" y="1078853"/>
            <a:ext cx="1121790" cy="29834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仮説①</a:t>
            </a:r>
          </a:p>
        </p:txBody>
      </p:sp>
      <p:pic>
        <p:nvPicPr>
          <p:cNvPr id="8" name="図 7">
            <a:extLst>
              <a:ext uri="{FF2B5EF4-FFF2-40B4-BE49-F238E27FC236}">
                <a16:creationId xmlns:a16="http://schemas.microsoft.com/office/drawing/2014/main" id="{3FDD7FCB-CE4C-4645-A59F-7E90016248A4}"/>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29179" y="3207728"/>
            <a:ext cx="10151560" cy="1989370"/>
          </a:xfrm>
          <a:prstGeom prst="rect">
            <a:avLst/>
          </a:prstGeom>
        </p:spPr>
      </p:pic>
      <p:pic>
        <p:nvPicPr>
          <p:cNvPr id="9" name="図 8">
            <a:extLst>
              <a:ext uri="{FF2B5EF4-FFF2-40B4-BE49-F238E27FC236}">
                <a16:creationId xmlns:a16="http://schemas.microsoft.com/office/drawing/2014/main" id="{0A4E5358-B323-4375-8F81-0C692C156EE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958361" y="1797542"/>
            <a:ext cx="6275278" cy="1410186"/>
          </a:xfrm>
          <a:prstGeom prst="rect">
            <a:avLst/>
          </a:prstGeom>
        </p:spPr>
      </p:pic>
      <p:sp>
        <p:nvSpPr>
          <p:cNvPr id="5" name="四角形: 角を丸くする 4">
            <a:extLst>
              <a:ext uri="{FF2B5EF4-FFF2-40B4-BE49-F238E27FC236}">
                <a16:creationId xmlns:a16="http://schemas.microsoft.com/office/drawing/2014/main" id="{C1957A48-0363-4304-A00F-3EB2C731392C}"/>
              </a:ext>
            </a:extLst>
          </p:cNvPr>
          <p:cNvSpPr/>
          <p:nvPr/>
        </p:nvSpPr>
        <p:spPr>
          <a:xfrm>
            <a:off x="5118652" y="2145566"/>
            <a:ext cx="977348" cy="1019834"/>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四角形: 角を丸くする 15">
            <a:extLst>
              <a:ext uri="{FF2B5EF4-FFF2-40B4-BE49-F238E27FC236}">
                <a16:creationId xmlns:a16="http://schemas.microsoft.com/office/drawing/2014/main" id="{5813E757-1709-4C3A-A5CA-4078D0E44910}"/>
              </a:ext>
            </a:extLst>
          </p:cNvPr>
          <p:cNvSpPr/>
          <p:nvPr/>
        </p:nvSpPr>
        <p:spPr>
          <a:xfrm>
            <a:off x="9960122" y="3533827"/>
            <a:ext cx="1040296" cy="1570383"/>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Rectangle: Rounded Corners 2">
            <a:extLst>
              <a:ext uri="{FF2B5EF4-FFF2-40B4-BE49-F238E27FC236}">
                <a16:creationId xmlns:a16="http://schemas.microsoft.com/office/drawing/2014/main" id="{AB41400E-8FDD-4DE5-8D49-CE10C976098C}"/>
              </a:ext>
            </a:extLst>
          </p:cNvPr>
          <p:cNvSpPr/>
          <p:nvPr/>
        </p:nvSpPr>
        <p:spPr>
          <a:xfrm>
            <a:off x="2277152" y="5344305"/>
            <a:ext cx="8255613" cy="869683"/>
          </a:xfrm>
          <a:prstGeom prst="roundRect">
            <a:avLst/>
          </a:prstGeom>
          <a:ln w="57150"/>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p>
            <a:pPr algn="ctr"/>
            <a:r>
              <a:rPr lang="en-US" altLang="ja-JP" sz="4000">
                <a:ea typeface="ＭＳ Ｐゴシック"/>
                <a:cs typeface="Calibri"/>
              </a:rPr>
              <a:t>58</a:t>
            </a:r>
            <a:r>
              <a:rPr lang="ja-JP" altLang="en-US" sz="4000">
                <a:ea typeface="ＭＳ Ｐゴシック"/>
                <a:cs typeface="Calibri"/>
              </a:rPr>
              <a:t>％の有意確率で棄却された</a:t>
            </a:r>
          </a:p>
        </p:txBody>
      </p:sp>
      <p:sp>
        <p:nvSpPr>
          <p:cNvPr id="13" name="四角形: 角を丸くする 12">
            <a:extLst>
              <a:ext uri="{FF2B5EF4-FFF2-40B4-BE49-F238E27FC236}">
                <a16:creationId xmlns:a16="http://schemas.microsoft.com/office/drawing/2014/main" id="{56D3E754-80DB-44B4-A6AF-11962FCADC54}"/>
              </a:ext>
            </a:extLst>
          </p:cNvPr>
          <p:cNvSpPr/>
          <p:nvPr/>
        </p:nvSpPr>
        <p:spPr>
          <a:xfrm>
            <a:off x="1190064" y="1306465"/>
            <a:ext cx="8341151" cy="54835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000">
                <a:solidFill>
                  <a:schemeClr val="tx1"/>
                </a:solidFill>
                <a:ea typeface="ＭＳ Ｐゴシック"/>
                <a:cs typeface="Calibri"/>
              </a:rPr>
              <a:t>一般広告よりもアレンジレシピ広告の方が考えているため記憶に残りやすい</a:t>
            </a:r>
            <a:endParaRPr lang="en-US" altLang="ja-JP" sz="2000">
              <a:solidFill>
                <a:schemeClr val="tx1"/>
              </a:solidFill>
            </a:endParaRPr>
          </a:p>
        </p:txBody>
      </p:sp>
    </p:spTree>
    <p:extLst>
      <p:ext uri="{BB962C8B-B14F-4D97-AF65-F5344CB8AC3E}">
        <p14:creationId xmlns:p14="http://schemas.microsoft.com/office/powerpoint/2010/main" val="226618920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5EE06D-0C4D-4431-A827-0A19C0153AB7}"/>
              </a:ext>
            </a:extLst>
          </p:cNvPr>
          <p:cNvSpPr>
            <a:spLocks noGrp="1"/>
          </p:cNvSpPr>
          <p:nvPr>
            <p:ph type="title"/>
          </p:nvPr>
        </p:nvSpPr>
        <p:spPr/>
        <p:txBody>
          <a:bodyPr/>
          <a:lstStyle/>
          <a:p>
            <a:r>
              <a:rPr kumimoji="1" lang="ja-JP" altLang="en-US"/>
              <a:t>調査概要　仮説②</a:t>
            </a:r>
          </a:p>
        </p:txBody>
      </p:sp>
      <p:sp>
        <p:nvSpPr>
          <p:cNvPr id="4" name="スライド番号プレースホルダー 3">
            <a:extLst>
              <a:ext uri="{FF2B5EF4-FFF2-40B4-BE49-F238E27FC236}">
                <a16:creationId xmlns:a16="http://schemas.microsoft.com/office/drawing/2014/main" id="{936D6DBD-B28D-40F2-83B7-1040AAB781A7}"/>
              </a:ext>
            </a:extLst>
          </p:cNvPr>
          <p:cNvSpPr>
            <a:spLocks noGrp="1"/>
          </p:cNvSpPr>
          <p:nvPr>
            <p:ph type="sldNum" sz="quarter" idx="12"/>
          </p:nvPr>
        </p:nvSpPr>
        <p:spPr/>
        <p:txBody>
          <a:bodyPr/>
          <a:lstStyle/>
          <a:p>
            <a:fld id="{3A98EE3D-8CD1-4C3F-BD1C-C98C9596463C}" type="slidenum">
              <a:rPr lang="en-US" smtClean="0"/>
              <a:pPr/>
              <a:t>45</a:t>
            </a:fld>
            <a:endParaRPr lang="en-US"/>
          </a:p>
        </p:txBody>
      </p:sp>
      <p:sp>
        <p:nvSpPr>
          <p:cNvPr id="6" name="四角形: 角を丸くする 5">
            <a:extLst>
              <a:ext uri="{FF2B5EF4-FFF2-40B4-BE49-F238E27FC236}">
                <a16:creationId xmlns:a16="http://schemas.microsoft.com/office/drawing/2014/main" id="{F2B74083-16ED-4DBB-91A0-C96C080F88DD}"/>
              </a:ext>
            </a:extLst>
          </p:cNvPr>
          <p:cNvSpPr/>
          <p:nvPr/>
        </p:nvSpPr>
        <p:spPr>
          <a:xfrm>
            <a:off x="452879" y="1562329"/>
            <a:ext cx="11286242" cy="4049047"/>
          </a:xfrm>
          <a:prstGeom prst="roundRect">
            <a:avLst/>
          </a:prstGeom>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p>
            <a:r>
              <a:rPr kumimoji="1" lang="ja-JP" altLang="en-US" sz="2800">
                <a:ea typeface="ＭＳ Ｐゴシック"/>
              </a:rPr>
              <a:t>調査目的：大胆レシピ</a:t>
            </a:r>
            <a:r>
              <a:rPr lang="ja-JP" altLang="en-US" sz="2800">
                <a:ea typeface="ＭＳ Ｐゴシック"/>
              </a:rPr>
              <a:t>とちょい足しレシピが記憶に与える影響</a:t>
            </a:r>
            <a:r>
              <a:rPr kumimoji="1" lang="ja-JP" altLang="en-US" sz="2800">
                <a:ea typeface="ＭＳ Ｐゴシック"/>
              </a:rPr>
              <a:t>を調査</a:t>
            </a:r>
            <a:endParaRPr kumimoji="1" lang="en-US" altLang="ja-JP" sz="2800"/>
          </a:p>
          <a:p>
            <a:r>
              <a:rPr kumimoji="1" lang="ja-JP" altLang="en-US" sz="2800">
                <a:ea typeface="ＭＳ Ｐゴシック"/>
              </a:rPr>
              <a:t>調査対象：</a:t>
            </a:r>
            <a:r>
              <a:rPr kumimoji="1" lang="en-US" altLang="ja-JP" sz="2800">
                <a:ea typeface="ＭＳ Ｐゴシック"/>
              </a:rPr>
              <a:t>10</a:t>
            </a:r>
            <a:r>
              <a:rPr kumimoji="1" lang="ja-JP" altLang="en-US" sz="2800">
                <a:ea typeface="ＭＳ Ｐゴシック"/>
              </a:rPr>
              <a:t>代～</a:t>
            </a:r>
            <a:r>
              <a:rPr lang="en-US" altLang="ja-JP" sz="2800">
                <a:ea typeface="ＭＳ Ｐゴシック"/>
              </a:rPr>
              <a:t>4</a:t>
            </a:r>
            <a:r>
              <a:rPr kumimoji="1" lang="en-US" altLang="ja-JP" sz="2800">
                <a:ea typeface="ＭＳ Ｐゴシック"/>
              </a:rPr>
              <a:t>0</a:t>
            </a:r>
            <a:r>
              <a:rPr kumimoji="1" lang="ja-JP" altLang="en-US" sz="2800">
                <a:ea typeface="ＭＳ Ｐゴシック"/>
              </a:rPr>
              <a:t>代の男女</a:t>
            </a:r>
            <a:endParaRPr kumimoji="1" lang="en-US" altLang="ja-JP" sz="2800">
              <a:ea typeface="ＭＳ Ｐゴシック"/>
            </a:endParaRPr>
          </a:p>
          <a:p>
            <a:r>
              <a:rPr kumimoji="1" lang="ja-JP" altLang="en-US" sz="2800">
                <a:ea typeface="ＭＳ Ｐゴシック"/>
              </a:rPr>
              <a:t>調査期間：</a:t>
            </a:r>
            <a:r>
              <a:rPr kumimoji="1" lang="en-US" altLang="ja-JP" sz="2800">
                <a:ea typeface="ＭＳ Ｐゴシック"/>
              </a:rPr>
              <a:t>2020</a:t>
            </a:r>
            <a:r>
              <a:rPr kumimoji="1" lang="ja-JP" altLang="en-US" sz="2800">
                <a:ea typeface="ＭＳ Ｐゴシック"/>
              </a:rPr>
              <a:t>年</a:t>
            </a:r>
            <a:r>
              <a:rPr kumimoji="1" lang="en-US" altLang="ja-JP" sz="2800">
                <a:ea typeface="ＭＳ Ｐゴシック"/>
              </a:rPr>
              <a:t>12</a:t>
            </a:r>
            <a:r>
              <a:rPr kumimoji="1" lang="ja-JP" altLang="en-US" sz="2800">
                <a:ea typeface="ＭＳ Ｐゴシック"/>
              </a:rPr>
              <a:t>月</a:t>
            </a:r>
            <a:r>
              <a:rPr kumimoji="1" lang="en-US" altLang="ja-JP" sz="2800">
                <a:ea typeface="ＭＳ Ｐゴシック"/>
              </a:rPr>
              <a:t>10</a:t>
            </a:r>
            <a:r>
              <a:rPr kumimoji="1" lang="ja-JP" altLang="en-US" sz="2800">
                <a:ea typeface="ＭＳ Ｐゴシック"/>
              </a:rPr>
              <a:t>日～</a:t>
            </a:r>
            <a:r>
              <a:rPr kumimoji="1" lang="en-US" altLang="ja-JP" sz="2800">
                <a:ea typeface="ＭＳ Ｐゴシック"/>
              </a:rPr>
              <a:t>12</a:t>
            </a:r>
            <a:r>
              <a:rPr kumimoji="1" lang="ja-JP" altLang="en-US" sz="2800">
                <a:ea typeface="ＭＳ Ｐゴシック"/>
              </a:rPr>
              <a:t>月</a:t>
            </a:r>
            <a:r>
              <a:rPr kumimoji="1" lang="en-US" altLang="ja-JP" sz="2800">
                <a:ea typeface="ＭＳ Ｐゴシック"/>
              </a:rPr>
              <a:t>15</a:t>
            </a:r>
            <a:r>
              <a:rPr kumimoji="1" lang="ja-JP" altLang="en-US" sz="2800">
                <a:ea typeface="ＭＳ Ｐゴシック"/>
              </a:rPr>
              <a:t>日</a:t>
            </a:r>
            <a:endParaRPr kumimoji="1" lang="en-US" altLang="ja-JP" sz="2800">
              <a:ea typeface="ＭＳ Ｐゴシック"/>
            </a:endParaRPr>
          </a:p>
          <a:p>
            <a:r>
              <a:rPr kumimoji="1" lang="ja-JP" altLang="en-US" sz="2800">
                <a:ea typeface="ＭＳ Ｐゴシック"/>
              </a:rPr>
              <a:t>調査方法：</a:t>
            </a:r>
            <a:r>
              <a:rPr kumimoji="1" lang="en-US" altLang="ja-JP" sz="2800">
                <a:ea typeface="ＭＳ Ｐゴシック"/>
              </a:rPr>
              <a:t>Google</a:t>
            </a:r>
            <a:r>
              <a:rPr kumimoji="1" lang="ja-JP" altLang="en-US" sz="2800">
                <a:ea typeface="ＭＳ Ｐゴシック"/>
              </a:rPr>
              <a:t>フォーム</a:t>
            </a:r>
            <a:endParaRPr kumimoji="1" lang="en-US" altLang="ja-JP" sz="2800">
              <a:ea typeface="ＭＳ Ｐゴシック"/>
            </a:endParaRPr>
          </a:p>
          <a:p>
            <a:r>
              <a:rPr kumimoji="1" lang="ja-JP" altLang="en-US" sz="2800"/>
              <a:t>サンプルサイズ：有効回答</a:t>
            </a:r>
            <a:r>
              <a:rPr kumimoji="1" lang="en-US" altLang="ja-JP" sz="2800"/>
              <a:t>123</a:t>
            </a:r>
            <a:r>
              <a:rPr kumimoji="1" lang="ja-JP" altLang="en-US" sz="2800"/>
              <a:t>名</a:t>
            </a:r>
            <a:endParaRPr kumimoji="1" lang="en-US" altLang="ja-JP" sz="2800"/>
          </a:p>
          <a:p>
            <a:r>
              <a:rPr kumimoji="1" lang="ja-JP" altLang="en-US" sz="2800"/>
              <a:t>分析方法：ｔ検定</a:t>
            </a:r>
            <a:endParaRPr kumimoji="1" lang="en-US" altLang="ja-JP" sz="2800"/>
          </a:p>
          <a:p>
            <a:r>
              <a:rPr lang="ja-JP" altLang="en-US" sz="2800">
                <a:ea typeface="ＭＳ Ｐゴシック"/>
              </a:rPr>
              <a:t>独立変数：大胆レシピ</a:t>
            </a:r>
            <a:r>
              <a:rPr lang="en-US" altLang="ja-JP" sz="2800">
                <a:ea typeface="ＭＳ Ｐゴシック"/>
              </a:rPr>
              <a:t>/</a:t>
            </a:r>
            <a:r>
              <a:rPr lang="ja-JP" altLang="en-US" sz="2800">
                <a:ea typeface="ＭＳ Ｐゴシック"/>
              </a:rPr>
              <a:t>ちょい足しレシピ</a:t>
            </a:r>
            <a:endParaRPr lang="en-US" altLang="ja-JP" sz="2800">
              <a:ea typeface="ＭＳ Ｐゴシック"/>
            </a:endParaRPr>
          </a:p>
          <a:p>
            <a:r>
              <a:rPr kumimoji="1" lang="ja-JP" altLang="en-US" sz="2800"/>
              <a:t>従属変数：どれほど記憶に残っているか</a:t>
            </a:r>
            <a:endParaRPr kumimoji="1" lang="en-US" altLang="ja-JP" sz="2800"/>
          </a:p>
        </p:txBody>
      </p:sp>
    </p:spTree>
    <p:extLst>
      <p:ext uri="{BB962C8B-B14F-4D97-AF65-F5344CB8AC3E}">
        <p14:creationId xmlns:p14="http://schemas.microsoft.com/office/powerpoint/2010/main" val="9015512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406D272-A5B6-4928-AABA-A75EE7382FDB}"/>
              </a:ext>
            </a:extLst>
          </p:cNvPr>
          <p:cNvSpPr>
            <a:spLocks noGrp="1"/>
          </p:cNvSpPr>
          <p:nvPr>
            <p:ph type="title"/>
          </p:nvPr>
        </p:nvSpPr>
        <p:spPr/>
        <p:txBody>
          <a:bodyPr/>
          <a:lstStyle/>
          <a:p>
            <a:r>
              <a:rPr kumimoji="1" lang="ja-JP" altLang="en-US"/>
              <a:t>仮説②　検証方法～尺度～</a:t>
            </a:r>
          </a:p>
        </p:txBody>
      </p:sp>
      <p:sp>
        <p:nvSpPr>
          <p:cNvPr id="4" name="スライド番号プレースホルダー 3">
            <a:extLst>
              <a:ext uri="{FF2B5EF4-FFF2-40B4-BE49-F238E27FC236}">
                <a16:creationId xmlns:a16="http://schemas.microsoft.com/office/drawing/2014/main" id="{7C851CAA-4BAD-4734-98A2-819EDDB81934}"/>
              </a:ext>
            </a:extLst>
          </p:cNvPr>
          <p:cNvSpPr>
            <a:spLocks noGrp="1"/>
          </p:cNvSpPr>
          <p:nvPr>
            <p:ph type="sldNum" sz="quarter" idx="12"/>
          </p:nvPr>
        </p:nvSpPr>
        <p:spPr/>
        <p:txBody>
          <a:bodyPr/>
          <a:lstStyle/>
          <a:p>
            <a:fld id="{3A98EE3D-8CD1-4C3F-BD1C-C98C9596463C}" type="slidenum">
              <a:rPr lang="en-US" smtClean="0"/>
              <a:pPr/>
              <a:t>46</a:t>
            </a:fld>
            <a:endParaRPr lang="en-US"/>
          </a:p>
        </p:txBody>
      </p:sp>
      <p:sp>
        <p:nvSpPr>
          <p:cNvPr id="5" name="四角形: 角を丸くする 4">
            <a:extLst>
              <a:ext uri="{FF2B5EF4-FFF2-40B4-BE49-F238E27FC236}">
                <a16:creationId xmlns:a16="http://schemas.microsoft.com/office/drawing/2014/main" id="{26776B7B-F107-45FD-B3C1-6221CC92EAF8}"/>
              </a:ext>
            </a:extLst>
          </p:cNvPr>
          <p:cNvSpPr/>
          <p:nvPr/>
        </p:nvSpPr>
        <p:spPr>
          <a:xfrm>
            <a:off x="1066799" y="1228024"/>
            <a:ext cx="8341151" cy="54835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000">
                <a:solidFill>
                  <a:schemeClr val="tx1"/>
                </a:solidFill>
                <a:ea typeface="ＭＳ Ｐゴシック"/>
                <a:cs typeface="Calibri"/>
              </a:rPr>
              <a:t>大胆レシピの方がちょい足しレシピよりも記憶に残りやすい</a:t>
            </a:r>
          </a:p>
        </p:txBody>
      </p:sp>
      <p:sp>
        <p:nvSpPr>
          <p:cNvPr id="6" name="四角形: 角を丸くする 5">
            <a:extLst>
              <a:ext uri="{FF2B5EF4-FFF2-40B4-BE49-F238E27FC236}">
                <a16:creationId xmlns:a16="http://schemas.microsoft.com/office/drawing/2014/main" id="{21C1F888-2732-4E34-B6AC-A6437BC38818}"/>
              </a:ext>
            </a:extLst>
          </p:cNvPr>
          <p:cNvSpPr/>
          <p:nvPr/>
        </p:nvSpPr>
        <p:spPr>
          <a:xfrm>
            <a:off x="1329179" y="1078853"/>
            <a:ext cx="1121790" cy="29834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仮説②</a:t>
            </a:r>
          </a:p>
        </p:txBody>
      </p:sp>
      <p:sp>
        <p:nvSpPr>
          <p:cNvPr id="8" name="正方形/長方形 7">
            <a:extLst>
              <a:ext uri="{FF2B5EF4-FFF2-40B4-BE49-F238E27FC236}">
                <a16:creationId xmlns:a16="http://schemas.microsoft.com/office/drawing/2014/main" id="{9F37A78D-579F-4A73-A4A3-DC1292856C87}"/>
              </a:ext>
            </a:extLst>
          </p:cNvPr>
          <p:cNvSpPr/>
          <p:nvPr/>
        </p:nvSpPr>
        <p:spPr>
          <a:xfrm>
            <a:off x="1066800" y="2155317"/>
            <a:ext cx="10058400" cy="145364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9" name="正方形/長方形 8">
            <a:extLst>
              <a:ext uri="{FF2B5EF4-FFF2-40B4-BE49-F238E27FC236}">
                <a16:creationId xmlns:a16="http://schemas.microsoft.com/office/drawing/2014/main" id="{A3CDE2AB-DB7F-46A6-887E-F12FF56821A2}"/>
              </a:ext>
            </a:extLst>
          </p:cNvPr>
          <p:cNvSpPr/>
          <p:nvPr/>
        </p:nvSpPr>
        <p:spPr>
          <a:xfrm>
            <a:off x="1329179" y="1925549"/>
            <a:ext cx="6212264" cy="4807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a:solidFill>
                  <a:schemeClr val="tx1"/>
                </a:solidFill>
              </a:rPr>
              <a:t>独立変数（</a:t>
            </a:r>
            <a:r>
              <a:rPr lang="ja-JP" altLang="en-US" sz="2800">
                <a:solidFill>
                  <a:schemeClr val="tx1"/>
                </a:solidFill>
              </a:rPr>
              <a:t>大胆レシピ</a:t>
            </a:r>
            <a:r>
              <a:rPr kumimoji="1" lang="en-US" altLang="ja-JP" sz="2800">
                <a:solidFill>
                  <a:schemeClr val="tx1"/>
                </a:solidFill>
              </a:rPr>
              <a:t>/</a:t>
            </a:r>
            <a:r>
              <a:rPr lang="ja-JP" altLang="en-US" sz="2800">
                <a:solidFill>
                  <a:schemeClr val="tx1"/>
                </a:solidFill>
              </a:rPr>
              <a:t>ちょい足しレシピ</a:t>
            </a:r>
            <a:r>
              <a:rPr kumimoji="1" lang="ja-JP" altLang="en-US" sz="2800">
                <a:solidFill>
                  <a:schemeClr val="tx1"/>
                </a:solidFill>
              </a:rPr>
              <a:t>）</a:t>
            </a:r>
          </a:p>
        </p:txBody>
      </p:sp>
      <p:pic>
        <p:nvPicPr>
          <p:cNvPr id="15" name="図 14" descr="パスタの食事&#10;&#10;自動的に生成された説明">
            <a:extLst>
              <a:ext uri="{FF2B5EF4-FFF2-40B4-BE49-F238E27FC236}">
                <a16:creationId xmlns:a16="http://schemas.microsoft.com/office/drawing/2014/main" id="{79824CBC-2266-45C5-8D8D-87F719A50BF9}"/>
              </a:ext>
            </a:extLst>
          </p:cNvPr>
          <p:cNvPicPr>
            <a:picLocks/>
          </p:cNvPicPr>
          <p:nvPr/>
        </p:nvPicPr>
        <p:blipFill>
          <a:blip r:embed="rId2" cstate="email">
            <a:extLst>
              <a:ext uri="{28A0092B-C50C-407E-A947-70E740481C1C}">
                <a14:useLocalDpi xmlns:a14="http://schemas.microsoft.com/office/drawing/2010/main"/>
              </a:ext>
            </a:extLst>
          </a:blip>
          <a:stretch>
            <a:fillRect/>
          </a:stretch>
        </p:blipFill>
        <p:spPr>
          <a:xfrm>
            <a:off x="3679980" y="2450528"/>
            <a:ext cx="1624887" cy="1053294"/>
          </a:xfrm>
          <a:prstGeom prst="rect">
            <a:avLst/>
          </a:prstGeom>
        </p:spPr>
      </p:pic>
      <p:sp>
        <p:nvSpPr>
          <p:cNvPr id="19" name="正方形/長方形 18">
            <a:extLst>
              <a:ext uri="{FF2B5EF4-FFF2-40B4-BE49-F238E27FC236}">
                <a16:creationId xmlns:a16="http://schemas.microsoft.com/office/drawing/2014/main" id="{8EA2FB88-B8A5-4448-9656-80753F5D52D0}"/>
              </a:ext>
            </a:extLst>
          </p:cNvPr>
          <p:cNvSpPr/>
          <p:nvPr/>
        </p:nvSpPr>
        <p:spPr>
          <a:xfrm>
            <a:off x="1066799" y="4068498"/>
            <a:ext cx="10058400" cy="216693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20" name="正方形/長方形 19">
            <a:extLst>
              <a:ext uri="{FF2B5EF4-FFF2-40B4-BE49-F238E27FC236}">
                <a16:creationId xmlns:a16="http://schemas.microsoft.com/office/drawing/2014/main" id="{B3DA7945-3057-4453-ABC5-89EEE85CFFE0}"/>
              </a:ext>
            </a:extLst>
          </p:cNvPr>
          <p:cNvSpPr/>
          <p:nvPr/>
        </p:nvSpPr>
        <p:spPr>
          <a:xfrm>
            <a:off x="1329179" y="3837399"/>
            <a:ext cx="6326490" cy="4807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a:solidFill>
                  <a:schemeClr val="tx1"/>
                </a:solidFill>
              </a:rPr>
              <a:t>従属</a:t>
            </a:r>
            <a:r>
              <a:rPr kumimoji="1" lang="ja-JP" altLang="en-US" sz="2800">
                <a:solidFill>
                  <a:schemeClr val="tx1"/>
                </a:solidFill>
              </a:rPr>
              <a:t>変数（どれほど記憶に残っているか）</a:t>
            </a:r>
          </a:p>
        </p:txBody>
      </p:sp>
      <p:pic>
        <p:nvPicPr>
          <p:cNvPr id="22" name="図 21" descr="テキスト&#10;&#10;自動的に生成された説明">
            <a:extLst>
              <a:ext uri="{FF2B5EF4-FFF2-40B4-BE49-F238E27FC236}">
                <a16:creationId xmlns:a16="http://schemas.microsoft.com/office/drawing/2014/main" id="{74D553F1-D351-40A6-856F-3C45BAECD39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69592" y="4363735"/>
            <a:ext cx="3578837" cy="1826125"/>
          </a:xfrm>
          <a:prstGeom prst="rect">
            <a:avLst/>
          </a:prstGeom>
        </p:spPr>
      </p:pic>
      <p:sp>
        <p:nvSpPr>
          <p:cNvPr id="23" name="テキスト ボックス 22">
            <a:extLst>
              <a:ext uri="{FF2B5EF4-FFF2-40B4-BE49-F238E27FC236}">
                <a16:creationId xmlns:a16="http://schemas.microsoft.com/office/drawing/2014/main" id="{5554C754-3D9F-42DF-85A9-F49462A8A7A9}"/>
              </a:ext>
            </a:extLst>
          </p:cNvPr>
          <p:cNvSpPr txBox="1"/>
          <p:nvPr/>
        </p:nvSpPr>
        <p:spPr>
          <a:xfrm>
            <a:off x="6051222" y="4736464"/>
            <a:ext cx="4811599" cy="830997"/>
          </a:xfrm>
          <a:prstGeom prst="rect">
            <a:avLst/>
          </a:prstGeom>
          <a:noFill/>
        </p:spPr>
        <p:txBody>
          <a:bodyPr wrap="square" rtlCol="0">
            <a:spAutoFit/>
          </a:bodyPr>
          <a:lstStyle/>
          <a:p>
            <a:r>
              <a:rPr lang="ja-JP" altLang="en-US" sz="2400"/>
              <a:t>・大胆レシピを見せたグループ</a:t>
            </a:r>
            <a:endParaRPr lang="en-US" altLang="ja-JP" sz="2400"/>
          </a:p>
          <a:p>
            <a:r>
              <a:rPr lang="ja-JP" altLang="en-US" sz="2400"/>
              <a:t>・ちょい足しレシピを見せたグループ</a:t>
            </a:r>
            <a:endParaRPr lang="en-US" altLang="ja-JP" sz="2400"/>
          </a:p>
        </p:txBody>
      </p:sp>
      <p:pic>
        <p:nvPicPr>
          <p:cNvPr id="7" name="図 6" descr="テーブルの上の食事と飲み物&#10;&#10;自動的に生成された説明">
            <a:extLst>
              <a:ext uri="{FF2B5EF4-FFF2-40B4-BE49-F238E27FC236}">
                <a16:creationId xmlns:a16="http://schemas.microsoft.com/office/drawing/2014/main" id="{56CAF3F5-32D9-49F9-B71E-854E62C91FA7}"/>
              </a:ext>
            </a:extLst>
          </p:cNvPr>
          <p:cNvPicPr>
            <a:picLocks/>
          </p:cNvPicPr>
          <p:nvPr/>
        </p:nvPicPr>
        <p:blipFill>
          <a:blip r:embed="rId4" cstate="email">
            <a:extLst>
              <a:ext uri="{28A0092B-C50C-407E-A947-70E740481C1C}">
                <a14:useLocalDpi xmlns:a14="http://schemas.microsoft.com/office/drawing/2010/main"/>
              </a:ext>
            </a:extLst>
          </a:blip>
          <a:stretch>
            <a:fillRect/>
          </a:stretch>
        </p:blipFill>
        <p:spPr>
          <a:xfrm>
            <a:off x="6887135" y="2449022"/>
            <a:ext cx="1623600" cy="1054800"/>
          </a:xfrm>
          <a:prstGeom prst="rect">
            <a:avLst/>
          </a:prstGeom>
        </p:spPr>
      </p:pic>
    </p:spTree>
    <p:extLst>
      <p:ext uri="{BB962C8B-B14F-4D97-AF65-F5344CB8AC3E}">
        <p14:creationId xmlns:p14="http://schemas.microsoft.com/office/powerpoint/2010/main" val="12013136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194EB82C-5A36-4FDF-8AFB-9E391643F7E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567306" y="1925549"/>
            <a:ext cx="7057387" cy="1373194"/>
          </a:xfrm>
          <a:prstGeom prst="rect">
            <a:avLst/>
          </a:prstGeom>
        </p:spPr>
      </p:pic>
      <p:pic>
        <p:nvPicPr>
          <p:cNvPr id="12" name="図 11">
            <a:extLst>
              <a:ext uri="{FF2B5EF4-FFF2-40B4-BE49-F238E27FC236}">
                <a16:creationId xmlns:a16="http://schemas.microsoft.com/office/drawing/2014/main" id="{CB156E0D-0C4C-43DE-9D44-186AB3A6741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90391" y="3253201"/>
            <a:ext cx="11629133" cy="1968206"/>
          </a:xfrm>
          <a:prstGeom prst="rect">
            <a:avLst/>
          </a:prstGeom>
        </p:spPr>
      </p:pic>
      <p:sp>
        <p:nvSpPr>
          <p:cNvPr id="2" name="タイトル 1">
            <a:extLst>
              <a:ext uri="{FF2B5EF4-FFF2-40B4-BE49-F238E27FC236}">
                <a16:creationId xmlns:a16="http://schemas.microsoft.com/office/drawing/2014/main" id="{1472FC19-8687-452D-BCA6-C11260083189}"/>
              </a:ext>
            </a:extLst>
          </p:cNvPr>
          <p:cNvSpPr>
            <a:spLocks noGrp="1"/>
          </p:cNvSpPr>
          <p:nvPr>
            <p:ph type="title"/>
          </p:nvPr>
        </p:nvSpPr>
        <p:spPr/>
        <p:txBody>
          <a:bodyPr/>
          <a:lstStyle/>
          <a:p>
            <a:r>
              <a:rPr kumimoji="1" lang="ja-JP" altLang="en-US"/>
              <a:t>仮説②</a:t>
            </a:r>
            <a:r>
              <a:rPr lang="ja-JP" altLang="en-US"/>
              <a:t>の検証結果</a:t>
            </a:r>
            <a:endParaRPr kumimoji="1" lang="ja-JP" altLang="en-US"/>
          </a:p>
        </p:txBody>
      </p:sp>
      <p:sp>
        <p:nvSpPr>
          <p:cNvPr id="4" name="スライド番号プレースホルダー 3">
            <a:extLst>
              <a:ext uri="{FF2B5EF4-FFF2-40B4-BE49-F238E27FC236}">
                <a16:creationId xmlns:a16="http://schemas.microsoft.com/office/drawing/2014/main" id="{5A000FFF-0736-4988-B32A-DAC0E5047B5F}"/>
              </a:ext>
            </a:extLst>
          </p:cNvPr>
          <p:cNvSpPr>
            <a:spLocks noGrp="1"/>
          </p:cNvSpPr>
          <p:nvPr>
            <p:ph type="sldNum" sz="quarter" idx="12"/>
          </p:nvPr>
        </p:nvSpPr>
        <p:spPr/>
        <p:txBody>
          <a:bodyPr/>
          <a:lstStyle/>
          <a:p>
            <a:fld id="{3A98EE3D-8CD1-4C3F-BD1C-C98C9596463C}" type="slidenum">
              <a:rPr lang="en-US" smtClean="0"/>
              <a:pPr/>
              <a:t>47</a:t>
            </a:fld>
            <a:endParaRPr lang="en-US"/>
          </a:p>
        </p:txBody>
      </p:sp>
      <p:sp>
        <p:nvSpPr>
          <p:cNvPr id="13" name="四角形: 角を丸くする 12">
            <a:extLst>
              <a:ext uri="{FF2B5EF4-FFF2-40B4-BE49-F238E27FC236}">
                <a16:creationId xmlns:a16="http://schemas.microsoft.com/office/drawing/2014/main" id="{56D3E754-80DB-44B4-A6AF-11962FCADC54}"/>
              </a:ext>
            </a:extLst>
          </p:cNvPr>
          <p:cNvSpPr/>
          <p:nvPr/>
        </p:nvSpPr>
        <p:spPr>
          <a:xfrm>
            <a:off x="1066799" y="1228024"/>
            <a:ext cx="8341151" cy="54835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a:solidFill>
                  <a:schemeClr val="tx1"/>
                </a:solidFill>
                <a:ea typeface="ＭＳ Ｐゴシック"/>
                <a:cs typeface="Calibri"/>
              </a:rPr>
              <a:t>大胆レシピの方がちょい足しレシピよりも記憶に残りやすい</a:t>
            </a:r>
            <a:endParaRPr lang="en-US" altLang="ja-JP" sz="2000">
              <a:solidFill>
                <a:schemeClr val="tx1"/>
              </a:solidFill>
            </a:endParaRPr>
          </a:p>
        </p:txBody>
      </p:sp>
      <p:sp>
        <p:nvSpPr>
          <p:cNvPr id="14" name="四角形: 角を丸くする 13">
            <a:extLst>
              <a:ext uri="{FF2B5EF4-FFF2-40B4-BE49-F238E27FC236}">
                <a16:creationId xmlns:a16="http://schemas.microsoft.com/office/drawing/2014/main" id="{7AC9FE2A-AD8B-4CAE-91DD-16E948DF01DC}"/>
              </a:ext>
            </a:extLst>
          </p:cNvPr>
          <p:cNvSpPr/>
          <p:nvPr/>
        </p:nvSpPr>
        <p:spPr>
          <a:xfrm>
            <a:off x="1329179" y="1078853"/>
            <a:ext cx="1121790" cy="29834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仮説①</a:t>
            </a:r>
          </a:p>
        </p:txBody>
      </p:sp>
      <p:sp>
        <p:nvSpPr>
          <p:cNvPr id="5" name="四角形: 角を丸くする 4">
            <a:extLst>
              <a:ext uri="{FF2B5EF4-FFF2-40B4-BE49-F238E27FC236}">
                <a16:creationId xmlns:a16="http://schemas.microsoft.com/office/drawing/2014/main" id="{C1957A48-0363-4304-A00F-3EB2C731392C}"/>
              </a:ext>
            </a:extLst>
          </p:cNvPr>
          <p:cNvSpPr/>
          <p:nvPr/>
        </p:nvSpPr>
        <p:spPr>
          <a:xfrm>
            <a:off x="6404957" y="2188453"/>
            <a:ext cx="977348" cy="1019834"/>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四角形: 角を丸くする 15">
            <a:extLst>
              <a:ext uri="{FF2B5EF4-FFF2-40B4-BE49-F238E27FC236}">
                <a16:creationId xmlns:a16="http://schemas.microsoft.com/office/drawing/2014/main" id="{5813E757-1709-4C3A-A5CA-4078D0E44910}"/>
              </a:ext>
            </a:extLst>
          </p:cNvPr>
          <p:cNvSpPr/>
          <p:nvPr/>
        </p:nvSpPr>
        <p:spPr>
          <a:xfrm>
            <a:off x="7028386" y="4072379"/>
            <a:ext cx="965544" cy="1026129"/>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Rectangle: Rounded Corners 2">
            <a:extLst>
              <a:ext uri="{FF2B5EF4-FFF2-40B4-BE49-F238E27FC236}">
                <a16:creationId xmlns:a16="http://schemas.microsoft.com/office/drawing/2014/main" id="{AB41400E-8FDD-4DE5-8D49-CE10C976098C}"/>
              </a:ext>
            </a:extLst>
          </p:cNvPr>
          <p:cNvSpPr/>
          <p:nvPr/>
        </p:nvSpPr>
        <p:spPr>
          <a:xfrm>
            <a:off x="2277152" y="5344305"/>
            <a:ext cx="8255613" cy="869683"/>
          </a:xfrm>
          <a:prstGeom prst="roundRect">
            <a:avLst/>
          </a:prstGeom>
          <a:ln w="57150"/>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p>
            <a:pPr algn="ctr"/>
            <a:r>
              <a:rPr lang="en-US" altLang="ja-JP" sz="4000">
                <a:ea typeface="ＭＳ Ｐゴシック"/>
                <a:cs typeface="Calibri"/>
              </a:rPr>
              <a:t>61</a:t>
            </a:r>
            <a:r>
              <a:rPr lang="ja-JP" altLang="en-US" sz="4000">
                <a:ea typeface="ＭＳ Ｐゴシック"/>
                <a:cs typeface="Calibri"/>
              </a:rPr>
              <a:t>％の有意確率で棄却された</a:t>
            </a:r>
          </a:p>
        </p:txBody>
      </p:sp>
    </p:spTree>
    <p:extLst>
      <p:ext uri="{BB962C8B-B14F-4D97-AF65-F5344CB8AC3E}">
        <p14:creationId xmlns:p14="http://schemas.microsoft.com/office/powerpoint/2010/main" val="10364136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595D22-DB3F-47A1-AF8D-2D7EDFEF6A1D}"/>
              </a:ext>
            </a:extLst>
          </p:cNvPr>
          <p:cNvSpPr>
            <a:spLocks noGrp="1"/>
          </p:cNvSpPr>
          <p:nvPr>
            <p:ph type="title"/>
          </p:nvPr>
        </p:nvSpPr>
        <p:spPr/>
        <p:txBody>
          <a:bodyPr/>
          <a:lstStyle/>
          <a:p>
            <a:r>
              <a:rPr lang="ja-JP" altLang="en-US"/>
              <a:t>学術</a:t>
            </a:r>
            <a:r>
              <a:rPr kumimoji="1" lang="ja-JP" altLang="en-US"/>
              <a:t>的インプリケーション</a:t>
            </a:r>
          </a:p>
        </p:txBody>
      </p:sp>
      <p:sp>
        <p:nvSpPr>
          <p:cNvPr id="3" name="コンテンツ プレースホルダー 2">
            <a:extLst>
              <a:ext uri="{FF2B5EF4-FFF2-40B4-BE49-F238E27FC236}">
                <a16:creationId xmlns:a16="http://schemas.microsoft.com/office/drawing/2014/main" id="{F123DB21-C00F-4F55-A150-E13A248A4AC3}"/>
              </a:ext>
            </a:extLst>
          </p:cNvPr>
          <p:cNvSpPr>
            <a:spLocks noGrp="1"/>
          </p:cNvSpPr>
          <p:nvPr>
            <p:ph idx="1"/>
          </p:nvPr>
        </p:nvSpPr>
        <p:spPr/>
        <p:txBody>
          <a:bodyPr vert="horz" lIns="0" tIns="45720" rIns="0" bIns="45720" rtlCol="0" anchor="t">
            <a:normAutofit/>
          </a:bodyPr>
          <a:lstStyle/>
          <a:p>
            <a:r>
              <a:rPr kumimoji="1" lang="ja-JP" altLang="en-US" sz="4800">
                <a:ea typeface="ＭＳ Ｐゴシック"/>
              </a:rPr>
              <a:t>・</a:t>
            </a:r>
            <a:r>
              <a:rPr lang="ja-JP" altLang="en-US" sz="4800">
                <a:ea typeface="ＭＳ Ｐゴシック"/>
              </a:rPr>
              <a:t>非計画購買される商品において、アレンジレシピが店頭想起に与える影響が、示唆できていません。</a:t>
            </a:r>
            <a:endParaRPr lang="ja-JP" altLang="en-US" sz="4800">
              <a:ea typeface="ＭＳ Ｐゴシック"/>
              <a:cs typeface="Calibri"/>
            </a:endParaRPr>
          </a:p>
        </p:txBody>
      </p:sp>
      <p:sp>
        <p:nvSpPr>
          <p:cNvPr id="4" name="スライド番号プレースホルダー 3">
            <a:extLst>
              <a:ext uri="{FF2B5EF4-FFF2-40B4-BE49-F238E27FC236}">
                <a16:creationId xmlns:a16="http://schemas.microsoft.com/office/drawing/2014/main" id="{2C2C52DF-B1AB-427A-A1E9-3A1ABE06F361}"/>
              </a:ext>
            </a:extLst>
          </p:cNvPr>
          <p:cNvSpPr>
            <a:spLocks noGrp="1"/>
          </p:cNvSpPr>
          <p:nvPr>
            <p:ph type="sldNum" sz="quarter" idx="12"/>
          </p:nvPr>
        </p:nvSpPr>
        <p:spPr/>
        <p:txBody>
          <a:bodyPr/>
          <a:lstStyle/>
          <a:p>
            <a:fld id="{3A98EE3D-8CD1-4C3F-BD1C-C98C9596463C}" type="slidenum">
              <a:rPr lang="en-US" smtClean="0"/>
              <a:pPr/>
              <a:t>48</a:t>
            </a:fld>
            <a:endParaRPr lang="en-US"/>
          </a:p>
        </p:txBody>
      </p:sp>
    </p:spTree>
    <p:extLst>
      <p:ext uri="{BB962C8B-B14F-4D97-AF65-F5344CB8AC3E}">
        <p14:creationId xmlns:p14="http://schemas.microsoft.com/office/powerpoint/2010/main" val="25789368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595D22-DB3F-47A1-AF8D-2D7EDFEF6A1D}"/>
              </a:ext>
            </a:extLst>
          </p:cNvPr>
          <p:cNvSpPr>
            <a:spLocks noGrp="1"/>
          </p:cNvSpPr>
          <p:nvPr>
            <p:ph type="title"/>
          </p:nvPr>
        </p:nvSpPr>
        <p:spPr/>
        <p:txBody>
          <a:bodyPr/>
          <a:lstStyle/>
          <a:p>
            <a:r>
              <a:rPr kumimoji="1" lang="ja-JP" altLang="en-US"/>
              <a:t>実務的インプリケーション</a:t>
            </a:r>
          </a:p>
        </p:txBody>
      </p:sp>
      <p:sp>
        <p:nvSpPr>
          <p:cNvPr id="3" name="コンテンツ プレースホルダー 2">
            <a:extLst>
              <a:ext uri="{FF2B5EF4-FFF2-40B4-BE49-F238E27FC236}">
                <a16:creationId xmlns:a16="http://schemas.microsoft.com/office/drawing/2014/main" id="{F123DB21-C00F-4F55-A150-E13A248A4AC3}"/>
              </a:ext>
            </a:extLst>
          </p:cNvPr>
          <p:cNvSpPr>
            <a:spLocks noGrp="1"/>
          </p:cNvSpPr>
          <p:nvPr>
            <p:ph idx="1"/>
          </p:nvPr>
        </p:nvSpPr>
        <p:spPr/>
        <p:txBody>
          <a:bodyPr vert="horz" lIns="0" tIns="45720" rIns="0" bIns="45720" rtlCol="0" anchor="t">
            <a:normAutofit/>
          </a:bodyPr>
          <a:lstStyle/>
          <a:p>
            <a:r>
              <a:rPr kumimoji="1" lang="ja-JP" altLang="en-US" sz="4800">
                <a:ea typeface="ＭＳ Ｐゴシック"/>
              </a:rPr>
              <a:t>・アレンジレシピを提案する際は、大胆レシピのような強く記憶に残るアレンジレシピを作るべきである。</a:t>
            </a:r>
          </a:p>
        </p:txBody>
      </p:sp>
      <p:sp>
        <p:nvSpPr>
          <p:cNvPr id="4" name="スライド番号プレースホルダー 3">
            <a:extLst>
              <a:ext uri="{FF2B5EF4-FFF2-40B4-BE49-F238E27FC236}">
                <a16:creationId xmlns:a16="http://schemas.microsoft.com/office/drawing/2014/main" id="{2C2C52DF-B1AB-427A-A1E9-3A1ABE06F361}"/>
              </a:ext>
            </a:extLst>
          </p:cNvPr>
          <p:cNvSpPr>
            <a:spLocks noGrp="1"/>
          </p:cNvSpPr>
          <p:nvPr>
            <p:ph type="sldNum" sz="quarter" idx="12"/>
          </p:nvPr>
        </p:nvSpPr>
        <p:spPr/>
        <p:txBody>
          <a:bodyPr/>
          <a:lstStyle/>
          <a:p>
            <a:fld id="{3A98EE3D-8CD1-4C3F-BD1C-C98C9596463C}" type="slidenum">
              <a:rPr lang="en-US" smtClean="0"/>
              <a:pPr/>
              <a:t>49</a:t>
            </a:fld>
            <a:endParaRPr lang="en-US"/>
          </a:p>
        </p:txBody>
      </p:sp>
    </p:spTree>
    <p:extLst>
      <p:ext uri="{BB962C8B-B14F-4D97-AF65-F5344CB8AC3E}">
        <p14:creationId xmlns:p14="http://schemas.microsoft.com/office/powerpoint/2010/main" val="32872349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EB966F3-463C-46AF-B03E-4A43B57823D5}"/>
              </a:ext>
            </a:extLst>
          </p:cNvPr>
          <p:cNvSpPr>
            <a:spLocks noGrp="1"/>
          </p:cNvSpPr>
          <p:nvPr>
            <p:ph type="title"/>
          </p:nvPr>
        </p:nvSpPr>
        <p:spPr/>
        <p:txBody>
          <a:bodyPr/>
          <a:lstStyle/>
          <a:p>
            <a:r>
              <a:rPr kumimoji="1" lang="ja-JP" altLang="en-US"/>
              <a:t>現状分析　アレンジレシピの定義</a:t>
            </a:r>
          </a:p>
        </p:txBody>
      </p:sp>
      <p:sp>
        <p:nvSpPr>
          <p:cNvPr id="3" name="スライド番号プレースホルダー 2">
            <a:extLst>
              <a:ext uri="{FF2B5EF4-FFF2-40B4-BE49-F238E27FC236}">
                <a16:creationId xmlns:a16="http://schemas.microsoft.com/office/drawing/2014/main" id="{D03C4F35-B6EE-4F26-B87F-F2265EB5BF91}"/>
              </a:ext>
            </a:extLst>
          </p:cNvPr>
          <p:cNvSpPr>
            <a:spLocks noGrp="1"/>
          </p:cNvSpPr>
          <p:nvPr>
            <p:ph type="sldNum" sz="quarter" idx="12"/>
          </p:nvPr>
        </p:nvSpPr>
        <p:spPr/>
        <p:txBody>
          <a:bodyPr/>
          <a:lstStyle/>
          <a:p>
            <a:fld id="{3A98EE3D-8CD1-4C3F-BD1C-C98C9596463C}" type="slidenum">
              <a:rPr lang="en-US" smtClean="0"/>
              <a:t>5</a:t>
            </a:fld>
            <a:endParaRPr lang="en-US"/>
          </a:p>
        </p:txBody>
      </p:sp>
      <p:sp>
        <p:nvSpPr>
          <p:cNvPr id="6" name="TextBox 6">
            <a:extLst>
              <a:ext uri="{FF2B5EF4-FFF2-40B4-BE49-F238E27FC236}">
                <a16:creationId xmlns:a16="http://schemas.microsoft.com/office/drawing/2014/main" id="{ACDF8BA7-FC8D-4D42-8173-716E50386A95}"/>
              </a:ext>
            </a:extLst>
          </p:cNvPr>
          <p:cNvSpPr txBox="1"/>
          <p:nvPr/>
        </p:nvSpPr>
        <p:spPr>
          <a:xfrm>
            <a:off x="1097280" y="1988039"/>
            <a:ext cx="4754218" cy="715089"/>
          </a:xfrm>
          <a:prstGeom prst="round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3600">
                <a:ea typeface="ＭＳ Ｐゴシック"/>
                <a:cs typeface="Calibri"/>
              </a:rPr>
              <a:t>アレンジレシピの定義</a:t>
            </a:r>
            <a:endParaRPr lang="en-US" sz="3600">
              <a:cs typeface="Calibri"/>
            </a:endParaRPr>
          </a:p>
        </p:txBody>
      </p:sp>
      <p:sp>
        <p:nvSpPr>
          <p:cNvPr id="8" name="テキスト ボックス 7">
            <a:extLst>
              <a:ext uri="{FF2B5EF4-FFF2-40B4-BE49-F238E27FC236}">
                <a16:creationId xmlns:a16="http://schemas.microsoft.com/office/drawing/2014/main" id="{25D33C4B-55DD-4491-B282-DFB08084F5ED}"/>
              </a:ext>
            </a:extLst>
          </p:cNvPr>
          <p:cNvSpPr txBox="1"/>
          <p:nvPr/>
        </p:nvSpPr>
        <p:spPr>
          <a:xfrm>
            <a:off x="973856" y="2703128"/>
            <a:ext cx="10244288" cy="1940957"/>
          </a:xfrm>
          <a:prstGeom prst="roundRect">
            <a:avLst/>
          </a:prstGeom>
          <a:noFill/>
          <a:ln>
            <a:solidFill>
              <a:schemeClr val="accent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a:ln>
                  <a:noFill/>
                </a:ln>
                <a:solidFill>
                  <a:srgbClr val="000000"/>
                </a:solidFill>
                <a:effectLst/>
                <a:uLnTx/>
                <a:uFillTx/>
                <a:latin typeface="Calibri" panose="020F0502020204030204"/>
                <a:ea typeface="ＭＳ Ｐゴシック"/>
                <a:cs typeface="+mn-cs"/>
              </a:rPr>
              <a:t>本研究では、</a:t>
            </a:r>
            <a:r>
              <a:rPr kumimoji="1" lang="ja-JP" altLang="en-US" sz="3600" b="0" i="0" u="none" strike="noStrike" kern="1200" cap="none" spc="0" normalizeH="0" baseline="0" noProof="0">
                <a:ln>
                  <a:noFill/>
                </a:ln>
                <a:solidFill>
                  <a:srgbClr val="FF0000"/>
                </a:solidFill>
                <a:effectLst/>
                <a:uLnTx/>
                <a:uFillTx/>
                <a:latin typeface="Calibri" panose="020F0502020204030204"/>
                <a:ea typeface="ＭＳ Ｐゴシック"/>
                <a:cs typeface="+mn-cs"/>
              </a:rPr>
              <a:t>商品・料理に何かひと手間加えたもの</a:t>
            </a:r>
            <a:r>
              <a:rPr kumimoji="1" lang="ja-JP" altLang="en-US" sz="3600" b="0" i="0" u="none" strike="noStrike" kern="1200" cap="none" spc="0" normalizeH="0" baseline="0" noProof="0">
                <a:ln>
                  <a:noFill/>
                </a:ln>
                <a:solidFill>
                  <a:srgbClr val="000000"/>
                </a:solidFill>
                <a:effectLst/>
                <a:uLnTx/>
                <a:uFillTx/>
                <a:latin typeface="Calibri" panose="020F0502020204030204"/>
                <a:ea typeface="ＭＳ Ｐゴシック"/>
                <a:cs typeface="+mn-cs"/>
              </a:rPr>
              <a:t>をアレンジレシピとする。</a:t>
            </a:r>
            <a:endParaRPr kumimoji="1" lang="en-US" altLang="ja-JP" sz="3600" b="0" i="0" u="none" strike="noStrike" kern="1200" cap="none" spc="0" normalizeH="0" baseline="0" noProof="0">
              <a:ln>
                <a:noFill/>
              </a:ln>
              <a:solidFill>
                <a:srgbClr val="000000"/>
              </a:solidFill>
              <a:effectLst/>
              <a:uLnTx/>
              <a:uFillTx/>
              <a:latin typeface="Calibri" panose="020F0502020204030204"/>
              <a:ea typeface="ＭＳ Ｐゴシック"/>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a:ln>
                  <a:noFill/>
                </a:ln>
                <a:solidFill>
                  <a:srgbClr val="000000"/>
                </a:solidFill>
                <a:effectLst/>
                <a:uLnTx/>
                <a:uFillTx/>
                <a:latin typeface="Calibri" panose="020F0502020204030204"/>
                <a:ea typeface="ＭＳ Ｐゴシック"/>
                <a:cs typeface="Calibri"/>
              </a:rPr>
              <a:t>（当たり前のものは除く　例：パンにバターを塗る）</a:t>
            </a:r>
          </a:p>
        </p:txBody>
      </p:sp>
    </p:spTree>
    <p:extLst>
      <p:ext uri="{BB962C8B-B14F-4D97-AF65-F5344CB8AC3E}">
        <p14:creationId xmlns:p14="http://schemas.microsoft.com/office/powerpoint/2010/main" val="22063778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3FD4A1-FCCB-4075-945D-DC1C231FD00F}"/>
              </a:ext>
            </a:extLst>
          </p:cNvPr>
          <p:cNvSpPr>
            <a:spLocks noGrp="1"/>
          </p:cNvSpPr>
          <p:nvPr>
            <p:ph type="title"/>
          </p:nvPr>
        </p:nvSpPr>
        <p:spPr/>
        <p:txBody>
          <a:bodyPr/>
          <a:lstStyle/>
          <a:p>
            <a:r>
              <a:rPr lang="ja-JP" altLang="en-US">
                <a:ea typeface="ＭＳ Ｐゴシック"/>
                <a:cs typeface="Calibri Light"/>
              </a:rPr>
              <a:t>参考文献・ＵＲＬ</a:t>
            </a:r>
          </a:p>
        </p:txBody>
      </p:sp>
      <p:sp>
        <p:nvSpPr>
          <p:cNvPr id="3" name="コンテンツ プレースホルダー 2">
            <a:extLst>
              <a:ext uri="{FF2B5EF4-FFF2-40B4-BE49-F238E27FC236}">
                <a16:creationId xmlns:a16="http://schemas.microsoft.com/office/drawing/2014/main" id="{C7817184-34EF-4D55-B28C-B38C378BED65}"/>
              </a:ext>
            </a:extLst>
          </p:cNvPr>
          <p:cNvSpPr>
            <a:spLocks noGrp="1"/>
          </p:cNvSpPr>
          <p:nvPr>
            <p:ph idx="1"/>
          </p:nvPr>
        </p:nvSpPr>
        <p:spPr>
          <a:xfrm>
            <a:off x="0" y="1451728"/>
            <a:ext cx="12192000" cy="4838357"/>
          </a:xfrm>
        </p:spPr>
        <p:txBody>
          <a:bodyPr vert="horz" lIns="0" tIns="45720" rIns="0" bIns="45720" rtlCol="0" anchor="t">
            <a:normAutofit/>
          </a:bodyPr>
          <a:lstStyle/>
          <a:p>
            <a:pPr marL="0" indent="0">
              <a:buNone/>
            </a:pPr>
            <a:r>
              <a:rPr lang="ja-JP" altLang="en-US" sz="1600"/>
              <a:t>コトバンク</a:t>
            </a:r>
            <a:r>
              <a:rPr lang="en-US" altLang="ja-JP" sz="1600"/>
              <a:t>『</a:t>
            </a:r>
            <a:r>
              <a:rPr lang="ja-JP" altLang="en-US" sz="1600"/>
              <a:t>非計画購買とは</a:t>
            </a:r>
            <a:r>
              <a:rPr lang="en-US" altLang="ja-JP" sz="1600"/>
              <a:t>』</a:t>
            </a:r>
          </a:p>
          <a:p>
            <a:pPr marL="0" indent="0">
              <a:buNone/>
            </a:pPr>
            <a:r>
              <a:rPr lang="en-US" altLang="ja-JP" sz="1600">
                <a:hlinkClick r:id="rId3"/>
              </a:rPr>
              <a:t>https://kotobank.jp/word/%E9%9D%9E%E8%A8%88%E7%94%BB%E8%B3%BC%E8%B2%B7-184116</a:t>
            </a:r>
            <a:r>
              <a:rPr lang="ja-JP" altLang="en-US" sz="1600"/>
              <a:t>（アクセス日</a:t>
            </a:r>
            <a:r>
              <a:rPr lang="en-US" altLang="ja-JP" sz="1600"/>
              <a:t>2020</a:t>
            </a:r>
            <a:r>
              <a:rPr lang="ja-JP" altLang="en-US" sz="1600"/>
              <a:t>年</a:t>
            </a:r>
            <a:r>
              <a:rPr lang="en-US" altLang="ja-JP" sz="1600"/>
              <a:t>12</a:t>
            </a:r>
            <a:r>
              <a:rPr lang="ja-JP" altLang="en-US" sz="1600"/>
              <a:t>月</a:t>
            </a:r>
            <a:r>
              <a:rPr lang="en-US" altLang="ja-JP" sz="1600"/>
              <a:t>13</a:t>
            </a:r>
            <a:r>
              <a:rPr lang="ja-JP" altLang="en-US" sz="1600"/>
              <a:t>日）</a:t>
            </a:r>
            <a:endParaRPr lang="en-US" altLang="ja-JP" sz="1600"/>
          </a:p>
          <a:p>
            <a:pPr marL="0" indent="0">
              <a:buNone/>
            </a:pPr>
            <a:r>
              <a:rPr lang="zh-TW" altLang="en-US" sz="1600">
                <a:ea typeface="ＭＳ Ｐゴシック"/>
                <a:cs typeface="+mn-lt"/>
              </a:rPr>
              <a:t>小阪裕司，椎塚久雄</a:t>
            </a:r>
            <a:r>
              <a:rPr lang="ja-JP" altLang="en-US" sz="1600">
                <a:ea typeface="ＭＳ Ｐゴシック"/>
                <a:cs typeface="+mn-lt"/>
              </a:rPr>
              <a:t>「感性情報による購買行動創出モデルについての一考察」</a:t>
            </a:r>
            <a:r>
              <a:rPr lang="en-US" altLang="ja-JP" sz="1600">
                <a:ea typeface="ＭＳ Ｐゴシック"/>
                <a:cs typeface="+mn-lt"/>
              </a:rPr>
              <a:t>『</a:t>
            </a:r>
            <a:r>
              <a:rPr lang="ja-JP" altLang="en-US" sz="1600">
                <a:ea typeface="ＭＳ Ｐゴシック"/>
                <a:cs typeface="+mn-lt"/>
              </a:rPr>
              <a:t>日本感性工学会論文誌</a:t>
            </a:r>
            <a:r>
              <a:rPr lang="en-US" altLang="ja-JP" sz="1600">
                <a:ea typeface="ＭＳ Ｐゴシック"/>
                <a:cs typeface="+mn-lt"/>
              </a:rPr>
              <a:t>』</a:t>
            </a:r>
            <a:r>
              <a:rPr lang="en-US" altLang="zh-CN" sz="1600">
                <a:ea typeface="ＭＳ Ｐゴシック"/>
                <a:cs typeface="+mn-lt"/>
              </a:rPr>
              <a:t>10</a:t>
            </a:r>
            <a:r>
              <a:rPr lang="zh-CN" altLang="en-US" sz="1600">
                <a:ea typeface="ＭＳ Ｐゴシック"/>
                <a:cs typeface="+mn-lt"/>
              </a:rPr>
              <a:t>巻</a:t>
            </a:r>
            <a:r>
              <a:rPr lang="en-US" altLang="zh-CN" sz="1600">
                <a:ea typeface="ＭＳ Ｐゴシック"/>
                <a:cs typeface="+mn-lt"/>
              </a:rPr>
              <a:t>2</a:t>
            </a:r>
            <a:r>
              <a:rPr lang="ja-JP" altLang="en-US" sz="1600">
                <a:ea typeface="ＭＳ Ｐゴシック"/>
                <a:cs typeface="+mn-lt"/>
              </a:rPr>
              <a:t>号，</a:t>
            </a:r>
            <a:r>
              <a:rPr lang="en-US" altLang="zh-CN" sz="1600">
                <a:ea typeface="ＭＳ Ｐゴシック"/>
                <a:cs typeface="+mn-lt"/>
              </a:rPr>
              <a:t>2011</a:t>
            </a:r>
            <a:r>
              <a:rPr lang="zh-CN" altLang="en-US" sz="1600">
                <a:ea typeface="ＭＳ Ｐゴシック"/>
                <a:cs typeface="+mn-lt"/>
              </a:rPr>
              <a:t>年 </a:t>
            </a:r>
            <a:endParaRPr lang="en-US" altLang="ja-JP" sz="1600">
              <a:ea typeface="ＭＳ Ｐゴシック"/>
              <a:cs typeface="+mn-lt"/>
            </a:endParaRPr>
          </a:p>
          <a:p>
            <a:pPr marL="0" indent="0">
              <a:buNone/>
            </a:pPr>
            <a:r>
              <a:rPr lang="ja-JP" altLang="en-US" sz="1600"/>
              <a:t>西道 実「</a:t>
            </a:r>
            <a:r>
              <a:rPr lang="en-US" altLang="ja-JP" sz="1600"/>
              <a:t>3.</a:t>
            </a:r>
            <a:r>
              <a:rPr lang="ja-JP" altLang="en-US" sz="1600"/>
              <a:t>店舗内の消費者行動」</a:t>
            </a:r>
            <a:r>
              <a:rPr lang="en-US" altLang="ja-JP" sz="1600"/>
              <a:t>『</a:t>
            </a:r>
            <a:r>
              <a:rPr lang="ja-JP" altLang="en-US" sz="1600"/>
              <a:t>繊維製品消費科学</a:t>
            </a:r>
            <a:r>
              <a:rPr lang="en-US" altLang="ja-JP" sz="1600"/>
              <a:t>』</a:t>
            </a:r>
            <a:r>
              <a:rPr lang="en-US" altLang="zh-CN" sz="1600"/>
              <a:t>39</a:t>
            </a:r>
            <a:r>
              <a:rPr lang="ja-JP" altLang="en-US" sz="1600"/>
              <a:t>巻</a:t>
            </a:r>
            <a:r>
              <a:rPr lang="en-US" altLang="zh-CN" sz="1600"/>
              <a:t>6</a:t>
            </a:r>
            <a:r>
              <a:rPr lang="ja-JP" altLang="en-US" sz="1600"/>
              <a:t>号，</a:t>
            </a:r>
            <a:r>
              <a:rPr lang="en-US" altLang="zh-CN" sz="1600"/>
              <a:t>1998</a:t>
            </a:r>
            <a:r>
              <a:rPr lang="ja-JP" altLang="en-US" sz="1600"/>
              <a:t>年</a:t>
            </a:r>
            <a:endParaRPr lang="en-US" altLang="ja-JP" sz="1600"/>
          </a:p>
          <a:p>
            <a:pPr marL="0" indent="0">
              <a:buNone/>
            </a:pPr>
            <a:r>
              <a:rPr lang="ja-JP" altLang="en-US" sz="1600"/>
              <a:t>情報処理学会</a:t>
            </a:r>
            <a:r>
              <a:rPr lang="en-US" altLang="ja-JP" sz="1600"/>
              <a:t>『</a:t>
            </a:r>
            <a:r>
              <a:rPr lang="ja-JP" altLang="en-US" sz="1600"/>
              <a:t>商品棚前における非計画購買者の行動特徴量の検討</a:t>
            </a:r>
            <a:r>
              <a:rPr lang="en-US" altLang="ja-JP" sz="1600"/>
              <a:t>』</a:t>
            </a:r>
          </a:p>
          <a:p>
            <a:pPr marL="0" indent="0">
              <a:buNone/>
            </a:pPr>
            <a:r>
              <a:rPr lang="en-US" altLang="ja-JP" sz="1600">
                <a:hlinkClick r:id="rId4"/>
              </a:rPr>
              <a:t>https://iis-lab.org/paper/IPSJUBI-201906.pdf</a:t>
            </a:r>
            <a:r>
              <a:rPr lang="ja-JP" altLang="en-US" sz="1600"/>
              <a:t>（アクセス日</a:t>
            </a:r>
            <a:r>
              <a:rPr lang="en-US" altLang="ja-JP" sz="1600"/>
              <a:t>2020</a:t>
            </a:r>
            <a:r>
              <a:rPr lang="ja-JP" altLang="en-US" sz="1600"/>
              <a:t>年</a:t>
            </a:r>
            <a:r>
              <a:rPr lang="en-US" altLang="ja-JP" sz="1600"/>
              <a:t>12</a:t>
            </a:r>
            <a:r>
              <a:rPr lang="ja-JP" altLang="en-US" sz="1600"/>
              <a:t>月</a:t>
            </a:r>
            <a:r>
              <a:rPr lang="en-US" altLang="ja-JP" sz="1600"/>
              <a:t>14</a:t>
            </a:r>
            <a:r>
              <a:rPr lang="ja-JP" altLang="en-US" sz="1600"/>
              <a:t>日）</a:t>
            </a:r>
            <a:endParaRPr lang="en-US" altLang="ja-JP" sz="1600"/>
          </a:p>
          <a:p>
            <a:pPr marL="0" indent="0">
              <a:buNone/>
            </a:pPr>
            <a:r>
              <a:rPr lang="ja-JP" altLang="en-US" sz="1600"/>
              <a:t>大学受験パスナビ</a:t>
            </a:r>
            <a:r>
              <a:rPr lang="en-US" altLang="ja-JP" sz="1600"/>
              <a:t>『《</a:t>
            </a:r>
            <a:r>
              <a:rPr lang="ja-JP" altLang="en-US" sz="1600"/>
              <a:t>吉田たかよし先生が解説</a:t>
            </a:r>
            <a:r>
              <a:rPr lang="en-US" altLang="ja-JP" sz="1600"/>
              <a:t>!》</a:t>
            </a:r>
            <a:r>
              <a:rPr lang="ja-JP" altLang="en-US" sz="1600"/>
              <a:t>記憶と思考の脳科学的メカニズム</a:t>
            </a:r>
            <a:r>
              <a:rPr lang="en-US" altLang="ja-JP" sz="1600"/>
              <a:t>』</a:t>
            </a:r>
          </a:p>
          <a:p>
            <a:pPr marL="0" indent="0">
              <a:buNone/>
            </a:pPr>
            <a:r>
              <a:rPr lang="en-US" altLang="ja-JP" sz="1600">
                <a:hlinkClick r:id="rId5"/>
              </a:rPr>
              <a:t>https://passnavi.evidus.com/article/study/201806_03/</a:t>
            </a:r>
            <a:r>
              <a:rPr lang="ja-JP" altLang="en-US" sz="1600"/>
              <a:t>（アクセス日</a:t>
            </a:r>
            <a:r>
              <a:rPr lang="en-US" altLang="ja-JP" sz="1600"/>
              <a:t>2020</a:t>
            </a:r>
            <a:r>
              <a:rPr lang="ja-JP" altLang="en-US" sz="1600"/>
              <a:t>年</a:t>
            </a:r>
            <a:r>
              <a:rPr lang="en-US" altLang="ja-JP" sz="1600"/>
              <a:t>12</a:t>
            </a:r>
            <a:r>
              <a:rPr lang="ja-JP" altLang="en-US" sz="1600"/>
              <a:t>月</a:t>
            </a:r>
            <a:r>
              <a:rPr lang="en-US" altLang="ja-JP" sz="1600"/>
              <a:t>4</a:t>
            </a:r>
            <a:r>
              <a:rPr lang="ja-JP" altLang="en-US" sz="1600"/>
              <a:t>日）</a:t>
            </a:r>
            <a:endParaRPr lang="en-US" altLang="ja-JP" sz="1600"/>
          </a:p>
          <a:p>
            <a:pPr marL="0" indent="0">
              <a:buNone/>
            </a:pPr>
            <a:r>
              <a:rPr lang="ja-JP" altLang="en-US" sz="1600">
                <a:ea typeface="ＭＳ Ｐゴシック"/>
                <a:cs typeface="Calibri"/>
              </a:rPr>
              <a:t>ビジネスに役立つ知識</a:t>
            </a:r>
            <a:r>
              <a:rPr lang="en-US" altLang="ja-JP" sz="1600">
                <a:ea typeface="ＭＳ Ｐゴシック"/>
                <a:cs typeface="Calibri"/>
              </a:rPr>
              <a:t>『</a:t>
            </a:r>
            <a:r>
              <a:rPr lang="ja-JP" altLang="en-US" sz="1600">
                <a:ea typeface="ＭＳ Ｐゴシック"/>
                <a:cs typeface="Calibri"/>
              </a:rPr>
              <a:t>スキーマ不一致と消費者の注意</a:t>
            </a:r>
            <a:r>
              <a:rPr lang="en-US" altLang="ja-JP" sz="1600">
                <a:ea typeface="ＭＳ Ｐゴシック"/>
                <a:cs typeface="Calibri"/>
              </a:rPr>
              <a:t>』</a:t>
            </a:r>
            <a:endParaRPr lang="en-US" altLang="ja-JP" sz="1600">
              <a:ea typeface="ＭＳ Ｐゴシック"/>
              <a:cs typeface="Calibri"/>
              <a:hlinkClick r:id="rId6"/>
            </a:endParaRPr>
          </a:p>
          <a:p>
            <a:pPr marL="0" indent="0">
              <a:buNone/>
            </a:pPr>
            <a:r>
              <a:rPr lang="en-US" altLang="ja-JP" sz="1600">
                <a:ea typeface="ＭＳ Ｐゴシック"/>
                <a:cs typeface="Calibri"/>
                <a:hlinkClick r:id="rId6"/>
              </a:rPr>
              <a:t>http://ms0325.com/2017/11/17</a:t>
            </a:r>
            <a:r>
              <a:rPr lang="ja-JP" altLang="en-US" sz="1600">
                <a:ea typeface="ＭＳ Ｐゴシック"/>
                <a:cs typeface="Calibri"/>
              </a:rPr>
              <a:t>（アクセス日</a:t>
            </a:r>
            <a:r>
              <a:rPr lang="en-US" altLang="ja-JP" sz="1600">
                <a:ea typeface="ＭＳ Ｐゴシック"/>
                <a:cs typeface="Calibri"/>
              </a:rPr>
              <a:t>2020</a:t>
            </a:r>
            <a:r>
              <a:rPr lang="ja-JP" altLang="en-US" sz="1600">
                <a:ea typeface="ＭＳ Ｐゴシック"/>
                <a:cs typeface="Calibri"/>
              </a:rPr>
              <a:t>年</a:t>
            </a:r>
            <a:r>
              <a:rPr lang="en-US" altLang="ja-JP" sz="1600">
                <a:ea typeface="ＭＳ Ｐゴシック"/>
                <a:cs typeface="Calibri"/>
              </a:rPr>
              <a:t>12</a:t>
            </a:r>
            <a:r>
              <a:rPr lang="ja-JP" altLang="en-US" sz="1600">
                <a:ea typeface="ＭＳ Ｐゴシック"/>
                <a:cs typeface="Calibri"/>
              </a:rPr>
              <a:t>月</a:t>
            </a:r>
            <a:r>
              <a:rPr lang="en-US" altLang="ja-JP" sz="1600">
                <a:ea typeface="ＭＳ Ｐゴシック"/>
                <a:cs typeface="Calibri"/>
              </a:rPr>
              <a:t>16</a:t>
            </a:r>
            <a:r>
              <a:rPr lang="ja-JP" altLang="en-US" sz="1600">
                <a:ea typeface="ＭＳ Ｐゴシック"/>
                <a:cs typeface="Calibri"/>
              </a:rPr>
              <a:t>日）</a:t>
            </a:r>
            <a:endParaRPr lang="en-US" altLang="ja-JP" sz="1600">
              <a:ea typeface="ＭＳ Ｐゴシック"/>
              <a:cs typeface="Calibri"/>
            </a:endParaRPr>
          </a:p>
          <a:p>
            <a:pPr marL="0" indent="0">
              <a:buNone/>
            </a:pPr>
            <a:r>
              <a:rPr lang="en-US" altLang="ja-JP" sz="1600">
                <a:ea typeface="ＭＳ Ｐゴシック"/>
                <a:cs typeface="Calibri"/>
              </a:rPr>
              <a:t>『</a:t>
            </a:r>
            <a:r>
              <a:rPr lang="ja-JP" altLang="en-US" sz="1600">
                <a:ea typeface="ＭＳ Ｐゴシック"/>
                <a:cs typeface="Calibri"/>
              </a:rPr>
              <a:t>広告効果指標の標準値一参考値（</a:t>
            </a:r>
            <a:r>
              <a:rPr lang="en-US" altLang="ja-JP" sz="1600">
                <a:ea typeface="ＭＳ Ｐゴシック"/>
                <a:cs typeface="Calibri"/>
              </a:rPr>
              <a:t>Norm</a:t>
            </a:r>
            <a:r>
              <a:rPr lang="ja-JP" altLang="en-US" sz="1600">
                <a:ea typeface="ＭＳ Ｐゴシック"/>
                <a:cs typeface="Calibri"/>
              </a:rPr>
              <a:t>値）データ集～</a:t>
            </a:r>
            <a:r>
              <a:rPr lang="en-US" altLang="ja-JP" sz="1600">
                <a:ea typeface="ＭＳ Ｐゴシック"/>
                <a:cs typeface="Calibri"/>
              </a:rPr>
              <a:t>TV</a:t>
            </a:r>
            <a:r>
              <a:rPr lang="ja-JP" altLang="en-US" sz="1600">
                <a:ea typeface="ＭＳ Ｐゴシック"/>
                <a:cs typeface="Calibri"/>
              </a:rPr>
              <a:t>－</a:t>
            </a:r>
            <a:r>
              <a:rPr lang="en-US" altLang="ja-JP" sz="1600">
                <a:ea typeface="ＭＳ Ｐゴシック"/>
                <a:cs typeface="Calibri"/>
              </a:rPr>
              <a:t>CM</a:t>
            </a:r>
            <a:r>
              <a:rPr lang="ja-JP" altLang="en-US" sz="1600">
                <a:ea typeface="ＭＳ Ｐゴシック"/>
                <a:cs typeface="Calibri"/>
              </a:rPr>
              <a:t>カルテ</a:t>
            </a:r>
            <a:r>
              <a:rPr lang="en-US" altLang="ja-JP" sz="1600">
                <a:ea typeface="ＭＳ Ｐゴシック"/>
                <a:cs typeface="Calibri"/>
              </a:rPr>
              <a:t>Special report 2001</a:t>
            </a:r>
            <a:r>
              <a:rPr lang="ja-JP" altLang="en-US" sz="1600">
                <a:ea typeface="ＭＳ Ｐゴシック"/>
                <a:cs typeface="Calibri"/>
              </a:rPr>
              <a:t>～</a:t>
            </a:r>
            <a:r>
              <a:rPr lang="en-US" altLang="ja-JP" sz="1600">
                <a:ea typeface="ＭＳ Ｐゴシック"/>
                <a:cs typeface="Calibri"/>
              </a:rPr>
              <a:t>』</a:t>
            </a:r>
          </a:p>
          <a:p>
            <a:pPr marL="0" indent="0">
              <a:buNone/>
            </a:pPr>
            <a:r>
              <a:rPr kumimoji="1" lang="en-US" altLang="ja-JP" sz="1600">
                <a:hlinkClick r:id="rId7"/>
              </a:rPr>
              <a:t>https://www.videor.co.jp/digestplus/market/2017/05/8202.html</a:t>
            </a:r>
            <a:endParaRPr kumimoji="1" lang="en-US" altLang="ja-JP" sz="1600"/>
          </a:p>
          <a:p>
            <a:pPr marL="0" indent="0">
              <a:buNone/>
            </a:pPr>
            <a:endParaRPr lang="en-US" altLang="ja-JP" sz="1600">
              <a:ea typeface="ＭＳ Ｐゴシック"/>
              <a:cs typeface="Calibri"/>
            </a:endParaRPr>
          </a:p>
          <a:p>
            <a:pPr marL="0" indent="0">
              <a:buNone/>
            </a:pPr>
            <a:endParaRPr lang="en-US" altLang="ja-JP" sz="1600"/>
          </a:p>
        </p:txBody>
      </p:sp>
      <p:sp>
        <p:nvSpPr>
          <p:cNvPr id="5" name="スライド番号プレースホルダー 4">
            <a:extLst>
              <a:ext uri="{FF2B5EF4-FFF2-40B4-BE49-F238E27FC236}">
                <a16:creationId xmlns:a16="http://schemas.microsoft.com/office/drawing/2014/main" id="{6076EED0-8EBE-4171-AF9B-C5CEE6F6B579}"/>
              </a:ext>
            </a:extLst>
          </p:cNvPr>
          <p:cNvSpPr>
            <a:spLocks noGrp="1"/>
          </p:cNvSpPr>
          <p:nvPr>
            <p:ph type="sldNum" sz="quarter" idx="12"/>
          </p:nvPr>
        </p:nvSpPr>
        <p:spPr/>
        <p:txBody>
          <a:bodyPr/>
          <a:lstStyle/>
          <a:p>
            <a:fld id="{48F63A3B-78C7-47BE-AE5E-E10140E04643}" type="slidenum">
              <a:rPr lang="en-US" sz="2800" dirty="0" smtClean="0"/>
              <a:t>50</a:t>
            </a:fld>
            <a:endParaRPr lang="en-US" sz="2800"/>
          </a:p>
        </p:txBody>
      </p:sp>
    </p:spTree>
    <p:extLst>
      <p:ext uri="{BB962C8B-B14F-4D97-AF65-F5344CB8AC3E}">
        <p14:creationId xmlns:p14="http://schemas.microsoft.com/office/powerpoint/2010/main" val="60092206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752B06A-3CBF-4520-ACBB-84F639DC75BD}"/>
              </a:ext>
            </a:extLst>
          </p:cNvPr>
          <p:cNvSpPr>
            <a:spLocks noGrp="1"/>
          </p:cNvSpPr>
          <p:nvPr>
            <p:ph type="sldNum" sz="quarter" idx="12"/>
          </p:nvPr>
        </p:nvSpPr>
        <p:spPr/>
        <p:txBody>
          <a:bodyPr/>
          <a:lstStyle/>
          <a:p>
            <a:fld id="{3A98EE3D-8CD1-4C3F-BD1C-C98C9596463C}" type="slidenum">
              <a:rPr lang="en-US" smtClean="0"/>
              <a:t>51</a:t>
            </a:fld>
            <a:endParaRPr lang="en-US"/>
          </a:p>
        </p:txBody>
      </p:sp>
      <p:sp>
        <p:nvSpPr>
          <p:cNvPr id="3" name="テキスト ボックス 2">
            <a:extLst>
              <a:ext uri="{FF2B5EF4-FFF2-40B4-BE49-F238E27FC236}">
                <a16:creationId xmlns:a16="http://schemas.microsoft.com/office/drawing/2014/main" id="{EC3F6D46-7D91-47EF-8080-D09DAEAF92EF}"/>
              </a:ext>
            </a:extLst>
          </p:cNvPr>
          <p:cNvSpPr txBox="1"/>
          <p:nvPr/>
        </p:nvSpPr>
        <p:spPr>
          <a:xfrm>
            <a:off x="1863306" y="2639683"/>
            <a:ext cx="8954217"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5400">
                <a:ea typeface="ＭＳ Ｐゴシック"/>
                <a:cs typeface="Calibri"/>
              </a:rPr>
              <a:t>ご清聴ありがとうございました</a:t>
            </a:r>
          </a:p>
        </p:txBody>
      </p:sp>
    </p:spTree>
    <p:extLst>
      <p:ext uri="{BB962C8B-B14F-4D97-AF65-F5344CB8AC3E}">
        <p14:creationId xmlns:p14="http://schemas.microsoft.com/office/powerpoint/2010/main" val="2585452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58C64-7FB1-48B9-9D04-723AF6065E71}"/>
              </a:ext>
            </a:extLst>
          </p:cNvPr>
          <p:cNvSpPr>
            <a:spLocks noGrp="1"/>
          </p:cNvSpPr>
          <p:nvPr>
            <p:ph type="title"/>
          </p:nvPr>
        </p:nvSpPr>
        <p:spPr/>
        <p:txBody>
          <a:bodyPr>
            <a:normAutofit/>
          </a:bodyPr>
          <a:lstStyle/>
          <a:p>
            <a:r>
              <a:rPr lang="ja-JP" altLang="en-US">
                <a:ea typeface="ＭＳ Ｐゴシック"/>
                <a:cs typeface="Calibri Light"/>
              </a:rPr>
              <a:t>現状分析　研究の対象</a:t>
            </a:r>
            <a:endParaRPr lang="en-US"/>
          </a:p>
        </p:txBody>
      </p:sp>
      <p:sp>
        <p:nvSpPr>
          <p:cNvPr id="3" name="Content Placeholder 2">
            <a:extLst>
              <a:ext uri="{FF2B5EF4-FFF2-40B4-BE49-F238E27FC236}">
                <a16:creationId xmlns:a16="http://schemas.microsoft.com/office/drawing/2014/main" id="{4D8C9E9B-60D6-460F-A1F6-57C5238F6565}"/>
              </a:ext>
            </a:extLst>
          </p:cNvPr>
          <p:cNvSpPr>
            <a:spLocks noGrp="1"/>
          </p:cNvSpPr>
          <p:nvPr>
            <p:ph idx="1"/>
          </p:nvPr>
        </p:nvSpPr>
        <p:spPr>
          <a:xfrm>
            <a:off x="110489" y="4345940"/>
            <a:ext cx="12183241" cy="381580"/>
          </a:xfrm>
        </p:spPr>
        <p:txBody>
          <a:bodyPr vert="horz" lIns="0" tIns="45720" rIns="0" bIns="45720" rtlCol="0" anchor="t">
            <a:normAutofit fontScale="77500" lnSpcReduction="20000"/>
          </a:bodyPr>
          <a:lstStyle/>
          <a:p>
            <a:pPr marL="0" indent="0">
              <a:buNone/>
            </a:pPr>
            <a:r>
              <a:rPr lang="ja-JP" altLang="en-US" sz="2800">
                <a:ea typeface="ＭＳ Ｐゴシック"/>
                <a:cs typeface="Calibri"/>
              </a:rPr>
              <a:t>＊固有商品・・・固有のブランド商品として消費者が認知している状態の商品（例：日清のカップヌードル）</a:t>
            </a:r>
          </a:p>
          <a:p>
            <a:pPr marL="0" indent="0">
              <a:buNone/>
            </a:pPr>
            <a:endParaRPr lang="ja-JP" altLang="en-US" sz="2800">
              <a:ea typeface="ＭＳ Ｐゴシック"/>
              <a:cs typeface="Calibri"/>
            </a:endParaRPr>
          </a:p>
        </p:txBody>
      </p:sp>
      <p:sp>
        <p:nvSpPr>
          <p:cNvPr id="4" name="Slide Number Placeholder 3">
            <a:extLst>
              <a:ext uri="{FF2B5EF4-FFF2-40B4-BE49-F238E27FC236}">
                <a16:creationId xmlns:a16="http://schemas.microsoft.com/office/drawing/2014/main" id="{7DFDF61B-731D-4DAD-904F-F160215A7CF1}"/>
              </a:ext>
            </a:extLst>
          </p:cNvPr>
          <p:cNvSpPr>
            <a:spLocks noGrp="1"/>
          </p:cNvSpPr>
          <p:nvPr>
            <p:ph type="sldNum" sz="quarter" idx="12"/>
          </p:nvPr>
        </p:nvSpPr>
        <p:spPr/>
        <p:txBody>
          <a:bodyPr/>
          <a:lstStyle/>
          <a:p>
            <a:fld id="{3A98EE3D-8CD1-4C3F-BD1C-C98C9596463C}" type="slidenum">
              <a:rPr lang="en-US" smtClean="0"/>
              <a:pPr/>
              <a:t>6</a:t>
            </a:fld>
            <a:endParaRPr lang="en-US"/>
          </a:p>
        </p:txBody>
      </p:sp>
      <p:sp>
        <p:nvSpPr>
          <p:cNvPr id="25" name="四角形: 角を丸くする 24">
            <a:extLst>
              <a:ext uri="{FF2B5EF4-FFF2-40B4-BE49-F238E27FC236}">
                <a16:creationId xmlns:a16="http://schemas.microsoft.com/office/drawing/2014/main" id="{4B7B9CB3-0816-430F-8497-EC2FBB91F342}"/>
              </a:ext>
            </a:extLst>
          </p:cNvPr>
          <p:cNvSpPr/>
          <p:nvPr/>
        </p:nvSpPr>
        <p:spPr>
          <a:xfrm>
            <a:off x="1404593" y="4727071"/>
            <a:ext cx="9382813" cy="137464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000">
                <a:solidFill>
                  <a:schemeClr val="tx1"/>
                </a:solidFill>
                <a:ea typeface="ＭＳ Ｐゴシック"/>
                <a:cs typeface="Calibri"/>
              </a:rPr>
              <a:t>アレンジレシピが</a:t>
            </a:r>
            <a:r>
              <a:rPr lang="ja-JP" altLang="en-US" sz="4000">
                <a:solidFill>
                  <a:srgbClr val="FF0000"/>
                </a:solidFill>
                <a:ea typeface="ＭＳ Ｐゴシック"/>
                <a:cs typeface="Calibri"/>
              </a:rPr>
              <a:t>固有商品</a:t>
            </a:r>
            <a:r>
              <a:rPr lang="ja-JP" altLang="en-US" sz="4000">
                <a:solidFill>
                  <a:schemeClr val="tx1"/>
                </a:solidFill>
                <a:ea typeface="ＭＳ Ｐゴシック"/>
                <a:cs typeface="Calibri"/>
              </a:rPr>
              <a:t>の購買に与える影響について研究</a:t>
            </a:r>
            <a:endParaRPr lang="en-US" altLang="ja-JP" sz="4000">
              <a:solidFill>
                <a:schemeClr val="tx1"/>
              </a:solidFill>
              <a:ea typeface="ＭＳ Ｐゴシック"/>
              <a:cs typeface="Calibri"/>
            </a:endParaRPr>
          </a:p>
        </p:txBody>
      </p:sp>
      <p:pic>
        <p:nvPicPr>
          <p:cNvPr id="6" name="図 5">
            <a:extLst>
              <a:ext uri="{FF2B5EF4-FFF2-40B4-BE49-F238E27FC236}">
                <a16:creationId xmlns:a16="http://schemas.microsoft.com/office/drawing/2014/main" id="{36886410-13C8-49FA-A981-FAF402C1A7E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062816" y="882235"/>
            <a:ext cx="7136707" cy="3346148"/>
          </a:xfrm>
          <a:prstGeom prst="rect">
            <a:avLst/>
          </a:prstGeom>
        </p:spPr>
      </p:pic>
      <p:sp>
        <p:nvSpPr>
          <p:cNvPr id="7" name="フレーム 6">
            <a:extLst>
              <a:ext uri="{FF2B5EF4-FFF2-40B4-BE49-F238E27FC236}">
                <a16:creationId xmlns:a16="http://schemas.microsoft.com/office/drawing/2014/main" id="{F781D8C7-8D7B-400F-89E9-9F7A5800F746}"/>
              </a:ext>
            </a:extLst>
          </p:cNvPr>
          <p:cNvSpPr/>
          <p:nvPr/>
        </p:nvSpPr>
        <p:spPr>
          <a:xfrm>
            <a:off x="3909393" y="849085"/>
            <a:ext cx="1404730" cy="1549557"/>
          </a:xfrm>
          <a:prstGeom prst="frame">
            <a:avLst>
              <a:gd name="adj1" fmla="val 535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20" name="フレーム 19">
            <a:extLst>
              <a:ext uri="{FF2B5EF4-FFF2-40B4-BE49-F238E27FC236}">
                <a16:creationId xmlns:a16="http://schemas.microsoft.com/office/drawing/2014/main" id="{20E57AA4-696F-4039-9AC1-BD66136C1E7A}"/>
              </a:ext>
            </a:extLst>
          </p:cNvPr>
          <p:cNvSpPr/>
          <p:nvPr/>
        </p:nvSpPr>
        <p:spPr>
          <a:xfrm>
            <a:off x="3909393" y="2518036"/>
            <a:ext cx="1404730" cy="1549557"/>
          </a:xfrm>
          <a:prstGeom prst="frame">
            <a:avLst>
              <a:gd name="adj1" fmla="val 535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26" name="フレーム 25">
            <a:extLst>
              <a:ext uri="{FF2B5EF4-FFF2-40B4-BE49-F238E27FC236}">
                <a16:creationId xmlns:a16="http://schemas.microsoft.com/office/drawing/2014/main" id="{548463F7-0A60-49E4-8F0A-2CDFDCAD618E}"/>
              </a:ext>
            </a:extLst>
          </p:cNvPr>
          <p:cNvSpPr/>
          <p:nvPr/>
        </p:nvSpPr>
        <p:spPr>
          <a:xfrm>
            <a:off x="7794793" y="849084"/>
            <a:ext cx="1404730" cy="1549557"/>
          </a:xfrm>
          <a:prstGeom prst="frame">
            <a:avLst>
              <a:gd name="adj1" fmla="val 535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27" name="フレーム 26">
            <a:extLst>
              <a:ext uri="{FF2B5EF4-FFF2-40B4-BE49-F238E27FC236}">
                <a16:creationId xmlns:a16="http://schemas.microsoft.com/office/drawing/2014/main" id="{6EE9C996-CD78-4ECD-BBAD-452DC9FEE745}"/>
              </a:ext>
            </a:extLst>
          </p:cNvPr>
          <p:cNvSpPr/>
          <p:nvPr/>
        </p:nvSpPr>
        <p:spPr>
          <a:xfrm>
            <a:off x="6001979" y="2518036"/>
            <a:ext cx="1404730" cy="1549557"/>
          </a:xfrm>
          <a:prstGeom prst="frame">
            <a:avLst>
              <a:gd name="adj1" fmla="val 535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Tree>
    <p:extLst>
      <p:ext uri="{BB962C8B-B14F-4D97-AF65-F5344CB8AC3E}">
        <p14:creationId xmlns:p14="http://schemas.microsoft.com/office/powerpoint/2010/main" val="246841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A674E56-822B-43A1-84DC-DC632E726581}"/>
              </a:ext>
            </a:extLst>
          </p:cNvPr>
          <p:cNvSpPr>
            <a:spLocks noGrp="1"/>
          </p:cNvSpPr>
          <p:nvPr>
            <p:ph type="title"/>
          </p:nvPr>
        </p:nvSpPr>
        <p:spPr>
          <a:xfrm>
            <a:off x="1154083" y="101582"/>
            <a:ext cx="10058400" cy="798780"/>
          </a:xfrm>
        </p:spPr>
        <p:txBody>
          <a:bodyPr>
            <a:normAutofit/>
          </a:bodyPr>
          <a:lstStyle/>
          <a:p>
            <a:r>
              <a:rPr lang="ja-JP" altLang="en-US">
                <a:ea typeface="ＭＳ Ｐゴシック"/>
              </a:rPr>
              <a:t>現状分析　</a:t>
            </a:r>
            <a:r>
              <a:rPr lang="ja-JP">
                <a:latin typeface="MS PGothic"/>
                <a:ea typeface="MS PGothic"/>
                <a:cs typeface="+mj-lt"/>
              </a:rPr>
              <a:t>アレンジレシピの</a:t>
            </a:r>
            <a:r>
              <a:rPr lang="ja-JP" altLang="en-US">
                <a:latin typeface="MS PGothic"/>
                <a:ea typeface="MS PGothic"/>
                <a:cs typeface="+mj-lt"/>
              </a:rPr>
              <a:t>注目度</a:t>
            </a:r>
            <a:endParaRPr lang="ja-JP" altLang="en-US">
              <a:latin typeface="MS PGothic"/>
              <a:ea typeface="MS PGothic"/>
            </a:endParaRPr>
          </a:p>
        </p:txBody>
      </p:sp>
      <p:sp>
        <p:nvSpPr>
          <p:cNvPr id="4" name="スライド番号プレースホルダー 3">
            <a:extLst>
              <a:ext uri="{FF2B5EF4-FFF2-40B4-BE49-F238E27FC236}">
                <a16:creationId xmlns:a16="http://schemas.microsoft.com/office/drawing/2014/main" id="{E5ABE372-0C59-462C-8591-E80890D60559}"/>
              </a:ext>
            </a:extLst>
          </p:cNvPr>
          <p:cNvSpPr>
            <a:spLocks noGrp="1"/>
          </p:cNvSpPr>
          <p:nvPr>
            <p:ph type="sldNum" sz="quarter" idx="12"/>
          </p:nvPr>
        </p:nvSpPr>
        <p:spPr/>
        <p:txBody>
          <a:bodyPr/>
          <a:lstStyle/>
          <a:p>
            <a:fld id="{3A98EE3D-8CD1-4C3F-BD1C-C98C9596463C}" type="slidenum">
              <a:rPr lang="en-US" smtClean="0"/>
              <a:pPr/>
              <a:t>7</a:t>
            </a:fld>
            <a:endParaRPr lang="en-US"/>
          </a:p>
        </p:txBody>
      </p:sp>
      <p:sp>
        <p:nvSpPr>
          <p:cNvPr id="8" name="テキスト ボックス 7">
            <a:extLst>
              <a:ext uri="{FF2B5EF4-FFF2-40B4-BE49-F238E27FC236}">
                <a16:creationId xmlns:a16="http://schemas.microsoft.com/office/drawing/2014/main" id="{7B9D0EF7-F8B5-459E-819A-EB23B5225DE7}"/>
              </a:ext>
            </a:extLst>
          </p:cNvPr>
          <p:cNvSpPr txBox="1"/>
          <p:nvPr/>
        </p:nvSpPr>
        <p:spPr>
          <a:xfrm>
            <a:off x="2206744" y="5426233"/>
            <a:ext cx="8191666" cy="783193"/>
          </a:xfrm>
          <a:prstGeom prst="round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kumimoji="1" lang="ja-JP" altLang="en-US" sz="4000"/>
              <a:t>アレンジレシピが注目されている！！</a:t>
            </a:r>
          </a:p>
        </p:txBody>
      </p:sp>
      <p:pic>
        <p:nvPicPr>
          <p:cNvPr id="14" name="図 13">
            <a:extLst>
              <a:ext uri="{FF2B5EF4-FFF2-40B4-BE49-F238E27FC236}">
                <a16:creationId xmlns:a16="http://schemas.microsoft.com/office/drawing/2014/main" id="{820F53E4-9160-49BE-B625-92C44EA0A08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206744" y="1072850"/>
            <a:ext cx="3704160" cy="4103024"/>
          </a:xfrm>
          <a:prstGeom prst="rect">
            <a:avLst/>
          </a:prstGeom>
        </p:spPr>
      </p:pic>
      <p:sp>
        <p:nvSpPr>
          <p:cNvPr id="15" name="テキスト ボックス 14">
            <a:extLst>
              <a:ext uri="{FF2B5EF4-FFF2-40B4-BE49-F238E27FC236}">
                <a16:creationId xmlns:a16="http://schemas.microsoft.com/office/drawing/2014/main" id="{DE694F13-0271-4206-9C91-060032289F5C}"/>
              </a:ext>
            </a:extLst>
          </p:cNvPr>
          <p:cNvSpPr txBox="1"/>
          <p:nvPr/>
        </p:nvSpPr>
        <p:spPr>
          <a:xfrm>
            <a:off x="6618694" y="1446285"/>
            <a:ext cx="5339923" cy="584775"/>
          </a:xfrm>
          <a:prstGeom prst="rect">
            <a:avLst/>
          </a:prstGeom>
          <a:noFill/>
        </p:spPr>
        <p:txBody>
          <a:bodyPr wrap="none" rtlCol="0">
            <a:spAutoFit/>
          </a:bodyPr>
          <a:lstStyle/>
          <a:p>
            <a:r>
              <a:rPr kumimoji="1" lang="ja-JP" altLang="en-US" sz="3200"/>
              <a:t>「じゃがりこ」</a:t>
            </a:r>
            <a:r>
              <a:rPr kumimoji="1" lang="en-US" altLang="ja-JP" sz="3200"/>
              <a:t>×</a:t>
            </a:r>
            <a:r>
              <a:rPr kumimoji="1" lang="ja-JP" altLang="en-US" sz="3200"/>
              <a:t>「さけるチーズ</a:t>
            </a:r>
            <a:r>
              <a:rPr lang="ja-JP" altLang="en-US" sz="3200"/>
              <a:t>」</a:t>
            </a:r>
            <a:endParaRPr kumimoji="1" lang="ja-JP" altLang="en-US" sz="3200"/>
          </a:p>
        </p:txBody>
      </p:sp>
      <p:sp>
        <p:nvSpPr>
          <p:cNvPr id="16" name="矢印: 右 15">
            <a:extLst>
              <a:ext uri="{FF2B5EF4-FFF2-40B4-BE49-F238E27FC236}">
                <a16:creationId xmlns:a16="http://schemas.microsoft.com/office/drawing/2014/main" id="{8AA846E3-6118-4EA9-9089-E1E7F70C2629}"/>
              </a:ext>
            </a:extLst>
          </p:cNvPr>
          <p:cNvSpPr/>
          <p:nvPr/>
        </p:nvSpPr>
        <p:spPr>
          <a:xfrm>
            <a:off x="6460302" y="2235332"/>
            <a:ext cx="609600" cy="6113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E3CA0700-170A-4AD0-A551-080C8BD6D7D4}"/>
              </a:ext>
            </a:extLst>
          </p:cNvPr>
          <p:cNvSpPr txBox="1"/>
          <p:nvPr/>
        </p:nvSpPr>
        <p:spPr>
          <a:xfrm>
            <a:off x="7798337" y="2277134"/>
            <a:ext cx="2295821" cy="584775"/>
          </a:xfrm>
          <a:prstGeom prst="rect">
            <a:avLst/>
          </a:prstGeom>
          <a:noFill/>
        </p:spPr>
        <p:txBody>
          <a:bodyPr wrap="none" rtlCol="0">
            <a:spAutoFit/>
          </a:bodyPr>
          <a:lstStyle/>
          <a:p>
            <a:r>
              <a:rPr kumimoji="1" lang="ja-JP" altLang="en-US" sz="3200"/>
              <a:t>じゃがアリゴ</a:t>
            </a:r>
          </a:p>
        </p:txBody>
      </p:sp>
      <p:sp>
        <p:nvSpPr>
          <p:cNvPr id="18" name="テキスト ボックス 17">
            <a:extLst>
              <a:ext uri="{FF2B5EF4-FFF2-40B4-BE49-F238E27FC236}">
                <a16:creationId xmlns:a16="http://schemas.microsoft.com/office/drawing/2014/main" id="{BBFC1CFA-110D-4716-A041-BF8D308B886C}"/>
              </a:ext>
            </a:extLst>
          </p:cNvPr>
          <p:cNvSpPr txBox="1"/>
          <p:nvPr/>
        </p:nvSpPr>
        <p:spPr>
          <a:xfrm>
            <a:off x="7233391" y="3421481"/>
            <a:ext cx="4305987" cy="1200329"/>
          </a:xfrm>
          <a:prstGeom prst="rect">
            <a:avLst/>
          </a:prstGeom>
          <a:noFill/>
        </p:spPr>
        <p:txBody>
          <a:bodyPr wrap="none" rtlCol="0">
            <a:spAutoFit/>
          </a:bodyPr>
          <a:lstStyle/>
          <a:p>
            <a:r>
              <a:rPr kumimoji="1" lang="en-US" altLang="ja-JP" sz="3600"/>
              <a:t>Twitter</a:t>
            </a:r>
            <a:r>
              <a:rPr lang="ja-JP" altLang="en-US" sz="3600"/>
              <a:t>で</a:t>
            </a:r>
            <a:r>
              <a:rPr kumimoji="1" lang="ja-JP" altLang="en-US" sz="3600"/>
              <a:t>拡散され</a:t>
            </a:r>
            <a:endParaRPr kumimoji="1" lang="en-US" altLang="ja-JP" sz="3600"/>
          </a:p>
          <a:p>
            <a:r>
              <a:rPr lang="ja-JP" altLang="en-US" sz="3600"/>
              <a:t>　　　　</a:t>
            </a:r>
            <a:r>
              <a:rPr kumimoji="1" lang="en-US" altLang="ja-JP" sz="3600"/>
              <a:t>46</a:t>
            </a:r>
            <a:r>
              <a:rPr kumimoji="1" lang="ja-JP" altLang="en-US" sz="3600"/>
              <a:t>万いいね💗</a:t>
            </a:r>
          </a:p>
        </p:txBody>
      </p:sp>
    </p:spTree>
    <p:extLst>
      <p:ext uri="{BB962C8B-B14F-4D97-AF65-F5344CB8AC3E}">
        <p14:creationId xmlns:p14="http://schemas.microsoft.com/office/powerpoint/2010/main" val="37999766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34BFC-457A-465D-9CEF-76AD9FFA34E5}"/>
              </a:ext>
            </a:extLst>
          </p:cNvPr>
          <p:cNvSpPr>
            <a:spLocks noGrp="1"/>
          </p:cNvSpPr>
          <p:nvPr>
            <p:ph type="title"/>
          </p:nvPr>
        </p:nvSpPr>
        <p:spPr/>
        <p:txBody>
          <a:bodyPr/>
          <a:lstStyle/>
          <a:p>
            <a:r>
              <a:rPr lang="ja-JP" altLang="en-US">
                <a:ea typeface="ＭＳ Ｐゴシック"/>
                <a:cs typeface="Calibri Light"/>
              </a:rPr>
              <a:t>現状分析　</a:t>
            </a:r>
            <a:endParaRPr lang="en-US"/>
          </a:p>
        </p:txBody>
      </p:sp>
      <p:sp>
        <p:nvSpPr>
          <p:cNvPr id="4" name="Slide Number Placeholder 3">
            <a:extLst>
              <a:ext uri="{FF2B5EF4-FFF2-40B4-BE49-F238E27FC236}">
                <a16:creationId xmlns:a16="http://schemas.microsoft.com/office/drawing/2014/main" id="{50178595-A5E3-40FD-B91F-FFE82D226993}"/>
              </a:ext>
            </a:extLst>
          </p:cNvPr>
          <p:cNvSpPr>
            <a:spLocks noGrp="1"/>
          </p:cNvSpPr>
          <p:nvPr>
            <p:ph type="sldNum" sz="quarter" idx="12"/>
          </p:nvPr>
        </p:nvSpPr>
        <p:spPr/>
        <p:txBody>
          <a:bodyPr/>
          <a:lstStyle/>
          <a:p>
            <a:fld id="{3A98EE3D-8CD1-4C3F-BD1C-C98C9596463C}" type="slidenum">
              <a:rPr lang="en-US" smtClean="0"/>
              <a:pPr/>
              <a:t>8</a:t>
            </a:fld>
            <a:endParaRPr lang="en-US"/>
          </a:p>
        </p:txBody>
      </p:sp>
      <p:pic>
        <p:nvPicPr>
          <p:cNvPr id="6" name="Picture 10" descr="4/6(金)Marines(T)Lab ロッテデザイン新商品｜千葉ロッテマリーンズ">
            <a:extLst>
              <a:ext uri="{FF2B5EF4-FFF2-40B4-BE49-F238E27FC236}">
                <a16:creationId xmlns:a16="http://schemas.microsoft.com/office/drawing/2014/main" id="{599FBACB-A154-4D17-88B5-0AFEBA3739C9}"/>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376690" y="2207428"/>
            <a:ext cx="2236441" cy="125240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公式】江崎グリコ(Glico) - おいしさと健康">
            <a:extLst>
              <a:ext uri="{FF2B5EF4-FFF2-40B4-BE49-F238E27FC236}">
                <a16:creationId xmlns:a16="http://schemas.microsoft.com/office/drawing/2014/main" id="{CE89C98D-6E33-4CA2-AAD6-77217C85698F}"/>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713426" y="2207428"/>
            <a:ext cx="2392530" cy="125800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a:extLst>
              <a:ext uri="{FF2B5EF4-FFF2-40B4-BE49-F238E27FC236}">
                <a16:creationId xmlns:a16="http://schemas.microsoft.com/office/drawing/2014/main" id="{EBD56C6F-F025-4787-B230-D693E299209E}"/>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901147" y="1915991"/>
            <a:ext cx="3256478" cy="183528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a:extLst>
              <a:ext uri="{FF2B5EF4-FFF2-40B4-BE49-F238E27FC236}">
                <a16:creationId xmlns:a16="http://schemas.microsoft.com/office/drawing/2014/main" id="{1C29211F-2F72-43DD-BAC1-7491C4F56778}"/>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442698" y="2554076"/>
            <a:ext cx="1926850" cy="559110"/>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a:extLst>
              <a:ext uri="{FF2B5EF4-FFF2-40B4-BE49-F238E27FC236}">
                <a16:creationId xmlns:a16="http://schemas.microsoft.com/office/drawing/2014/main" id="{6C902E89-59B4-4F1B-812B-56B4C034309E}"/>
              </a:ext>
            </a:extLst>
          </p:cNvPr>
          <p:cNvSpPr txBox="1"/>
          <p:nvPr/>
        </p:nvSpPr>
        <p:spPr>
          <a:xfrm>
            <a:off x="10217408" y="3178577"/>
            <a:ext cx="1496073" cy="584775"/>
          </a:xfrm>
          <a:prstGeom prst="rect">
            <a:avLst/>
          </a:prstGeom>
          <a:noFill/>
        </p:spPr>
        <p:txBody>
          <a:bodyPr wrap="square" rtlCol="0">
            <a:spAutoFit/>
          </a:bodyPr>
          <a:lstStyle/>
          <a:p>
            <a:r>
              <a:rPr kumimoji="1" lang="en-US" altLang="ja-JP" sz="3200"/>
              <a:t>etc.</a:t>
            </a:r>
            <a:endParaRPr kumimoji="1" lang="ja-JP" altLang="en-US" sz="3200"/>
          </a:p>
        </p:txBody>
      </p:sp>
      <p:sp>
        <p:nvSpPr>
          <p:cNvPr id="11" name="四角形: 角を丸くする 10">
            <a:extLst>
              <a:ext uri="{FF2B5EF4-FFF2-40B4-BE49-F238E27FC236}">
                <a16:creationId xmlns:a16="http://schemas.microsoft.com/office/drawing/2014/main" id="{7716AF08-E19E-46D8-87FB-7A756A63ACA2}"/>
              </a:ext>
            </a:extLst>
          </p:cNvPr>
          <p:cNvSpPr/>
          <p:nvPr/>
        </p:nvSpPr>
        <p:spPr>
          <a:xfrm>
            <a:off x="1066800" y="1329954"/>
            <a:ext cx="10058401" cy="248704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983D7B64-8F79-4AEE-BDF0-C55F24865059}"/>
              </a:ext>
            </a:extLst>
          </p:cNvPr>
          <p:cNvSpPr txBox="1"/>
          <p:nvPr/>
        </p:nvSpPr>
        <p:spPr>
          <a:xfrm>
            <a:off x="1133548" y="1442344"/>
            <a:ext cx="9514143" cy="861774"/>
          </a:xfrm>
          <a:prstGeom prst="rect">
            <a:avLst/>
          </a:prstGeom>
          <a:noFill/>
        </p:spPr>
        <p:txBody>
          <a:bodyPr wrap="none" rtlCol="0">
            <a:spAutoFit/>
          </a:bodyPr>
          <a:lstStyle/>
          <a:p>
            <a:r>
              <a:rPr lang="ja-JP" altLang="en-US" sz="3200">
                <a:ea typeface="ＭＳ Ｐゴシック"/>
                <a:cs typeface="Calibri"/>
              </a:rPr>
              <a:t>近年、アレンジレシピを掲載している企業が増えている</a:t>
            </a:r>
            <a:endParaRPr lang="en-US" altLang="ja-JP" sz="3200"/>
          </a:p>
          <a:p>
            <a:endParaRPr kumimoji="1" lang="ja-JP" altLang="en-US"/>
          </a:p>
        </p:txBody>
      </p:sp>
      <p:sp>
        <p:nvSpPr>
          <p:cNvPr id="13" name="矢印: 下 12">
            <a:extLst>
              <a:ext uri="{FF2B5EF4-FFF2-40B4-BE49-F238E27FC236}">
                <a16:creationId xmlns:a16="http://schemas.microsoft.com/office/drawing/2014/main" id="{D66E6356-8F92-432F-AAD3-B0F9BCECC1D4}"/>
              </a:ext>
            </a:extLst>
          </p:cNvPr>
          <p:cNvSpPr/>
          <p:nvPr/>
        </p:nvSpPr>
        <p:spPr>
          <a:xfrm>
            <a:off x="5572812" y="4137380"/>
            <a:ext cx="1046375" cy="5808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四角形: 角を丸くする 13">
            <a:extLst>
              <a:ext uri="{FF2B5EF4-FFF2-40B4-BE49-F238E27FC236}">
                <a16:creationId xmlns:a16="http://schemas.microsoft.com/office/drawing/2014/main" id="{70647CD9-4F7F-44AD-B62E-6AB9EC5F22BC}"/>
              </a:ext>
            </a:extLst>
          </p:cNvPr>
          <p:cNvSpPr/>
          <p:nvPr/>
        </p:nvSpPr>
        <p:spPr>
          <a:xfrm>
            <a:off x="412607" y="5025938"/>
            <a:ext cx="11386698" cy="10640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600">
                <a:solidFill>
                  <a:schemeClr val="tx1"/>
                </a:solidFill>
                <a:ea typeface="ＭＳ Ｐゴシック"/>
                <a:cs typeface="Calibri"/>
              </a:rPr>
              <a:t>企業はアレンジレシピをプロモーションとして扱っている</a:t>
            </a:r>
          </a:p>
        </p:txBody>
      </p:sp>
    </p:spTree>
    <p:extLst>
      <p:ext uri="{BB962C8B-B14F-4D97-AF65-F5344CB8AC3E}">
        <p14:creationId xmlns:p14="http://schemas.microsoft.com/office/powerpoint/2010/main" val="39342722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714912-39B0-4B02-B4E6-36D86BB7B9CD}"/>
              </a:ext>
            </a:extLst>
          </p:cNvPr>
          <p:cNvSpPr>
            <a:spLocks noGrp="1"/>
          </p:cNvSpPr>
          <p:nvPr>
            <p:ph type="title"/>
          </p:nvPr>
        </p:nvSpPr>
        <p:spPr/>
        <p:txBody>
          <a:bodyPr>
            <a:normAutofit/>
          </a:bodyPr>
          <a:lstStyle/>
          <a:p>
            <a:r>
              <a:rPr lang="ja-JP" altLang="en-US"/>
              <a:t>現状分析　アレンジレシピへの反応</a:t>
            </a:r>
            <a:endParaRPr kumimoji="1" lang="ja-JP" altLang="en-US"/>
          </a:p>
        </p:txBody>
      </p:sp>
      <p:sp>
        <p:nvSpPr>
          <p:cNvPr id="3" name="スライド番号プレースホルダー 2">
            <a:extLst>
              <a:ext uri="{FF2B5EF4-FFF2-40B4-BE49-F238E27FC236}">
                <a16:creationId xmlns:a16="http://schemas.microsoft.com/office/drawing/2014/main" id="{02E4909A-279A-4864-A447-1B234369D6C0}"/>
              </a:ext>
            </a:extLst>
          </p:cNvPr>
          <p:cNvSpPr>
            <a:spLocks noGrp="1"/>
          </p:cNvSpPr>
          <p:nvPr>
            <p:ph type="sldNum" sz="quarter" idx="12"/>
          </p:nvPr>
        </p:nvSpPr>
        <p:spPr/>
        <p:txBody>
          <a:bodyPr/>
          <a:lstStyle/>
          <a:p>
            <a:fld id="{3A98EE3D-8CD1-4C3F-BD1C-C98C9596463C}" type="slidenum">
              <a:rPr lang="en-US" smtClean="0"/>
              <a:t>9</a:t>
            </a:fld>
            <a:endParaRPr lang="en-US"/>
          </a:p>
        </p:txBody>
      </p:sp>
      <p:pic>
        <p:nvPicPr>
          <p:cNvPr id="7" name="図 6">
            <a:extLst>
              <a:ext uri="{FF2B5EF4-FFF2-40B4-BE49-F238E27FC236}">
                <a16:creationId xmlns:a16="http://schemas.microsoft.com/office/drawing/2014/main" id="{72F9FF46-304F-447F-8636-58218AD28E64}"/>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51854" y="1304303"/>
            <a:ext cx="5615285" cy="4061898"/>
          </a:xfrm>
          <a:prstGeom prst="rect">
            <a:avLst/>
          </a:prstGeom>
        </p:spPr>
      </p:pic>
      <p:pic>
        <p:nvPicPr>
          <p:cNvPr id="5" name="図 4">
            <a:extLst>
              <a:ext uri="{FF2B5EF4-FFF2-40B4-BE49-F238E27FC236}">
                <a16:creationId xmlns:a16="http://schemas.microsoft.com/office/drawing/2014/main" id="{4E1DDB24-C671-453C-A428-9C8C16E0AE1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437899" y="2095296"/>
            <a:ext cx="6061701" cy="1111319"/>
          </a:xfrm>
          <a:prstGeom prst="rect">
            <a:avLst/>
          </a:prstGeom>
        </p:spPr>
      </p:pic>
      <p:cxnSp>
        <p:nvCxnSpPr>
          <p:cNvPr id="9" name="直線コネクタ 8">
            <a:extLst>
              <a:ext uri="{FF2B5EF4-FFF2-40B4-BE49-F238E27FC236}">
                <a16:creationId xmlns:a16="http://schemas.microsoft.com/office/drawing/2014/main" id="{7A74A304-B28C-46F5-AB9F-E1B72E15BC4D}"/>
              </a:ext>
            </a:extLst>
          </p:cNvPr>
          <p:cNvCxnSpPr>
            <a:cxnSpLocks/>
          </p:cNvCxnSpPr>
          <p:nvPr/>
        </p:nvCxnSpPr>
        <p:spPr>
          <a:xfrm>
            <a:off x="1404730" y="2014330"/>
            <a:ext cx="2570922"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2" name="直線コネクタ 11">
            <a:extLst>
              <a:ext uri="{FF2B5EF4-FFF2-40B4-BE49-F238E27FC236}">
                <a16:creationId xmlns:a16="http://schemas.microsoft.com/office/drawing/2014/main" id="{FD8FE708-1C28-4F0D-BED5-CEDD90EFFE5E}"/>
              </a:ext>
            </a:extLst>
          </p:cNvPr>
          <p:cNvCxnSpPr/>
          <p:nvPr/>
        </p:nvCxnSpPr>
        <p:spPr>
          <a:xfrm>
            <a:off x="6117018" y="2757472"/>
            <a:ext cx="1380214"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pic>
        <p:nvPicPr>
          <p:cNvPr id="14" name="図 13">
            <a:extLst>
              <a:ext uri="{FF2B5EF4-FFF2-40B4-BE49-F238E27FC236}">
                <a16:creationId xmlns:a16="http://schemas.microsoft.com/office/drawing/2014/main" id="{5C2B14FE-2074-4E21-AD12-0B474B86648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791298" y="3596069"/>
            <a:ext cx="6272942" cy="1160787"/>
          </a:xfrm>
          <a:prstGeom prst="rect">
            <a:avLst/>
          </a:prstGeom>
        </p:spPr>
      </p:pic>
      <p:cxnSp>
        <p:nvCxnSpPr>
          <p:cNvPr id="15" name="直線コネクタ 14">
            <a:extLst>
              <a:ext uri="{FF2B5EF4-FFF2-40B4-BE49-F238E27FC236}">
                <a16:creationId xmlns:a16="http://schemas.microsoft.com/office/drawing/2014/main" id="{45899ED7-5D8D-4880-B069-313E800AE004}"/>
              </a:ext>
            </a:extLst>
          </p:cNvPr>
          <p:cNvCxnSpPr>
            <a:cxnSpLocks/>
          </p:cNvCxnSpPr>
          <p:nvPr/>
        </p:nvCxnSpPr>
        <p:spPr>
          <a:xfrm>
            <a:off x="5437899" y="4170567"/>
            <a:ext cx="1863233"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
        <p:nvSpPr>
          <p:cNvPr id="17" name="テキスト ボックス 16">
            <a:extLst>
              <a:ext uri="{FF2B5EF4-FFF2-40B4-BE49-F238E27FC236}">
                <a16:creationId xmlns:a16="http://schemas.microsoft.com/office/drawing/2014/main" id="{3C67B31D-0155-481C-AB76-A1C1D4D4C85C}"/>
              </a:ext>
            </a:extLst>
          </p:cNvPr>
          <p:cNvSpPr txBox="1"/>
          <p:nvPr/>
        </p:nvSpPr>
        <p:spPr>
          <a:xfrm>
            <a:off x="2023365" y="5457414"/>
            <a:ext cx="8533105" cy="783193"/>
          </a:xfrm>
          <a:prstGeom prst="roundRect">
            <a:avLst/>
          </a:prstGeom>
          <a:noFill/>
          <a:ln>
            <a:solidFill>
              <a:schemeClr val="accent1"/>
            </a:solidFill>
            <a:bevel/>
          </a:ln>
        </p:spPr>
        <p:txBody>
          <a:bodyPr wrap="none" rtlCol="0">
            <a:spAutoFit/>
          </a:bodyPr>
          <a:lstStyle/>
          <a:p>
            <a:r>
              <a:rPr kumimoji="1" lang="ja-JP" altLang="en-US" sz="4000"/>
              <a:t>アレンジレシピは、</a:t>
            </a:r>
            <a:r>
              <a:rPr kumimoji="1" lang="ja-JP" altLang="en-US" sz="4000">
                <a:solidFill>
                  <a:srgbClr val="FF0000"/>
                </a:solidFill>
              </a:rPr>
              <a:t>計画購買</a:t>
            </a:r>
            <a:r>
              <a:rPr kumimoji="1" lang="ja-JP" altLang="en-US" sz="4000"/>
              <a:t>されている</a:t>
            </a:r>
          </a:p>
        </p:txBody>
      </p:sp>
      <p:sp>
        <p:nvSpPr>
          <p:cNvPr id="4" name="正方形/長方形 3">
            <a:extLst>
              <a:ext uri="{FF2B5EF4-FFF2-40B4-BE49-F238E27FC236}">
                <a16:creationId xmlns:a16="http://schemas.microsoft.com/office/drawing/2014/main" id="{3D2E9944-28EF-4D35-9EA7-94484EB1FB60}"/>
              </a:ext>
            </a:extLst>
          </p:cNvPr>
          <p:cNvSpPr/>
          <p:nvPr/>
        </p:nvSpPr>
        <p:spPr>
          <a:xfrm>
            <a:off x="1404729" y="1434905"/>
            <a:ext cx="1943381" cy="16254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CFED7C3-23BC-4A80-85D1-326426AE11B7}"/>
              </a:ext>
            </a:extLst>
          </p:cNvPr>
          <p:cNvSpPr/>
          <p:nvPr/>
        </p:nvSpPr>
        <p:spPr>
          <a:xfrm>
            <a:off x="5546405" y="3785752"/>
            <a:ext cx="1871539" cy="14826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60186A57-4855-4343-A169-2782F9D1C624}"/>
              </a:ext>
            </a:extLst>
          </p:cNvPr>
          <p:cNvSpPr/>
          <p:nvPr/>
        </p:nvSpPr>
        <p:spPr>
          <a:xfrm>
            <a:off x="6117018" y="2260566"/>
            <a:ext cx="2101611" cy="22390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87351030"/>
      </p:ext>
    </p:extLst>
  </p:cSld>
  <p:clrMapOvr>
    <a:masterClrMapping/>
  </p:clrMapOvr>
</p:sld>
</file>

<file path=ppt/theme/theme1.xml><?xml version="1.0" encoding="utf-8"?>
<a:theme xmlns:a="http://schemas.openxmlformats.org/drawingml/2006/main" name="レトロスペクト">
  <a:themeElements>
    <a:clrScheme name="レトロスペクト">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0306D35BD254794FB1A773C17DE767B4" ma:contentTypeVersion="5" ma:contentTypeDescription="新しいドキュメントを作成します。" ma:contentTypeScope="" ma:versionID="7c5ab24331e29469599323c6b1110ec7">
  <xsd:schema xmlns:xsd="http://www.w3.org/2001/XMLSchema" xmlns:xs="http://www.w3.org/2001/XMLSchema" xmlns:p="http://schemas.microsoft.com/office/2006/metadata/properties" xmlns:ns3="d9a1702b-0763-4c8d-990c-24dbb7437515" xmlns:ns4="4ada0ada-2854-4613-9e37-85751ec5a69e" targetNamespace="http://schemas.microsoft.com/office/2006/metadata/properties" ma:root="true" ma:fieldsID="4ba799464324d7cbc9c6a1ba886c31c5" ns3:_="" ns4:_="">
    <xsd:import namespace="d9a1702b-0763-4c8d-990c-24dbb7437515"/>
    <xsd:import namespace="4ada0ada-2854-4613-9e37-85751ec5a69e"/>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a1702b-0763-4c8d-990c-24dbb74375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ada0ada-2854-4613-9e37-85751ec5a69e"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element name="SharingHintHash" ma:index="12" nillable="true" ma:displayName="共有のヒントのハッシュ"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84F4DF5-1CC1-414C-B504-74DBC6691ABC}">
  <ds:schemaRefs>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d9a1702b-0763-4c8d-990c-24dbb7437515"/>
    <ds:schemaRef ds:uri="http://purl.org/dc/dcmitype/"/>
    <ds:schemaRef ds:uri="http://schemas.microsoft.com/office/infopath/2007/PartnerControls"/>
    <ds:schemaRef ds:uri="4ada0ada-2854-4613-9e37-85751ec5a69e"/>
    <ds:schemaRef ds:uri="http://www.w3.org/XML/1998/namespace"/>
    <ds:schemaRef ds:uri="http://purl.org/dc/terms/"/>
  </ds:schemaRefs>
</ds:datastoreItem>
</file>

<file path=customXml/itemProps2.xml><?xml version="1.0" encoding="utf-8"?>
<ds:datastoreItem xmlns:ds="http://schemas.openxmlformats.org/officeDocument/2006/customXml" ds:itemID="{9EB62EA9-955B-4E88-92B5-099A545E49CA}">
  <ds:schemaRefs>
    <ds:schemaRef ds:uri="4ada0ada-2854-4613-9e37-85751ec5a69e"/>
    <ds:schemaRef ds:uri="d9a1702b-0763-4c8d-990c-24dbb743751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customXml/itemProps3.xml><?xml version="1.0" encoding="utf-8"?>
<ds:datastoreItem xmlns:ds="http://schemas.openxmlformats.org/officeDocument/2006/customXml" ds:itemID="{0B4B9753-5437-432D-BA95-C894F46AEE1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2310</Words>
  <Application>Microsoft Office PowerPoint</Application>
  <PresentationFormat>ワイド画面</PresentationFormat>
  <Paragraphs>514</Paragraphs>
  <Slides>51</Slides>
  <Notes>11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51</vt:i4>
      </vt:variant>
    </vt:vector>
  </HeadingPairs>
  <TitlesOfParts>
    <vt:vector size="59" baseType="lpstr">
      <vt:lpstr>Helvetica Neue</vt:lpstr>
      <vt:lpstr>MS PGothic</vt:lpstr>
      <vt:lpstr>MS PGothic</vt:lpstr>
      <vt:lpstr>游ゴシック</vt:lpstr>
      <vt:lpstr>Arial</vt:lpstr>
      <vt:lpstr>Calibri</vt:lpstr>
      <vt:lpstr>Calibri Light</vt:lpstr>
      <vt:lpstr>レトロスペクト</vt:lpstr>
      <vt:lpstr>アレンジレシピによる 店頭想起</vt:lpstr>
      <vt:lpstr>PowerPoint プレゼンテーション</vt:lpstr>
      <vt:lpstr>研究概要</vt:lpstr>
      <vt:lpstr>PowerPoint プレゼンテーション</vt:lpstr>
      <vt:lpstr>現状分析　アレンジレシピの定義</vt:lpstr>
      <vt:lpstr>現状分析　研究の対象</vt:lpstr>
      <vt:lpstr>現状分析　アレンジレシピの注目度</vt:lpstr>
      <vt:lpstr>現状分析　</vt:lpstr>
      <vt:lpstr>現状分析　アレンジレシピへの反応</vt:lpstr>
      <vt:lpstr>現状分析　消費者の購買行動</vt:lpstr>
      <vt:lpstr>現状分析　非計画購買とは</vt:lpstr>
      <vt:lpstr>現状分析まとめ</vt:lpstr>
      <vt:lpstr>PowerPoint プレゼンテーション</vt:lpstr>
      <vt:lpstr>問題意識</vt:lpstr>
      <vt:lpstr>PowerPoint プレゼンテーション</vt:lpstr>
      <vt:lpstr>研究目的</vt:lpstr>
      <vt:lpstr>PowerPoint プレゼンテーション</vt:lpstr>
      <vt:lpstr>先行研究　記憶の構造</vt:lpstr>
      <vt:lpstr>先行研究　</vt:lpstr>
      <vt:lpstr>PowerPoint プレゼンテーション</vt:lpstr>
      <vt:lpstr>PowerPoint プレゼンテーション</vt:lpstr>
      <vt:lpstr>仮説導出①　スキーマと情報の一致度</vt:lpstr>
      <vt:lpstr>PowerPoint プレゼンテーション</vt:lpstr>
      <vt:lpstr>仮説導出①　適度なスキーマの不一致</vt:lpstr>
      <vt:lpstr>仮説導出①　アレンジレシピ</vt:lpstr>
      <vt:lpstr>仮説導出①アレンジレシピはなぜ記憶に残りやすいのか</vt:lpstr>
      <vt:lpstr>PowerPoint プレゼンテーション</vt:lpstr>
      <vt:lpstr>仮説導出①　企業が使う宣伝表現</vt:lpstr>
      <vt:lpstr>仮説導出①　企業が使う宣伝表現</vt:lpstr>
      <vt:lpstr>仮説導出①　企業が使う宣伝表現まとめ</vt:lpstr>
      <vt:lpstr>PowerPoint プレゼンテーション</vt:lpstr>
      <vt:lpstr>仮説導出①　テレビCMの理解度</vt:lpstr>
      <vt:lpstr>仮説導出①　　テレビは記憶に残りにくい？</vt:lpstr>
      <vt:lpstr>仮説①</vt:lpstr>
      <vt:lpstr>仮説導出②</vt:lpstr>
      <vt:lpstr>仮説導出②　アレンジレシピの分類分け</vt:lpstr>
      <vt:lpstr>仮説導出②</vt:lpstr>
      <vt:lpstr>仮説②</vt:lpstr>
      <vt:lpstr>PowerPoint プレゼンテーション</vt:lpstr>
      <vt:lpstr>調査概要　仮説①</vt:lpstr>
      <vt:lpstr>仮説①　検証方法　</vt:lpstr>
      <vt:lpstr>仮説①　検証方法～尺度～</vt:lpstr>
      <vt:lpstr>仮説①　検証使用動画</vt:lpstr>
      <vt:lpstr>仮説①の検証結果</vt:lpstr>
      <vt:lpstr>調査概要　仮説②</vt:lpstr>
      <vt:lpstr>仮説②　検証方法～尺度～</vt:lpstr>
      <vt:lpstr>仮説②の検証結果</vt:lpstr>
      <vt:lpstr>学術的インプリケーション</vt:lpstr>
      <vt:lpstr>実務的インプリケーション</vt:lpstr>
      <vt:lpstr>参考文献・ＵＲＬ</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アレンジレシピによる 店頭想起</dc:title>
  <dc:creator>ホリ　ケンタ</dc:creator>
  <cp:lastModifiedBy>イシイ　トモヤ</cp:lastModifiedBy>
  <cp:revision>1</cp:revision>
  <dcterms:created xsi:type="dcterms:W3CDTF">2020-12-15T01:08:22Z</dcterms:created>
  <dcterms:modified xsi:type="dcterms:W3CDTF">2020-12-16T13:35:21Z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0x0101000306D35BD254794FB1A773C17DE767B4</vt:lpwstr>
  </property>
</Properties>
</file>