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705" r:id="rId5"/>
  </p:sldMasterIdLst>
  <p:notesMasterIdLst>
    <p:notesMasterId r:id="rId56"/>
  </p:notesMasterIdLst>
  <p:sldIdLst>
    <p:sldId id="256" r:id="rId6"/>
    <p:sldId id="257" r:id="rId7"/>
    <p:sldId id="589" r:id="rId8"/>
    <p:sldId id="610" r:id="rId9"/>
    <p:sldId id="586" r:id="rId10"/>
    <p:sldId id="622" r:id="rId11"/>
    <p:sldId id="529" r:id="rId12"/>
    <p:sldId id="537" r:id="rId13"/>
    <p:sldId id="536" r:id="rId14"/>
    <p:sldId id="535" r:id="rId15"/>
    <p:sldId id="590" r:id="rId16"/>
    <p:sldId id="624" r:id="rId17"/>
    <p:sldId id="540" r:id="rId18"/>
    <p:sldId id="617" r:id="rId19"/>
    <p:sldId id="534" r:id="rId20"/>
    <p:sldId id="648" r:id="rId21"/>
    <p:sldId id="551" r:id="rId22"/>
    <p:sldId id="553" r:id="rId23"/>
    <p:sldId id="564" r:id="rId24"/>
    <p:sldId id="609" r:id="rId25"/>
    <p:sldId id="619" r:id="rId26"/>
    <p:sldId id="581" r:id="rId27"/>
    <p:sldId id="550" r:id="rId28"/>
    <p:sldId id="565" r:id="rId29"/>
    <p:sldId id="585" r:id="rId30"/>
    <p:sldId id="567" r:id="rId31"/>
    <p:sldId id="569" r:id="rId32"/>
    <p:sldId id="588" r:id="rId33"/>
    <p:sldId id="572" r:id="rId34"/>
    <p:sldId id="620" r:id="rId35"/>
    <p:sldId id="603" r:id="rId36"/>
    <p:sldId id="643" r:id="rId37"/>
    <p:sldId id="578" r:id="rId38"/>
    <p:sldId id="611" r:id="rId39"/>
    <p:sldId id="623" r:id="rId40"/>
    <p:sldId id="601" r:id="rId41"/>
    <p:sldId id="594" r:id="rId42"/>
    <p:sldId id="649" r:id="rId43"/>
    <p:sldId id="625" r:id="rId44"/>
    <p:sldId id="606" r:id="rId45"/>
    <p:sldId id="596" r:id="rId46"/>
    <p:sldId id="645" r:id="rId47"/>
    <p:sldId id="650" r:id="rId48"/>
    <p:sldId id="608" r:id="rId49"/>
    <p:sldId id="563" r:id="rId50"/>
    <p:sldId id="612" r:id="rId51"/>
    <p:sldId id="613" r:id="rId52"/>
    <p:sldId id="615" r:id="rId53"/>
    <p:sldId id="638" r:id="rId54"/>
    <p:sldId id="616" r:id="rId55"/>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875" autoAdjust="0"/>
    <p:restoredTop sz="94660"/>
  </p:normalViewPr>
  <p:slideViewPr>
    <p:cSldViewPr snapToGrid="0">
      <p:cViewPr varScale="1">
        <p:scale>
          <a:sx n="83" d="100"/>
          <a:sy n="83" d="100"/>
        </p:scale>
        <p:origin x="922"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 /><Relationship Id="rId18" Type="http://schemas.openxmlformats.org/officeDocument/2006/relationships/slide" Target="slides/slide13.xml" /><Relationship Id="rId26" Type="http://schemas.openxmlformats.org/officeDocument/2006/relationships/slide" Target="slides/slide21.xml" /><Relationship Id="rId39" Type="http://schemas.openxmlformats.org/officeDocument/2006/relationships/slide" Target="slides/slide34.xml" /><Relationship Id="rId21" Type="http://schemas.openxmlformats.org/officeDocument/2006/relationships/slide" Target="slides/slide16.xml" /><Relationship Id="rId34" Type="http://schemas.openxmlformats.org/officeDocument/2006/relationships/slide" Target="slides/slide29.xml" /><Relationship Id="rId42" Type="http://schemas.openxmlformats.org/officeDocument/2006/relationships/slide" Target="slides/slide37.xml" /><Relationship Id="rId47" Type="http://schemas.openxmlformats.org/officeDocument/2006/relationships/slide" Target="slides/slide42.xml" /><Relationship Id="rId50" Type="http://schemas.openxmlformats.org/officeDocument/2006/relationships/slide" Target="slides/slide45.xml" /><Relationship Id="rId55" Type="http://schemas.openxmlformats.org/officeDocument/2006/relationships/slide" Target="slides/slide50.xml" /><Relationship Id="rId7" Type="http://schemas.openxmlformats.org/officeDocument/2006/relationships/slide" Target="slides/slide2.xml" /><Relationship Id="rId12" Type="http://schemas.openxmlformats.org/officeDocument/2006/relationships/slide" Target="slides/slide7.xml" /><Relationship Id="rId17" Type="http://schemas.openxmlformats.org/officeDocument/2006/relationships/slide" Target="slides/slide12.xml" /><Relationship Id="rId25" Type="http://schemas.openxmlformats.org/officeDocument/2006/relationships/slide" Target="slides/slide20.xml" /><Relationship Id="rId33" Type="http://schemas.openxmlformats.org/officeDocument/2006/relationships/slide" Target="slides/slide28.xml" /><Relationship Id="rId38" Type="http://schemas.openxmlformats.org/officeDocument/2006/relationships/slide" Target="slides/slide33.xml" /><Relationship Id="rId46" Type="http://schemas.openxmlformats.org/officeDocument/2006/relationships/slide" Target="slides/slide41.xml" /><Relationship Id="rId59" Type="http://schemas.openxmlformats.org/officeDocument/2006/relationships/theme" Target="theme/theme1.xml" /><Relationship Id="rId2" Type="http://schemas.openxmlformats.org/officeDocument/2006/relationships/customXml" Target="../customXml/item2.xml" /><Relationship Id="rId16" Type="http://schemas.openxmlformats.org/officeDocument/2006/relationships/slide" Target="slides/slide11.xml" /><Relationship Id="rId20" Type="http://schemas.openxmlformats.org/officeDocument/2006/relationships/slide" Target="slides/slide15.xml" /><Relationship Id="rId29" Type="http://schemas.openxmlformats.org/officeDocument/2006/relationships/slide" Target="slides/slide24.xml" /><Relationship Id="rId41" Type="http://schemas.openxmlformats.org/officeDocument/2006/relationships/slide" Target="slides/slide36.xml" /><Relationship Id="rId54" Type="http://schemas.openxmlformats.org/officeDocument/2006/relationships/slide" Target="slides/slide49.xml" /><Relationship Id="rId1" Type="http://schemas.openxmlformats.org/officeDocument/2006/relationships/customXml" Target="../customXml/item1.xml" /><Relationship Id="rId6" Type="http://schemas.openxmlformats.org/officeDocument/2006/relationships/slide" Target="slides/slide1.xml" /><Relationship Id="rId11" Type="http://schemas.openxmlformats.org/officeDocument/2006/relationships/slide" Target="slides/slide6.xml" /><Relationship Id="rId24" Type="http://schemas.openxmlformats.org/officeDocument/2006/relationships/slide" Target="slides/slide19.xml" /><Relationship Id="rId32" Type="http://schemas.openxmlformats.org/officeDocument/2006/relationships/slide" Target="slides/slide27.xml" /><Relationship Id="rId37" Type="http://schemas.openxmlformats.org/officeDocument/2006/relationships/slide" Target="slides/slide32.xml" /><Relationship Id="rId40" Type="http://schemas.openxmlformats.org/officeDocument/2006/relationships/slide" Target="slides/slide35.xml" /><Relationship Id="rId45" Type="http://schemas.openxmlformats.org/officeDocument/2006/relationships/slide" Target="slides/slide40.xml" /><Relationship Id="rId53" Type="http://schemas.openxmlformats.org/officeDocument/2006/relationships/slide" Target="slides/slide48.xml" /><Relationship Id="rId58" Type="http://schemas.openxmlformats.org/officeDocument/2006/relationships/viewProps" Target="viewProps.xml" /><Relationship Id="rId5" Type="http://schemas.openxmlformats.org/officeDocument/2006/relationships/slideMaster" Target="slideMasters/slideMaster2.xml" /><Relationship Id="rId15" Type="http://schemas.openxmlformats.org/officeDocument/2006/relationships/slide" Target="slides/slide10.xml" /><Relationship Id="rId23" Type="http://schemas.openxmlformats.org/officeDocument/2006/relationships/slide" Target="slides/slide18.xml" /><Relationship Id="rId28" Type="http://schemas.openxmlformats.org/officeDocument/2006/relationships/slide" Target="slides/slide23.xml" /><Relationship Id="rId36" Type="http://schemas.openxmlformats.org/officeDocument/2006/relationships/slide" Target="slides/slide31.xml" /><Relationship Id="rId49" Type="http://schemas.openxmlformats.org/officeDocument/2006/relationships/slide" Target="slides/slide44.xml" /><Relationship Id="rId57" Type="http://schemas.openxmlformats.org/officeDocument/2006/relationships/presProps" Target="presProps.xml" /><Relationship Id="rId10" Type="http://schemas.openxmlformats.org/officeDocument/2006/relationships/slide" Target="slides/slide5.xml" /><Relationship Id="rId19" Type="http://schemas.openxmlformats.org/officeDocument/2006/relationships/slide" Target="slides/slide14.xml" /><Relationship Id="rId31" Type="http://schemas.openxmlformats.org/officeDocument/2006/relationships/slide" Target="slides/slide26.xml" /><Relationship Id="rId44" Type="http://schemas.openxmlformats.org/officeDocument/2006/relationships/slide" Target="slides/slide39.xml" /><Relationship Id="rId52" Type="http://schemas.openxmlformats.org/officeDocument/2006/relationships/slide" Target="slides/slide47.xml" /><Relationship Id="rId60" Type="http://schemas.openxmlformats.org/officeDocument/2006/relationships/tableStyles" Target="tableStyles.xml" /><Relationship Id="rId4" Type="http://schemas.openxmlformats.org/officeDocument/2006/relationships/slideMaster" Target="slideMasters/slideMaster1.xml" /><Relationship Id="rId9" Type="http://schemas.openxmlformats.org/officeDocument/2006/relationships/slide" Target="slides/slide4.xml" /><Relationship Id="rId14" Type="http://schemas.openxmlformats.org/officeDocument/2006/relationships/slide" Target="slides/slide9.xml" /><Relationship Id="rId22" Type="http://schemas.openxmlformats.org/officeDocument/2006/relationships/slide" Target="slides/slide17.xml" /><Relationship Id="rId27" Type="http://schemas.openxmlformats.org/officeDocument/2006/relationships/slide" Target="slides/slide22.xml" /><Relationship Id="rId30" Type="http://schemas.openxmlformats.org/officeDocument/2006/relationships/slide" Target="slides/slide25.xml" /><Relationship Id="rId35" Type="http://schemas.openxmlformats.org/officeDocument/2006/relationships/slide" Target="slides/slide30.xml" /><Relationship Id="rId43" Type="http://schemas.openxmlformats.org/officeDocument/2006/relationships/slide" Target="slides/slide38.xml" /><Relationship Id="rId48" Type="http://schemas.openxmlformats.org/officeDocument/2006/relationships/slide" Target="slides/slide43.xml" /><Relationship Id="rId56" Type="http://schemas.openxmlformats.org/officeDocument/2006/relationships/notesMaster" Target="notesMasters/notesMaster1.xml" /><Relationship Id="rId8" Type="http://schemas.openxmlformats.org/officeDocument/2006/relationships/slide" Target="slides/slide3.xml" /><Relationship Id="rId51" Type="http://schemas.openxmlformats.org/officeDocument/2006/relationships/slide" Target="slides/slide46.xml" /><Relationship Id="rId3" Type="http://schemas.openxmlformats.org/officeDocument/2006/relationships/customXml" Target="../customXml/item3.xml" /></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___.xlsx" /><Relationship Id="rId2" Type="http://schemas.microsoft.com/office/2011/relationships/chartColorStyle" Target="colors1.xml" /><Relationship Id="rId1" Type="http://schemas.microsoft.com/office/2011/relationships/chartStyle" Target="style1.xml" /></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___1.xlsx" /><Relationship Id="rId2" Type="http://schemas.microsoft.com/office/2011/relationships/chartColorStyle" Target="colors2.xml" /><Relationship Id="rId1" Type="http://schemas.microsoft.com/office/2011/relationships/chartStyle" Target="style2.xml" /></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ja-JP" altLang="en-US" sz="1800">
                <a:latin typeface="ＭＳ Ｐゴシック" panose="020B0600070205080204" pitchFamily="50" charset="-128"/>
                <a:ea typeface="ＭＳ Ｐゴシック" panose="020B0600070205080204" pitchFamily="50" charset="-128"/>
              </a:rPr>
              <a:t>ポジティブ感情</a:t>
            </a:r>
            <a:endParaRPr lang="ja-JP" altLang="en-US" sz="180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barChart>
        <c:barDir val="col"/>
        <c:grouping val="clustered"/>
        <c:varyColors val="0"/>
        <c:ser>
          <c:idx val="0"/>
          <c:order val="0"/>
          <c:tx>
            <c:strRef>
              <c:f>Sheet1!$E$3</c:f>
              <c:strCache>
                <c:ptCount val="1"/>
                <c:pt idx="0">
                  <c:v>ポジティブ感情</c:v>
                </c:pt>
              </c:strCache>
            </c:strRef>
          </c:tx>
          <c:spPr>
            <a:solidFill>
              <a:schemeClr val="accent1"/>
            </a:solidFill>
            <a:ln>
              <a:noFill/>
            </a:ln>
            <a:effectLst/>
          </c:spPr>
          <c:invertIfNegative val="0"/>
          <c:cat>
            <c:strRef>
              <c:f>Sheet1!$F$2:$G$2</c:f>
              <c:strCache>
                <c:ptCount val="2"/>
                <c:pt idx="0">
                  <c:v>ライブコマース</c:v>
                </c:pt>
                <c:pt idx="1">
                  <c:v>　アーカイブ</c:v>
                </c:pt>
              </c:strCache>
            </c:strRef>
          </c:cat>
          <c:val>
            <c:numRef>
              <c:f>Sheet1!$F$3:$G$3</c:f>
              <c:numCache>
                <c:formatCode>General</c:formatCode>
                <c:ptCount val="2"/>
                <c:pt idx="0">
                  <c:v>3.8841000000000001</c:v>
                </c:pt>
                <c:pt idx="1">
                  <c:v>3.3043</c:v>
                </c:pt>
              </c:numCache>
            </c:numRef>
          </c:val>
          <c:extLst>
            <c:ext xmlns:c16="http://schemas.microsoft.com/office/drawing/2014/chart" uri="{C3380CC4-5D6E-409C-BE32-E72D297353CC}">
              <c16:uniqueId val="{00000000-F809-494D-89E8-533970EFFAC9}"/>
            </c:ext>
          </c:extLst>
        </c:ser>
        <c:dLbls>
          <c:showLegendKey val="0"/>
          <c:showVal val="0"/>
          <c:showCatName val="0"/>
          <c:showSerName val="0"/>
          <c:showPercent val="0"/>
          <c:showBubbleSize val="0"/>
        </c:dLbls>
        <c:gapWidth val="219"/>
        <c:overlap val="-27"/>
        <c:axId val="386454768"/>
        <c:axId val="386454440"/>
      </c:barChart>
      <c:catAx>
        <c:axId val="3864547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1" i="0" u="none" strike="noStrike" kern="1200" baseline="0">
                <a:solidFill>
                  <a:schemeClr val="tx1">
                    <a:lumMod val="65000"/>
                    <a:lumOff val="35000"/>
                  </a:schemeClr>
                </a:solidFill>
                <a:latin typeface="+mn-lt"/>
                <a:ea typeface="+mn-ea"/>
                <a:cs typeface="+mn-cs"/>
              </a:defRPr>
            </a:pPr>
            <a:endParaRPr lang="ja-JP"/>
          </a:p>
        </c:txPr>
        <c:crossAx val="386454440"/>
        <c:crosses val="autoZero"/>
        <c:auto val="1"/>
        <c:lblAlgn val="ctr"/>
        <c:lblOffset val="100"/>
        <c:noMultiLvlLbl val="0"/>
      </c:catAx>
      <c:valAx>
        <c:axId val="38645444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38645476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ja-JP" altLang="en-US" sz="2400">
                <a:latin typeface="ＭＳ Ｐゴシック" panose="020B0600070205080204" pitchFamily="50" charset="-128"/>
                <a:ea typeface="ＭＳ Ｐゴシック" panose="020B0600070205080204" pitchFamily="50" charset="-128"/>
              </a:rPr>
              <a:t>購買意欲</a:t>
            </a:r>
            <a:endParaRPr lang="ja-JP" altLang="en-US" sz="240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barChart>
        <c:barDir val="col"/>
        <c:grouping val="clustered"/>
        <c:varyColors val="0"/>
        <c:ser>
          <c:idx val="0"/>
          <c:order val="0"/>
          <c:tx>
            <c:strRef>
              <c:f>Sheet1!$A$3</c:f>
              <c:strCache>
                <c:ptCount val="1"/>
                <c:pt idx="0">
                  <c:v>購買意欲</c:v>
                </c:pt>
              </c:strCache>
            </c:strRef>
          </c:tx>
          <c:spPr>
            <a:solidFill>
              <a:schemeClr val="accent1"/>
            </a:solidFill>
            <a:ln>
              <a:noFill/>
            </a:ln>
            <a:effectLst/>
          </c:spPr>
          <c:invertIfNegative val="0"/>
          <c:cat>
            <c:strRef>
              <c:f>Sheet1!$B$2:$C$2</c:f>
              <c:strCache>
                <c:ptCount val="2"/>
                <c:pt idx="0">
                  <c:v>ライブコマース</c:v>
                </c:pt>
                <c:pt idx="1">
                  <c:v>アーカイブ</c:v>
                </c:pt>
              </c:strCache>
            </c:strRef>
          </c:cat>
          <c:val>
            <c:numRef>
              <c:f>Sheet1!$B$3:$C$3</c:f>
              <c:numCache>
                <c:formatCode>General</c:formatCode>
                <c:ptCount val="2"/>
                <c:pt idx="0">
                  <c:v>4.93</c:v>
                </c:pt>
                <c:pt idx="1">
                  <c:v>3.86</c:v>
                </c:pt>
              </c:numCache>
            </c:numRef>
          </c:val>
          <c:extLst>
            <c:ext xmlns:c16="http://schemas.microsoft.com/office/drawing/2014/chart" uri="{C3380CC4-5D6E-409C-BE32-E72D297353CC}">
              <c16:uniqueId val="{00000000-2D4D-4643-98DF-AB1519C57993}"/>
            </c:ext>
          </c:extLst>
        </c:ser>
        <c:dLbls>
          <c:showLegendKey val="0"/>
          <c:showVal val="0"/>
          <c:showCatName val="0"/>
          <c:showSerName val="0"/>
          <c:showPercent val="0"/>
          <c:showBubbleSize val="0"/>
        </c:dLbls>
        <c:gapWidth val="219"/>
        <c:overlap val="-27"/>
        <c:axId val="395626064"/>
        <c:axId val="395624752"/>
      </c:barChart>
      <c:catAx>
        <c:axId val="395626064"/>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1" i="0" u="none" strike="noStrike" kern="1200" baseline="0">
                <a:solidFill>
                  <a:schemeClr val="tx1">
                    <a:lumMod val="65000"/>
                    <a:lumOff val="35000"/>
                  </a:schemeClr>
                </a:solidFill>
                <a:latin typeface="+mn-lt"/>
                <a:ea typeface="+mn-ea"/>
                <a:cs typeface="+mn-cs"/>
              </a:defRPr>
            </a:pPr>
            <a:endParaRPr lang="ja-JP"/>
          </a:p>
        </c:txPr>
        <c:crossAx val="395624752"/>
        <c:crosses val="autoZero"/>
        <c:auto val="1"/>
        <c:lblAlgn val="ctr"/>
        <c:lblOffset val="100"/>
        <c:noMultiLvlLbl val="0"/>
      </c:catAx>
      <c:valAx>
        <c:axId val="39562475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395626064"/>
        <c:crosses val="autoZero"/>
        <c:crossBetween val="between"/>
        <c:majorUnit val="1"/>
      </c:valAx>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EB66CD6-669A-45CE-ACF6-E1237F0C4292}" type="datetimeFigureOut">
              <a:rPr kumimoji="1" lang="ja-JP" altLang="en-US" smtClean="0"/>
              <a:t>2020/12/16</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AD9AD1-4A5B-41EA-91E7-5E39DC965823}" type="slidenum">
              <a:rPr kumimoji="1" lang="ja-JP" altLang="en-US" smtClean="0"/>
              <a:t>‹#›</a:t>
            </a:fld>
            <a:endParaRPr kumimoji="1" lang="ja-JP" altLang="en-US"/>
          </a:p>
        </p:txBody>
      </p:sp>
    </p:spTree>
    <p:extLst>
      <p:ext uri="{BB962C8B-B14F-4D97-AF65-F5344CB8AC3E}">
        <p14:creationId xmlns:p14="http://schemas.microsoft.com/office/powerpoint/2010/main" val="34634542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 /><Relationship Id="rId1" Type="http://schemas.openxmlformats.org/officeDocument/2006/relationships/notesMaster" Target="../notesMasters/notesMaster1.xml" /></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 /><Relationship Id="rId1" Type="http://schemas.openxmlformats.org/officeDocument/2006/relationships/notesMaster" Target="../notesMasters/notesMaster1.xml" /></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 /><Relationship Id="rId1" Type="http://schemas.openxmlformats.org/officeDocument/2006/relationships/notesMaster" Target="../notesMasters/notesMaster1.xml" /></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9.xml" /><Relationship Id="rId1" Type="http://schemas.openxmlformats.org/officeDocument/2006/relationships/notesMaster" Target="../notesMasters/notesMaster1.xml" /></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0.xml" /><Relationship Id="rId1" Type="http://schemas.openxmlformats.org/officeDocument/2006/relationships/notesMaster" Target="../notesMasters/notesMaster1.xml" /></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2.xml" /><Relationship Id="rId1" Type="http://schemas.openxmlformats.org/officeDocument/2006/relationships/notesMaster" Target="../notesMasters/notesMaster1.xml" /></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 /><Relationship Id="rId1" Type="http://schemas.openxmlformats.org/officeDocument/2006/relationships/notesMaster" Target="../notesMasters/notesMaster1.xml" /></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 /><Relationship Id="rId1" Type="http://schemas.openxmlformats.org/officeDocument/2006/relationships/notesMaster" Target="../notesMasters/notesMaster1.xml" /></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 /><Relationship Id="rId1" Type="http://schemas.openxmlformats.org/officeDocument/2006/relationships/notesMaster" Target="../notesMasters/notesMaster1.xml" /></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 /><Relationship Id="rId1" Type="http://schemas.openxmlformats.org/officeDocument/2006/relationships/notesMaster" Target="../notesMasters/notesMaster1.xml" /></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 /><Relationship Id="rId1" Type="http://schemas.openxmlformats.org/officeDocument/2006/relationships/notesMaster" Target="../notesMasters/notesMaster1.xml" /></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 /><Relationship Id="rId1" Type="http://schemas.openxmlformats.org/officeDocument/2006/relationships/notesMaster" Target="../notesMasters/notesMaster1.xml" /></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 /><Relationship Id="rId1" Type="http://schemas.openxmlformats.org/officeDocument/2006/relationships/notesMaster" Target="../notesMasters/notesMaster1.xml" /></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 /><Relationship Id="rId1" Type="http://schemas.openxmlformats.org/officeDocument/2006/relationships/notesMaster" Target="../notesMasters/notesMaster1.xml"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8AD9AD1-4A5B-41EA-91E7-5E39DC965823}"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11107158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defRPr/>
            </a:pPr>
            <a:r>
              <a:rPr lang="ja-JP" altLang="en-US">
                <a:solidFill>
                  <a:prstClr val="black"/>
                </a:solidFill>
                <a:ea typeface="メイリオ" panose="020B0604030504040204" pitchFamily="50" charset="-128"/>
              </a:rPr>
              <a:t>顧客コストが小さく見られると、顧客にとって商品の価値は大きくなり、その商材が顧客にとって魅力的に見える</a:t>
            </a:r>
            <a:endParaRPr lang="en-US" altLang="ja-JP"/>
          </a:p>
          <a:p>
            <a:endParaRPr kumimoji="1" lang="ja-JP" altLang="en-US"/>
          </a:p>
        </p:txBody>
      </p:sp>
      <p:sp>
        <p:nvSpPr>
          <p:cNvPr id="4" name="スライド番号プレースホルダー 3"/>
          <p:cNvSpPr>
            <a:spLocks noGrp="1"/>
          </p:cNvSpPr>
          <p:nvPr>
            <p:ph type="sldNum" sz="quarter" idx="10"/>
          </p:nvPr>
        </p:nvSpPr>
        <p:spPr/>
        <p:txBody>
          <a:bodyPr/>
          <a:lstStyle/>
          <a:p>
            <a:fld id="{48AD9AD1-4A5B-41EA-91E7-5E39DC965823}" type="slidenum">
              <a:rPr kumimoji="1" lang="ja-JP" altLang="en-US" smtClean="0"/>
              <a:t>27</a:t>
            </a:fld>
            <a:endParaRPr kumimoji="1" lang="ja-JP" altLang="en-US"/>
          </a:p>
        </p:txBody>
      </p:sp>
    </p:spTree>
    <p:extLst>
      <p:ext uri="{BB962C8B-B14F-4D97-AF65-F5344CB8AC3E}">
        <p14:creationId xmlns:p14="http://schemas.microsoft.com/office/powerpoint/2010/main" val="15695607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a:t>https://richka.co/times/8356/</a:t>
            </a:r>
          </a:p>
          <a:p>
            <a:r>
              <a:rPr kumimoji="1" lang="en-US" altLang="ja-JP"/>
              <a:t>https://www.d-sol.jp/blog/what-is-live-commerce-what-you-can-do-using-live-commerce-1</a:t>
            </a:r>
          </a:p>
          <a:p>
            <a:r>
              <a:rPr kumimoji="1" lang="ja-JP" altLang="en-US"/>
              <a:t>配信者の事前認知者は、無効解答とする</a:t>
            </a:r>
          </a:p>
          <a:p>
            <a:endParaRPr kumimoji="1" lang="ja-JP" altLang="en-US"/>
          </a:p>
        </p:txBody>
      </p:sp>
      <p:sp>
        <p:nvSpPr>
          <p:cNvPr id="4" name="スライド番号プレースホルダー 3"/>
          <p:cNvSpPr>
            <a:spLocks noGrp="1"/>
          </p:cNvSpPr>
          <p:nvPr>
            <p:ph type="sldNum" sz="quarter" idx="10"/>
          </p:nvPr>
        </p:nvSpPr>
        <p:spPr/>
        <p:txBody>
          <a:bodyPr/>
          <a:lstStyle/>
          <a:p>
            <a:fld id="{CE1C1B8B-A585-45F2-BE25-27DE3B5F38D4}" type="slidenum">
              <a:rPr kumimoji="1" lang="ja-JP" altLang="en-US" smtClean="0"/>
              <a:t>29</a:t>
            </a:fld>
            <a:endParaRPr kumimoji="1" lang="ja-JP" altLang="en-US"/>
          </a:p>
        </p:txBody>
      </p:sp>
    </p:spTree>
    <p:extLst>
      <p:ext uri="{BB962C8B-B14F-4D97-AF65-F5344CB8AC3E}">
        <p14:creationId xmlns:p14="http://schemas.microsoft.com/office/powerpoint/2010/main" val="37334922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ctr"/>
            <a:r>
              <a:rPr lang="ja-JP" altLang="en-US" dirty="0"/>
              <a:t>ライブコマース</a:t>
            </a:r>
            <a:r>
              <a:rPr lang="ja-JP" altLang="en-US"/>
              <a:t>と</a:t>
            </a:r>
            <a:r>
              <a:rPr lang="ja-JP" altLang="en-US" dirty="0"/>
              <a:t>アーカイブの</a:t>
            </a:r>
            <a:endParaRPr lang="en-US" altLang="ja-JP" dirty="0"/>
          </a:p>
          <a:p>
            <a:pPr algn="ctr"/>
            <a:r>
              <a:rPr lang="ja-JP" altLang="en-US"/>
              <a:t>平均値</a:t>
            </a:r>
            <a:r>
              <a:rPr lang="ja-JP" altLang="en-US" dirty="0"/>
              <a:t>の差が</a:t>
            </a:r>
            <a:r>
              <a:rPr lang="en-US" altLang="ja-JP" dirty="0"/>
              <a:t>0.67</a:t>
            </a:r>
          </a:p>
          <a:p>
            <a:endParaRPr kumimoji="1" lang="ja-JP" altLang="en-US"/>
          </a:p>
        </p:txBody>
      </p:sp>
      <p:sp>
        <p:nvSpPr>
          <p:cNvPr id="4" name="スライド番号プレースホルダー 3"/>
          <p:cNvSpPr>
            <a:spLocks noGrp="1"/>
          </p:cNvSpPr>
          <p:nvPr>
            <p:ph type="sldNum" sz="quarter" idx="10"/>
          </p:nvPr>
        </p:nvSpPr>
        <p:spPr/>
        <p:txBody>
          <a:bodyPr/>
          <a:lstStyle/>
          <a:p>
            <a:fld id="{48AD9AD1-4A5B-41EA-91E7-5E39DC965823}" type="slidenum">
              <a:rPr kumimoji="1" lang="ja-JP" altLang="en-US" smtClean="0"/>
              <a:t>39</a:t>
            </a:fld>
            <a:endParaRPr kumimoji="1" lang="ja-JP" altLang="en-US"/>
          </a:p>
        </p:txBody>
      </p:sp>
    </p:spTree>
    <p:extLst>
      <p:ext uri="{BB962C8B-B14F-4D97-AF65-F5344CB8AC3E}">
        <p14:creationId xmlns:p14="http://schemas.microsoft.com/office/powerpoint/2010/main" val="11907341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48AD9AD1-4A5B-41EA-91E7-5E39DC965823}" type="slidenum">
              <a:rPr kumimoji="1" lang="ja-JP" altLang="en-US" smtClean="0"/>
              <a:t>40</a:t>
            </a:fld>
            <a:endParaRPr kumimoji="1" lang="ja-JP" altLang="en-US"/>
          </a:p>
        </p:txBody>
      </p:sp>
    </p:spTree>
    <p:extLst>
      <p:ext uri="{BB962C8B-B14F-4D97-AF65-F5344CB8AC3E}">
        <p14:creationId xmlns:p14="http://schemas.microsoft.com/office/powerpoint/2010/main" val="31654870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ライブコマース</a:t>
            </a:r>
            <a:r>
              <a:rPr lang="ja-JP" altLang="en-US"/>
              <a:t>と</a:t>
            </a:r>
            <a:r>
              <a:rPr lang="ja-JP" altLang="en-US" dirty="0"/>
              <a:t>アーカイブの平均値の差は平均値の差が</a:t>
            </a:r>
            <a:r>
              <a:rPr lang="en-US" altLang="ja-JP" dirty="0"/>
              <a:t>1.07</a:t>
            </a:r>
          </a:p>
          <a:p>
            <a:r>
              <a:rPr lang="en-US" altLang="ja-JP"/>
              <a:t>=</a:t>
            </a:r>
            <a:r>
              <a:rPr lang="ja-JP" altLang="en-US" dirty="0"/>
              <a:t>ライブコマースの方がポジティブ感情を生起させる</a:t>
            </a:r>
            <a:endParaRPr lang="en-US" altLang="ja-JP" dirty="0"/>
          </a:p>
          <a:p>
            <a:endParaRPr kumimoji="1" lang="ja-JP" altLang="en-US"/>
          </a:p>
        </p:txBody>
      </p:sp>
      <p:sp>
        <p:nvSpPr>
          <p:cNvPr id="4" name="スライド番号プレースホルダー 3"/>
          <p:cNvSpPr>
            <a:spLocks noGrp="1"/>
          </p:cNvSpPr>
          <p:nvPr>
            <p:ph type="sldNum" sz="quarter" idx="10"/>
          </p:nvPr>
        </p:nvSpPr>
        <p:spPr/>
        <p:txBody>
          <a:bodyPr/>
          <a:lstStyle/>
          <a:p>
            <a:fld id="{48AD9AD1-4A5B-41EA-91E7-5E39DC965823}" type="slidenum">
              <a:rPr kumimoji="1" lang="ja-JP" altLang="en-US" smtClean="0"/>
              <a:t>42</a:t>
            </a:fld>
            <a:endParaRPr kumimoji="1" lang="ja-JP" altLang="en-US"/>
          </a:p>
        </p:txBody>
      </p:sp>
    </p:spTree>
    <p:extLst>
      <p:ext uri="{BB962C8B-B14F-4D97-AF65-F5344CB8AC3E}">
        <p14:creationId xmlns:p14="http://schemas.microsoft.com/office/powerpoint/2010/main" val="32840487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a:t>感想と質問</a:t>
            </a:r>
            <a:r>
              <a:rPr kumimoji="1" lang="en-US" altLang="ja-JP"/>
              <a:t>2</a:t>
            </a:r>
            <a:r>
              <a:rPr kumimoji="1" lang="ja-JP" altLang="en-US"/>
              <a:t>パターンのコメントを載せる</a:t>
            </a:r>
          </a:p>
        </p:txBody>
      </p:sp>
      <p:sp>
        <p:nvSpPr>
          <p:cNvPr id="4" name="スライド番号プレースホルダー 3"/>
          <p:cNvSpPr>
            <a:spLocks noGrp="1"/>
          </p:cNvSpPr>
          <p:nvPr>
            <p:ph type="sldNum" sz="quarter" idx="5"/>
          </p:nvPr>
        </p:nvSpPr>
        <p:spPr/>
        <p:txBody>
          <a:bodyPr/>
          <a:lstStyle/>
          <a:p>
            <a:fld id="{48AD9AD1-4A5B-41EA-91E7-5E39DC965823}" type="slidenum">
              <a:rPr kumimoji="1" lang="ja-JP" altLang="en-US" smtClean="0"/>
              <a:t>7</a:t>
            </a:fld>
            <a:endParaRPr kumimoji="1" lang="ja-JP" altLang="en-US"/>
          </a:p>
        </p:txBody>
      </p:sp>
    </p:spTree>
    <p:extLst>
      <p:ext uri="{BB962C8B-B14F-4D97-AF65-F5344CB8AC3E}">
        <p14:creationId xmlns:p14="http://schemas.microsoft.com/office/powerpoint/2010/main" val="23858038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センスない</a:t>
            </a:r>
          </a:p>
        </p:txBody>
      </p:sp>
      <p:sp>
        <p:nvSpPr>
          <p:cNvPr id="4" name="スライド番号プレースホルダー 3"/>
          <p:cNvSpPr>
            <a:spLocks noGrp="1"/>
          </p:cNvSpPr>
          <p:nvPr>
            <p:ph type="sldNum" sz="quarter" idx="5"/>
          </p:nvPr>
        </p:nvSpPr>
        <p:spPr/>
        <p:txBody>
          <a:bodyPr/>
          <a:lstStyle/>
          <a:p>
            <a:fld id="{48AD9AD1-4A5B-41EA-91E7-5E39DC965823}" type="slidenum">
              <a:rPr kumimoji="1" lang="ja-JP" altLang="en-US" smtClean="0"/>
              <a:t>8</a:t>
            </a:fld>
            <a:endParaRPr kumimoji="1" lang="ja-JP" altLang="en-US"/>
          </a:p>
        </p:txBody>
      </p:sp>
    </p:spTree>
    <p:extLst>
      <p:ext uri="{BB962C8B-B14F-4D97-AF65-F5344CB8AC3E}">
        <p14:creationId xmlns:p14="http://schemas.microsoft.com/office/powerpoint/2010/main" val="29609567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a:t>https://www.takashimaya.co.jp/tamagawa/sc/terrace/report/?id=2049</a:t>
            </a:r>
            <a:endParaRPr kumimoji="1" lang="ja-JP" altLang="en-US"/>
          </a:p>
        </p:txBody>
      </p:sp>
      <p:sp>
        <p:nvSpPr>
          <p:cNvPr id="4" name="スライド番号プレースホルダー 3"/>
          <p:cNvSpPr>
            <a:spLocks noGrp="1"/>
          </p:cNvSpPr>
          <p:nvPr>
            <p:ph type="sldNum" sz="quarter" idx="5"/>
          </p:nvPr>
        </p:nvSpPr>
        <p:spPr/>
        <p:txBody>
          <a:bodyPr/>
          <a:lstStyle/>
          <a:p>
            <a:fld id="{48AD9AD1-4A5B-41EA-91E7-5E39DC965823}" type="slidenum">
              <a:rPr kumimoji="1" lang="ja-JP" altLang="en-US" smtClean="0"/>
              <a:t>11</a:t>
            </a:fld>
            <a:endParaRPr kumimoji="1" lang="ja-JP" altLang="en-US"/>
          </a:p>
        </p:txBody>
      </p:sp>
    </p:spTree>
    <p:extLst>
      <p:ext uri="{BB962C8B-B14F-4D97-AF65-F5344CB8AC3E}">
        <p14:creationId xmlns:p14="http://schemas.microsoft.com/office/powerpoint/2010/main" val="14775713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購買意欲と選好の意味の違い</a:t>
            </a:r>
            <a:r>
              <a:rPr kumimoji="1" lang="ja-JP" altLang="en-US" sz="1200"/>
              <a:t>＊複数の選択肢の中から好みに応じてあるものを選ぶこと</a:t>
            </a:r>
            <a:endParaRPr kumimoji="1" lang="en-US" altLang="ja-JP" sz="1200"/>
          </a:p>
          <a:p>
            <a:pPr algn="r"/>
            <a:r>
              <a:rPr kumimoji="1" lang="ja-JP" altLang="en-US" sz="1100" b="1"/>
              <a:t>（</a:t>
            </a:r>
            <a:endParaRPr kumimoji="1" lang="en-US" altLang="ja-JP" sz="1100" b="1"/>
          </a:p>
          <a:p>
            <a:pPr algn="r"/>
            <a:r>
              <a:rPr kumimoji="1" lang="ja-JP" altLang="en-US" sz="1100" b="1"/>
              <a:t>コトバンク）</a:t>
            </a:r>
            <a:endParaRPr kumimoji="1" lang="ja-JP" altLang="en-US" sz="1200" b="1"/>
          </a:p>
          <a:p>
            <a:endParaRPr kumimoji="1" lang="ja-JP" altLang="en-US"/>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8AD9AD1-4A5B-41EA-91E7-5E39DC965823}"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1216288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オンラインっぽさがない</a:t>
            </a:r>
            <a:br>
              <a:rPr kumimoji="1" lang="en-US" altLang="ja-JP"/>
            </a:br>
            <a:r>
              <a:rPr kumimoji="1" lang="ja-JP" altLang="en-US"/>
              <a:t>メディア</a:t>
            </a:r>
            <a:r>
              <a:rPr kumimoji="1" lang="ja-JP" altLang="en-US" err="1"/>
              <a:t>ご</a:t>
            </a:r>
            <a:r>
              <a:rPr kumimoji="1" lang="ja-JP" altLang="en-US"/>
              <a:t>しに同時視聴していることを伝える</a:t>
            </a:r>
            <a:br>
              <a:rPr kumimoji="1" lang="en-US" altLang="ja-JP"/>
            </a:br>
            <a:endParaRPr kumimoji="1" lang="ja-JP" altLang="en-US"/>
          </a:p>
        </p:txBody>
      </p:sp>
      <p:sp>
        <p:nvSpPr>
          <p:cNvPr id="4" name="スライド番号プレースホルダー 3"/>
          <p:cNvSpPr>
            <a:spLocks noGrp="1"/>
          </p:cNvSpPr>
          <p:nvPr>
            <p:ph type="sldNum" sz="quarter" idx="10"/>
          </p:nvPr>
        </p:nvSpPr>
        <p:spPr/>
        <p:txBody>
          <a:bodyPr/>
          <a:lstStyle/>
          <a:p>
            <a:fld id="{48AD9AD1-4A5B-41EA-91E7-5E39DC965823}" type="slidenum">
              <a:rPr kumimoji="1" lang="ja-JP" altLang="en-US" smtClean="0"/>
              <a:t>18</a:t>
            </a:fld>
            <a:endParaRPr kumimoji="1" lang="ja-JP" altLang="en-US"/>
          </a:p>
        </p:txBody>
      </p:sp>
    </p:spTree>
    <p:extLst>
      <p:ext uri="{BB962C8B-B14F-4D97-AF65-F5344CB8AC3E}">
        <p14:creationId xmlns:p14="http://schemas.microsoft.com/office/powerpoint/2010/main" val="27117668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a:t>同時に映画を見ているイラストを入れる</a:t>
            </a:r>
            <a:endParaRPr lang="en-US" altLang="ja-JP"/>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a:t>https://thebridge.jp/2020/04/twitch-expands-watch-parties-so-we-can-view-prime-movies-and-tv-shows-together-remotely-pickupnews</a:t>
            </a:r>
            <a:endParaRPr lang="en-US" altLang="ja-JP"/>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a:t>１つの端末で完結することを伝えないといけない</a:t>
            </a:r>
          </a:p>
        </p:txBody>
      </p:sp>
      <p:sp>
        <p:nvSpPr>
          <p:cNvPr id="4" name="スライド番号プレースホルダー 3"/>
          <p:cNvSpPr>
            <a:spLocks noGrp="1"/>
          </p:cNvSpPr>
          <p:nvPr>
            <p:ph type="sldNum" sz="quarter" idx="5"/>
          </p:nvPr>
        </p:nvSpPr>
        <p:spPr/>
        <p:txBody>
          <a:bodyPr/>
          <a:lstStyle/>
          <a:p>
            <a:fld id="{48AD9AD1-4A5B-41EA-91E7-5E39DC965823}" type="slidenum">
              <a:rPr kumimoji="1" lang="ja-JP" altLang="en-US" smtClean="0"/>
              <a:t>19</a:t>
            </a:fld>
            <a:endParaRPr kumimoji="1" lang="ja-JP" altLang="en-US"/>
          </a:p>
        </p:txBody>
      </p:sp>
    </p:spTree>
    <p:extLst>
      <p:ext uri="{BB962C8B-B14F-4D97-AF65-F5344CB8AC3E}">
        <p14:creationId xmlns:p14="http://schemas.microsoft.com/office/powerpoint/2010/main" val="10445902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defRPr/>
            </a:pPr>
            <a:r>
              <a:rPr lang="ja-JP" altLang="en-US">
                <a:latin typeface="+mn-ea"/>
              </a:rPr>
              <a:t>「ポジティブな感情にある被験者がネガティブな出来事の起こる主観的確率を低く見積もることを見出している」　　</a:t>
            </a:r>
            <a:endParaRPr lang="en-US" altLang="ja-JP">
              <a:latin typeface="+mn-ea"/>
            </a:endParaRPr>
          </a:p>
          <a:p>
            <a:endParaRPr kumimoji="1" lang="ja-JP" altLang="en-US"/>
          </a:p>
        </p:txBody>
      </p:sp>
      <p:sp>
        <p:nvSpPr>
          <p:cNvPr id="4" name="スライド番号プレースホルダー 3"/>
          <p:cNvSpPr>
            <a:spLocks noGrp="1"/>
          </p:cNvSpPr>
          <p:nvPr>
            <p:ph type="sldNum" sz="quarter" idx="10"/>
          </p:nvPr>
        </p:nvSpPr>
        <p:spPr/>
        <p:txBody>
          <a:bodyPr/>
          <a:lstStyle/>
          <a:p>
            <a:fld id="{48AD9AD1-4A5B-41EA-91E7-5E39DC965823}" type="slidenum">
              <a:rPr kumimoji="1" lang="ja-JP" altLang="en-US" smtClean="0"/>
              <a:t>24</a:t>
            </a:fld>
            <a:endParaRPr kumimoji="1" lang="ja-JP" altLang="en-US"/>
          </a:p>
        </p:txBody>
      </p:sp>
    </p:spTree>
    <p:extLst>
      <p:ext uri="{BB962C8B-B14F-4D97-AF65-F5344CB8AC3E}">
        <p14:creationId xmlns:p14="http://schemas.microsoft.com/office/powerpoint/2010/main" val="9382198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コスト</a:t>
            </a:r>
            <a:r>
              <a:rPr lang="ja-JP" altLang="en-US"/>
              <a:t>を</a:t>
            </a:r>
            <a:r>
              <a:rPr lang="ja-JP" altLang="en-US" dirty="0"/>
              <a:t>お金だけに</a:t>
            </a:r>
            <a:r>
              <a:rPr lang="ja-JP" altLang="en-US"/>
              <a:t>したい</a:t>
            </a:r>
            <a:endParaRPr kumimoji="1" lang="ja-JP" altLang="en-US"/>
          </a:p>
        </p:txBody>
      </p:sp>
      <p:sp>
        <p:nvSpPr>
          <p:cNvPr id="4" name="スライド番号プレースホルダー 3"/>
          <p:cNvSpPr>
            <a:spLocks noGrp="1"/>
          </p:cNvSpPr>
          <p:nvPr>
            <p:ph type="sldNum" sz="quarter" idx="10"/>
          </p:nvPr>
        </p:nvSpPr>
        <p:spPr/>
        <p:txBody>
          <a:bodyPr/>
          <a:lstStyle/>
          <a:p>
            <a:fld id="{48AD9AD1-4A5B-41EA-91E7-5E39DC965823}" type="slidenum">
              <a:rPr kumimoji="1" lang="ja-JP" altLang="en-US" smtClean="0"/>
              <a:t>26</a:t>
            </a:fld>
            <a:endParaRPr kumimoji="1" lang="ja-JP" altLang="en-US"/>
          </a:p>
        </p:txBody>
      </p:sp>
    </p:spTree>
    <p:extLst>
      <p:ext uri="{BB962C8B-B14F-4D97-AF65-F5344CB8AC3E}">
        <p14:creationId xmlns:p14="http://schemas.microsoft.com/office/powerpoint/2010/main" val="36429238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eg" /><Relationship Id="rId1" Type="http://schemas.openxmlformats.org/officeDocument/2006/relationships/slideMaster" Target="../slideMasters/slideMaster2.xml" /></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144379"/>
            <a:ext cx="10515600" cy="1325563"/>
          </a:xfrm>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AA95EFCC-323C-41EA-A275-50621C34921A}" type="datetime1">
              <a:rPr kumimoji="1" lang="ja-JP" altLang="en-US" smtClean="0"/>
              <a:t>2020/12/16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D3CC6C3-5821-4D91-9468-EEB7AFE6B331}" type="slidenum">
              <a:rPr kumimoji="1" lang="ja-JP" altLang="en-US" smtClean="0"/>
              <a:t>‹#›</a:t>
            </a:fld>
            <a:endParaRPr kumimoji="1" lang="ja-JP" altLang="en-US"/>
          </a:p>
        </p:txBody>
      </p:sp>
    </p:spTree>
    <p:extLst>
      <p:ext uri="{BB962C8B-B14F-4D97-AF65-F5344CB8AC3E}">
        <p14:creationId xmlns:p14="http://schemas.microsoft.com/office/powerpoint/2010/main" val="4298842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FC266A46-3A0D-4D40-A96A-2ADAA4D86A77}" type="datetime1">
              <a:rPr kumimoji="1" lang="ja-JP" altLang="en-US" smtClean="0"/>
              <a:t>2020/12/16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D3CC6C3-5821-4D91-9468-EEB7AFE6B331}" type="slidenum">
              <a:rPr kumimoji="1" lang="ja-JP" altLang="en-US" smtClean="0"/>
              <a:t>‹#›</a:t>
            </a:fld>
            <a:endParaRPr kumimoji="1" lang="ja-JP" altLang="en-US"/>
          </a:p>
        </p:txBody>
      </p:sp>
    </p:spTree>
    <p:extLst>
      <p:ext uri="{BB962C8B-B14F-4D97-AF65-F5344CB8AC3E}">
        <p14:creationId xmlns:p14="http://schemas.microsoft.com/office/powerpoint/2010/main" val="17009493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401B05BB-B6C0-4928-AABD-F9354D144834}" type="datetime1">
              <a:rPr kumimoji="1" lang="ja-JP" altLang="en-US" smtClean="0"/>
              <a:t>2020/12/16</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9D3CC6C3-5821-4D91-9468-EEB7AFE6B331}" type="slidenum">
              <a:rPr kumimoji="1" lang="ja-JP" altLang="en-US" smtClean="0"/>
              <a:t>‹#›</a:t>
            </a:fld>
            <a:endParaRPr kumimoji="1" lang="ja-JP" altLang="en-US"/>
          </a:p>
        </p:txBody>
      </p:sp>
    </p:spTree>
    <p:extLst>
      <p:ext uri="{BB962C8B-B14F-4D97-AF65-F5344CB8AC3E}">
        <p14:creationId xmlns:p14="http://schemas.microsoft.com/office/powerpoint/2010/main" val="12145710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ja-JP" altLang="en-US"/>
              <a:t>マスター タイトルの書式設定</a:t>
            </a:r>
            <a:endParaRPr lang="en-US"/>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a:t>マスター サブタイトルの書式設定</a:t>
            </a:r>
            <a:endParaRPr lang="en-US"/>
          </a:p>
        </p:txBody>
      </p:sp>
      <p:sp>
        <p:nvSpPr>
          <p:cNvPr id="4" name="Date Placeholder 3"/>
          <p:cNvSpPr>
            <a:spLocks noGrp="1"/>
          </p:cNvSpPr>
          <p:nvPr>
            <p:ph type="dt" sz="half" idx="10"/>
          </p:nvPr>
        </p:nvSpPr>
        <p:spPr/>
        <p:txBody>
          <a:bodyPr/>
          <a:lstStyle/>
          <a:p>
            <a:fld id="{7E8E7FA5-7464-4CCE-B844-C0DA7A598761}" type="datetime1">
              <a:rPr kumimoji="1" lang="ja-JP" altLang="en-US" smtClean="0"/>
              <a:t>2020/12/16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D3CC6C3-5821-4D91-9468-EEB7AFE6B331}" type="slidenum">
              <a:rPr kumimoji="1" lang="ja-JP" altLang="en-US" smtClean="0"/>
              <a:t>‹#›</a:t>
            </a:fld>
            <a:endParaRPr kumimoji="1" lang="ja-JP" altLang="en-US"/>
          </a:p>
        </p:txBody>
      </p:sp>
    </p:spTree>
    <p:extLst>
      <p:ext uri="{BB962C8B-B14F-4D97-AF65-F5344CB8AC3E}">
        <p14:creationId xmlns:p14="http://schemas.microsoft.com/office/powerpoint/2010/main" val="16166181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3" name="Content Placeholder 2"/>
          <p:cNvSpPr>
            <a:spLocks noGrp="1"/>
          </p:cNvSpPr>
          <p:nvPr>
            <p:ph idx="1"/>
          </p:nvPr>
        </p:nvSpPr>
        <p:spPr>
          <a:xfrm>
            <a:off x="1239253" y="880754"/>
            <a:ext cx="10058400" cy="510279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6CCB47D6-0E3D-4A7E-9E4D-5DFF822C776F}" type="datetime1">
              <a:rPr kumimoji="1" lang="ja-JP" altLang="en-US" smtClean="0"/>
              <a:t>2020/12/16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a:xfrm>
            <a:off x="10556470" y="6459784"/>
            <a:ext cx="1312025" cy="365125"/>
          </a:xfrm>
        </p:spPr>
        <p:txBody>
          <a:bodyPr/>
          <a:lstStyle>
            <a:lvl1pPr>
              <a:defRPr sz="4000"/>
            </a:lvl1pPr>
          </a:lstStyle>
          <a:p>
            <a:fld id="{9D3CC6C3-5821-4D91-9468-EEB7AFE6B331}" type="slidenum">
              <a:rPr lang="ja-JP" altLang="en-US" smtClean="0"/>
              <a:pPr/>
              <a:t>‹#›</a:t>
            </a:fld>
            <a:endParaRPr lang="ja-JP" altLang="en-US" sz="4000"/>
          </a:p>
        </p:txBody>
      </p:sp>
    </p:spTree>
    <p:extLst>
      <p:ext uri="{BB962C8B-B14F-4D97-AF65-F5344CB8AC3E}">
        <p14:creationId xmlns:p14="http://schemas.microsoft.com/office/powerpoint/2010/main" val="2978749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ja-JP" altLang="en-US"/>
              <a:t>マスター タイトルの書式設定</a:t>
            </a:r>
            <a:endParaRPr lang="en-US"/>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47138DEB-AC6C-4C0E-9109-F2BFD409DB03}" type="datetime1">
              <a:rPr kumimoji="1" lang="ja-JP" altLang="en-US" smtClean="0"/>
              <a:t>2020/12/16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D3CC6C3-5821-4D91-9468-EEB7AFE6B331}" type="slidenum">
              <a:rPr kumimoji="1" lang="ja-JP" altLang="en-US" smtClean="0"/>
              <a:t>‹#›</a:t>
            </a:fld>
            <a:endParaRPr kumimoji="1" lang="ja-JP" alt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357788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ja-JP" altLang="en-US"/>
              <a:t>マスター タイトルの書式設定</a:t>
            </a:r>
            <a:endParaRPr lang="en-US"/>
          </a:p>
        </p:txBody>
      </p:sp>
      <p:sp>
        <p:nvSpPr>
          <p:cNvPr id="3" name="Content Placeholder 2"/>
          <p:cNvSpPr>
            <a:spLocks noGrp="1"/>
          </p:cNvSpPr>
          <p:nvPr>
            <p:ph sz="half" idx="1"/>
          </p:nvPr>
        </p:nvSpPr>
        <p:spPr>
          <a:xfrm>
            <a:off x="1097279" y="1845734"/>
            <a:ext cx="4937760" cy="402336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Content Placeholder 3"/>
          <p:cNvSpPr>
            <a:spLocks noGrp="1"/>
          </p:cNvSpPr>
          <p:nvPr>
            <p:ph sz="half" idx="2"/>
          </p:nvPr>
        </p:nvSpPr>
        <p:spPr>
          <a:xfrm>
            <a:off x="6217920" y="1845735"/>
            <a:ext cx="4937760" cy="402336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Date Placeholder 4"/>
          <p:cNvSpPr>
            <a:spLocks noGrp="1"/>
          </p:cNvSpPr>
          <p:nvPr>
            <p:ph type="dt" sz="half" idx="10"/>
          </p:nvPr>
        </p:nvSpPr>
        <p:spPr/>
        <p:txBody>
          <a:bodyPr/>
          <a:lstStyle/>
          <a:p>
            <a:fld id="{3C5DB007-56FB-44AF-9313-F7AA59D29616}" type="datetime1">
              <a:rPr kumimoji="1" lang="ja-JP" altLang="en-US" smtClean="0"/>
              <a:t>2020/12/16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D3CC6C3-5821-4D91-9468-EEB7AFE6B331}" type="slidenum">
              <a:rPr kumimoji="1" lang="ja-JP" altLang="en-US" smtClean="0"/>
              <a:t>‹#›</a:t>
            </a:fld>
            <a:endParaRPr kumimoji="1" lang="ja-JP" altLang="en-US"/>
          </a:p>
        </p:txBody>
      </p:sp>
    </p:spTree>
    <p:extLst>
      <p:ext uri="{BB962C8B-B14F-4D97-AF65-F5344CB8AC3E}">
        <p14:creationId xmlns:p14="http://schemas.microsoft.com/office/powerpoint/2010/main" val="41651403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ja-JP" altLang="en-US"/>
              <a:t>マスター タイトルの書式設定</a:t>
            </a:r>
            <a:endParaRPr lang="en-US"/>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1097280" y="2582334"/>
            <a:ext cx="4937760" cy="33782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217920" y="2582334"/>
            <a:ext cx="4937760" cy="33782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7" name="Date Placeholder 6"/>
          <p:cNvSpPr>
            <a:spLocks noGrp="1"/>
          </p:cNvSpPr>
          <p:nvPr>
            <p:ph type="dt" sz="half" idx="10"/>
          </p:nvPr>
        </p:nvSpPr>
        <p:spPr/>
        <p:txBody>
          <a:bodyPr/>
          <a:lstStyle/>
          <a:p>
            <a:fld id="{2F50CC42-6B21-4798-91AC-3E3A102503C2}" type="datetime1">
              <a:rPr kumimoji="1" lang="ja-JP" altLang="en-US" smtClean="0"/>
              <a:t>2020/12/16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9D3CC6C3-5821-4D91-9468-EEB7AFE6B331}" type="slidenum">
              <a:rPr kumimoji="1" lang="ja-JP" altLang="en-US" smtClean="0"/>
              <a:t>‹#›</a:t>
            </a:fld>
            <a:endParaRPr kumimoji="1" lang="ja-JP" altLang="en-US"/>
          </a:p>
        </p:txBody>
      </p:sp>
    </p:spTree>
    <p:extLst>
      <p:ext uri="{BB962C8B-B14F-4D97-AF65-F5344CB8AC3E}">
        <p14:creationId xmlns:p14="http://schemas.microsoft.com/office/powerpoint/2010/main" val="4600262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1154083" y="33090"/>
            <a:ext cx="10058400" cy="696155"/>
          </a:xfrm>
        </p:spPr>
        <p:txBody>
          <a:bodyPr>
            <a:normAutofit/>
          </a:bodyPr>
          <a:lstStyle>
            <a:lvl1pPr>
              <a:defRPr sz="4000"/>
            </a:lvl1pPr>
          </a:lstStyle>
          <a:p>
            <a:r>
              <a:rPr lang="ja-JP" altLang="en-US"/>
              <a:t>マスター タイトルの書式設定</a:t>
            </a:r>
            <a:endParaRPr lang="en-US"/>
          </a:p>
        </p:txBody>
      </p:sp>
      <p:sp>
        <p:nvSpPr>
          <p:cNvPr id="3" name="Date Placeholder 2"/>
          <p:cNvSpPr>
            <a:spLocks noGrp="1"/>
          </p:cNvSpPr>
          <p:nvPr>
            <p:ph type="dt" sz="half" idx="10"/>
          </p:nvPr>
        </p:nvSpPr>
        <p:spPr/>
        <p:txBody>
          <a:bodyPr/>
          <a:lstStyle/>
          <a:p>
            <a:fld id="{ADD3CE02-BDA4-48F4-A294-04C16113A267}" type="datetime1">
              <a:rPr kumimoji="1" lang="ja-JP" altLang="en-US" smtClean="0"/>
              <a:t>2020/12/16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a:xfrm>
            <a:off x="10363240" y="6356412"/>
            <a:ext cx="1462959" cy="468498"/>
          </a:xfrm>
        </p:spPr>
        <p:txBody>
          <a:bodyPr/>
          <a:lstStyle>
            <a:lvl1pPr>
              <a:defRPr sz="4000"/>
            </a:lvl1pPr>
          </a:lstStyle>
          <a:p>
            <a:fld id="{9D3CC6C3-5821-4D91-9468-EEB7AFE6B331}" type="slidenum">
              <a:rPr lang="ja-JP" altLang="en-US" smtClean="0"/>
              <a:pPr/>
              <a:t>‹#›</a:t>
            </a:fld>
            <a:endParaRPr lang="ja-JP" altLang="en-US" sz="4000"/>
          </a:p>
        </p:txBody>
      </p:sp>
    </p:spTree>
    <p:extLst>
      <p:ext uri="{BB962C8B-B14F-4D97-AF65-F5344CB8AC3E}">
        <p14:creationId xmlns:p14="http://schemas.microsoft.com/office/powerpoint/2010/main" val="395382503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32D227CE-9F59-47E7-BA70-8C2A520A2A1D}" type="datetime1">
              <a:rPr kumimoji="1" lang="ja-JP" altLang="en-US" smtClean="0"/>
              <a:t>2020/12/16</a:t>
            </a:fld>
            <a:endParaRPr kumimoji="1" lang="ja-JP" alt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kumimoji="1" lang="ja-JP" altLang="en-US"/>
          </a:p>
        </p:txBody>
      </p:sp>
      <p:sp>
        <p:nvSpPr>
          <p:cNvPr id="9" name="Slide Number Placeholder 8"/>
          <p:cNvSpPr>
            <a:spLocks noGrp="1"/>
          </p:cNvSpPr>
          <p:nvPr>
            <p:ph type="sldNum" sz="quarter" idx="12"/>
          </p:nvPr>
        </p:nvSpPr>
        <p:spPr>
          <a:xfrm>
            <a:off x="10530773" y="6446837"/>
            <a:ext cx="1312025" cy="365125"/>
          </a:xfrm>
        </p:spPr>
        <p:txBody>
          <a:bodyPr/>
          <a:lstStyle>
            <a:lvl1pPr>
              <a:defRPr sz="4000"/>
            </a:lvl1pPr>
          </a:lstStyle>
          <a:p>
            <a:fld id="{9D3CC6C3-5821-4D91-9468-EEB7AFE6B331}" type="slidenum">
              <a:rPr lang="ja-JP" altLang="en-US" smtClean="0"/>
              <a:pPr/>
              <a:t>‹#›</a:t>
            </a:fld>
            <a:endParaRPr lang="ja-JP" altLang="en-US" sz="4000"/>
          </a:p>
        </p:txBody>
      </p:sp>
    </p:spTree>
    <p:extLst>
      <p:ext uri="{BB962C8B-B14F-4D97-AF65-F5344CB8AC3E}">
        <p14:creationId xmlns:p14="http://schemas.microsoft.com/office/powerpoint/2010/main" val="427803502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コンテンツ">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ja-JP" altLang="en-US"/>
              <a:t>マスター タイトルの書式設定</a:t>
            </a:r>
            <a:endParaRPr lang="en-US"/>
          </a:p>
        </p:txBody>
      </p:sp>
      <p:sp>
        <p:nvSpPr>
          <p:cNvPr id="3" name="Content Placeholder 2"/>
          <p:cNvSpPr>
            <a:spLocks noGrp="1"/>
          </p:cNvSpPr>
          <p:nvPr>
            <p:ph idx="1"/>
          </p:nvPr>
        </p:nvSpPr>
        <p:spPr>
          <a:xfrm>
            <a:off x="4800600" y="731520"/>
            <a:ext cx="6492240" cy="52578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5FE1E7AD-D636-434A-9B34-F6E7F56767E3}" type="datetime1">
              <a:rPr kumimoji="1" lang="ja-JP" altLang="en-US" smtClean="0"/>
              <a:t>2020/12/16</a:t>
            </a:fld>
            <a:endParaRPr kumimoji="1" lang="ja-JP" alt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kumimoji="1" lang="ja-JP" alt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9D3CC6C3-5821-4D91-9468-EEB7AFE6B331}" type="slidenum">
              <a:rPr kumimoji="1" lang="ja-JP" altLang="en-US" smtClean="0"/>
              <a:t>‹#›</a:t>
            </a:fld>
            <a:endParaRPr kumimoji="1" lang="ja-JP" altLang="en-US"/>
          </a:p>
        </p:txBody>
      </p:sp>
    </p:spTree>
    <p:extLst>
      <p:ext uri="{BB962C8B-B14F-4D97-AF65-F5344CB8AC3E}">
        <p14:creationId xmlns:p14="http://schemas.microsoft.com/office/powerpoint/2010/main" val="39976985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A77E6FE1-7256-4419-93FD-E86B8C31F631}" type="datetime1">
              <a:rPr kumimoji="1" lang="ja-JP" altLang="en-US" smtClean="0"/>
              <a:t>2020/12/16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D3CC6C3-5821-4D91-9468-EEB7AFE6B331}" type="slidenum">
              <a:rPr kumimoji="1" lang="ja-JP" altLang="en-US" smtClean="0"/>
              <a:t>‹#›</a:t>
            </a:fld>
            <a:endParaRPr kumimoji="1" lang="ja-JP" altLang="en-US"/>
          </a:p>
        </p:txBody>
      </p:sp>
    </p:spTree>
    <p:extLst>
      <p:ext uri="{BB962C8B-B14F-4D97-AF65-F5344CB8AC3E}">
        <p14:creationId xmlns:p14="http://schemas.microsoft.com/office/powerpoint/2010/main" val="10710738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ja-JP" altLang="en-US"/>
              <a:t>マスター タイトルの書式設定</a:t>
            </a:r>
            <a:endParaRPr lang="en-US"/>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D340A95-B632-4932-A6AE-4EDCEB2C8467}" type="datetime1">
              <a:rPr kumimoji="1" lang="ja-JP" altLang="en-US" smtClean="0"/>
              <a:t>2020/12/16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D3CC6C3-5821-4D91-9468-EEB7AFE6B331}" type="slidenum">
              <a:rPr kumimoji="1" lang="ja-JP" altLang="en-US" smtClean="0"/>
              <a:t>‹#›</a:t>
            </a:fld>
            <a:endParaRPr kumimoji="1" lang="ja-JP" altLang="en-US"/>
          </a:p>
        </p:txBody>
      </p:sp>
    </p:spTree>
    <p:extLst>
      <p:ext uri="{BB962C8B-B14F-4D97-AF65-F5344CB8AC3E}">
        <p14:creationId xmlns:p14="http://schemas.microsoft.com/office/powerpoint/2010/main" val="37260715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Vertical Text Placeholder 2"/>
          <p:cNvSpPr>
            <a:spLocks noGrp="1"/>
          </p:cNvSpPr>
          <p:nvPr>
            <p:ph type="body" orient="vert" idx="1"/>
          </p:nvPr>
        </p:nvSpPr>
        <p:spPr/>
        <p:txBody>
          <a:bodyPr vert="eaVert" lIns="45720" tIns="0" rIns="45720" bIns="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8E6C133B-126E-4473-804B-978DB99A8784}" type="datetime1">
              <a:rPr kumimoji="1" lang="ja-JP" altLang="en-US" smtClean="0"/>
              <a:t>2020/12/16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D3CC6C3-5821-4D91-9468-EEB7AFE6B331}" type="slidenum">
              <a:rPr kumimoji="1" lang="ja-JP" altLang="en-US" smtClean="0"/>
              <a:t>‹#›</a:t>
            </a:fld>
            <a:endParaRPr kumimoji="1" lang="ja-JP" altLang="en-US"/>
          </a:p>
        </p:txBody>
      </p:sp>
    </p:spTree>
    <p:extLst>
      <p:ext uri="{BB962C8B-B14F-4D97-AF65-F5344CB8AC3E}">
        <p14:creationId xmlns:p14="http://schemas.microsoft.com/office/powerpoint/2010/main" val="208095844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ja-JP" altLang="en-US"/>
              <a:t>マスター タイトルの書式設定</a:t>
            </a:r>
            <a:endParaRPr lang="en-US"/>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63C37D99-E430-4548-94C8-40BC634662D5}" type="datetime1">
              <a:rPr kumimoji="1" lang="ja-JP" altLang="en-US" smtClean="0"/>
              <a:t>2020/12/16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D3CC6C3-5821-4D91-9468-EEB7AFE6B331}" type="slidenum">
              <a:rPr kumimoji="1" lang="ja-JP" altLang="en-US" smtClean="0"/>
              <a:t>‹#›</a:t>
            </a:fld>
            <a:endParaRPr kumimoji="1" lang="ja-JP" altLang="en-US"/>
          </a:p>
        </p:txBody>
      </p:sp>
    </p:spTree>
    <p:extLst>
      <p:ext uri="{BB962C8B-B14F-4D97-AF65-F5344CB8AC3E}">
        <p14:creationId xmlns:p14="http://schemas.microsoft.com/office/powerpoint/2010/main" val="3239110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cSld name="1_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221567" y="104041"/>
            <a:ext cx="10058400" cy="692816"/>
          </a:xfrm>
        </p:spPr>
        <p:txBody>
          <a:bodyPr>
            <a:noAutofit/>
          </a:bodyPr>
          <a:lstStyle>
            <a:lvl1pPr marL="0">
              <a:defRPr sz="4000"/>
            </a:lvl1pPr>
          </a:lstStyle>
          <a:p>
            <a:r>
              <a:rPr lang="ja-JP" altLang="en-US"/>
              <a:t>マスター タイトルの書式設定</a:t>
            </a:r>
            <a:endParaRPr lang="en-US"/>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4C24CD90-1F6C-43C0-A2D1-B894149F4CE2}" type="datetime1">
              <a:rPr kumimoji="1" lang="ja-JP" altLang="en-US" smtClean="0"/>
              <a:t>2020/12/16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a:xfrm>
            <a:off x="10438707" y="6388834"/>
            <a:ext cx="1312025" cy="365125"/>
          </a:xfrm>
        </p:spPr>
        <p:txBody>
          <a:bodyPr/>
          <a:lstStyle>
            <a:lvl1pPr>
              <a:defRPr sz="4000">
                <a:solidFill>
                  <a:schemeClr val="bg1"/>
                </a:solidFill>
              </a:defRPr>
            </a:lvl1pPr>
          </a:lstStyle>
          <a:p>
            <a:fld id="{9BEE0C86-895A-486D-848D-123B771F4BEB}" type="slidenum">
              <a:rPr kumimoji="1" lang="ja-JP" altLang="en-US" smtClean="0"/>
              <a:pPr/>
              <a:t>‹#›</a:t>
            </a:fld>
            <a:endParaRPr kumimoji="1" lang="ja-JP" altLang="en-US">
              <a:solidFill>
                <a:schemeClr val="bg1"/>
              </a:solidFill>
            </a:endParaRPr>
          </a:p>
        </p:txBody>
      </p:sp>
    </p:spTree>
    <p:extLst>
      <p:ext uri="{BB962C8B-B14F-4D97-AF65-F5344CB8AC3E}">
        <p14:creationId xmlns:p14="http://schemas.microsoft.com/office/powerpoint/2010/main" val="23329721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16809218-8DED-4831-9E7D-FB3C2000FC75}" type="datetime1">
              <a:rPr kumimoji="1" lang="ja-JP" altLang="en-US" smtClean="0"/>
              <a:t>2020/12/16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D3CC6C3-5821-4D91-9468-EEB7AFE6B331}" type="slidenum">
              <a:rPr kumimoji="1" lang="ja-JP" altLang="en-US" smtClean="0"/>
              <a:t>‹#›</a:t>
            </a:fld>
            <a:endParaRPr kumimoji="1" lang="ja-JP" altLang="en-US"/>
          </a:p>
        </p:txBody>
      </p:sp>
    </p:spTree>
    <p:extLst>
      <p:ext uri="{BB962C8B-B14F-4D97-AF65-F5344CB8AC3E}">
        <p14:creationId xmlns:p14="http://schemas.microsoft.com/office/powerpoint/2010/main" val="18508131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1C431AD8-94C3-4486-8D7D-13950CB4B84E}" type="datetime1">
              <a:rPr kumimoji="1" lang="ja-JP" altLang="en-US" smtClean="0"/>
              <a:t>2020/12/16</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9D3CC6C3-5821-4D91-9468-EEB7AFE6B331}" type="slidenum">
              <a:rPr kumimoji="1" lang="ja-JP" altLang="en-US" smtClean="0"/>
              <a:t>‹#›</a:t>
            </a:fld>
            <a:endParaRPr kumimoji="1" lang="ja-JP" altLang="en-US"/>
          </a:p>
        </p:txBody>
      </p:sp>
    </p:spTree>
    <p:extLst>
      <p:ext uri="{BB962C8B-B14F-4D97-AF65-F5344CB8AC3E}">
        <p14:creationId xmlns:p14="http://schemas.microsoft.com/office/powerpoint/2010/main" val="27149319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439B1653-F487-4FFD-A263-943B0D8717EE}" type="datetime1">
              <a:rPr kumimoji="1" lang="ja-JP" altLang="en-US" smtClean="0"/>
              <a:t>2020/12/16</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9D3CC6C3-5821-4D91-9468-EEB7AFE6B331}" type="slidenum">
              <a:rPr kumimoji="1" lang="ja-JP" altLang="en-US" smtClean="0"/>
              <a:t>‹#›</a:t>
            </a:fld>
            <a:endParaRPr kumimoji="1" lang="ja-JP" altLang="en-US"/>
          </a:p>
        </p:txBody>
      </p:sp>
    </p:spTree>
    <p:extLst>
      <p:ext uri="{BB962C8B-B14F-4D97-AF65-F5344CB8AC3E}">
        <p14:creationId xmlns:p14="http://schemas.microsoft.com/office/powerpoint/2010/main" val="34821008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8DE5CA75-0F17-4B1E-8D87-013DFECB117A}" type="datetime1">
              <a:rPr kumimoji="1" lang="ja-JP" altLang="en-US" smtClean="0"/>
              <a:t>2020/12/16</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9D3CC6C3-5821-4D91-9468-EEB7AFE6B331}" type="slidenum">
              <a:rPr kumimoji="1" lang="ja-JP" altLang="en-US" smtClean="0"/>
              <a:t>‹#›</a:t>
            </a:fld>
            <a:endParaRPr kumimoji="1" lang="ja-JP" altLang="en-US"/>
          </a:p>
        </p:txBody>
      </p:sp>
    </p:spTree>
    <p:extLst>
      <p:ext uri="{BB962C8B-B14F-4D97-AF65-F5344CB8AC3E}">
        <p14:creationId xmlns:p14="http://schemas.microsoft.com/office/powerpoint/2010/main" val="27244577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F6525739-47F4-460B-A52A-DC15C7CB52BF}" type="datetime1">
              <a:rPr kumimoji="1" lang="ja-JP" altLang="en-US" smtClean="0"/>
              <a:t>2020/12/16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D3CC6C3-5821-4D91-9468-EEB7AFE6B331}" type="slidenum">
              <a:rPr kumimoji="1" lang="ja-JP" altLang="en-US" smtClean="0"/>
              <a:t>‹#›</a:t>
            </a:fld>
            <a:endParaRPr kumimoji="1" lang="ja-JP" altLang="en-US"/>
          </a:p>
        </p:txBody>
      </p:sp>
    </p:spTree>
    <p:extLst>
      <p:ext uri="{BB962C8B-B14F-4D97-AF65-F5344CB8AC3E}">
        <p14:creationId xmlns:p14="http://schemas.microsoft.com/office/powerpoint/2010/main" val="10261649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FB1F6D86-7513-42A8-A847-83960F9DA192}" type="datetime1">
              <a:rPr kumimoji="1" lang="ja-JP" altLang="en-US" smtClean="0"/>
              <a:t>2020/12/16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D3CC6C3-5821-4D91-9468-EEB7AFE6B331}" type="slidenum">
              <a:rPr kumimoji="1" lang="ja-JP" altLang="en-US" smtClean="0"/>
              <a:t>‹#›</a:t>
            </a:fld>
            <a:endParaRPr kumimoji="1" lang="ja-JP" altLang="en-US"/>
          </a:p>
        </p:txBody>
      </p:sp>
    </p:spTree>
    <p:extLst>
      <p:ext uri="{BB962C8B-B14F-4D97-AF65-F5344CB8AC3E}">
        <p14:creationId xmlns:p14="http://schemas.microsoft.com/office/powerpoint/2010/main" val="22429956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11C321A7-485D-433A-B5AB-C822335B3BEA}" type="datetime1">
              <a:rPr kumimoji="1" lang="ja-JP" altLang="en-US" smtClean="0"/>
              <a:t>2020/12/16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D3CC6C3-5821-4D91-9468-EEB7AFE6B331}" type="slidenum">
              <a:rPr kumimoji="1" lang="ja-JP" altLang="en-US" smtClean="0"/>
              <a:t>‹#›</a:t>
            </a:fld>
            <a:endParaRPr kumimoji="1" lang="ja-JP" altLang="en-US"/>
          </a:p>
        </p:txBody>
      </p:sp>
    </p:spTree>
    <p:extLst>
      <p:ext uri="{BB962C8B-B14F-4D97-AF65-F5344CB8AC3E}">
        <p14:creationId xmlns:p14="http://schemas.microsoft.com/office/powerpoint/2010/main" val="33265501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theme" Target="../theme/theme1.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 /><Relationship Id="rId13" Type="http://schemas.openxmlformats.org/officeDocument/2006/relationships/theme" Target="../theme/theme2.xml" /><Relationship Id="rId3" Type="http://schemas.openxmlformats.org/officeDocument/2006/relationships/slideLayout" Target="../slideLayouts/slideLayout14.xml" /><Relationship Id="rId7" Type="http://schemas.openxmlformats.org/officeDocument/2006/relationships/slideLayout" Target="../slideLayouts/slideLayout18.xml" /><Relationship Id="rId12" Type="http://schemas.openxmlformats.org/officeDocument/2006/relationships/slideLayout" Target="../slideLayouts/slideLayout23.xml" /><Relationship Id="rId2" Type="http://schemas.openxmlformats.org/officeDocument/2006/relationships/slideLayout" Target="../slideLayouts/slideLayout13.xml" /><Relationship Id="rId1" Type="http://schemas.openxmlformats.org/officeDocument/2006/relationships/slideLayout" Target="../slideLayouts/slideLayout12.xml" /><Relationship Id="rId6" Type="http://schemas.openxmlformats.org/officeDocument/2006/relationships/slideLayout" Target="../slideLayouts/slideLayout17.xml" /><Relationship Id="rId11" Type="http://schemas.openxmlformats.org/officeDocument/2006/relationships/slideLayout" Target="../slideLayouts/slideLayout22.xml" /><Relationship Id="rId5" Type="http://schemas.openxmlformats.org/officeDocument/2006/relationships/slideLayout" Target="../slideLayouts/slideLayout16.xml" /><Relationship Id="rId10" Type="http://schemas.openxmlformats.org/officeDocument/2006/relationships/slideLayout" Target="../slideLayouts/slideLayout21.xml" /><Relationship Id="rId4" Type="http://schemas.openxmlformats.org/officeDocument/2006/relationships/slideLayout" Target="../slideLayouts/slideLayout15.xml" /><Relationship Id="rId9" Type="http://schemas.openxmlformats.org/officeDocument/2006/relationships/slideLayout" Target="../slideLayouts/slideLayout20.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E672D8D-B390-4F41-A967-614810EA71D5}" type="datetime1">
              <a:rPr kumimoji="1" lang="ja-JP" altLang="en-US" smtClean="0"/>
              <a:t>2020/12/16</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3CC6C3-5821-4D91-9468-EEB7AFE6B331}" type="slidenum">
              <a:rPr kumimoji="1" lang="ja-JP" altLang="en-US" smtClean="0"/>
              <a:t>‹#›</a:t>
            </a:fld>
            <a:endParaRPr kumimoji="1" lang="ja-JP" altLang="en-US"/>
          </a:p>
        </p:txBody>
      </p:sp>
    </p:spTree>
    <p:extLst>
      <p:ext uri="{BB962C8B-B14F-4D97-AF65-F5344CB8AC3E}">
        <p14:creationId xmlns:p14="http://schemas.microsoft.com/office/powerpoint/2010/main" val="878986932"/>
      </p:ext>
    </p:extLst>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ja-JP" altLang="en-US"/>
              <a:t>マスター タイトルの書式設定</a:t>
            </a:r>
            <a:endParaRPr lang="en-US"/>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E0B7A93E-5F8E-4CF3-9BBD-BF25AA628923}" type="datetime1">
              <a:rPr kumimoji="1" lang="ja-JP" altLang="en-US" smtClean="0"/>
              <a:t>2020/12/16</a:t>
            </a:fld>
            <a:endParaRPr kumimoji="1" lang="ja-JP" alt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kumimoji="1" lang="ja-JP" altLang="en-US"/>
          </a:p>
        </p:txBody>
      </p:sp>
      <p:sp>
        <p:nvSpPr>
          <p:cNvPr id="6" name="Slide Number Placeholder 5"/>
          <p:cNvSpPr>
            <a:spLocks noGrp="1"/>
          </p:cNvSpPr>
          <p:nvPr>
            <p:ph type="sldNum" sz="quarter" idx="4"/>
          </p:nvPr>
        </p:nvSpPr>
        <p:spPr>
          <a:xfrm>
            <a:off x="10566283" y="6446837"/>
            <a:ext cx="1312025" cy="365125"/>
          </a:xfrm>
          <a:prstGeom prst="rect">
            <a:avLst/>
          </a:prstGeom>
        </p:spPr>
        <p:txBody>
          <a:bodyPr vert="horz" lIns="91440" tIns="45720" rIns="91440" bIns="45720" rtlCol="0" anchor="ctr"/>
          <a:lstStyle>
            <a:lvl1pPr algn="r">
              <a:defRPr sz="4000">
                <a:solidFill>
                  <a:srgbClr val="FFFFFF"/>
                </a:solidFill>
              </a:defRPr>
            </a:lvl1pPr>
          </a:lstStyle>
          <a:p>
            <a:fld id="{9D3CC6C3-5821-4D91-9468-EEB7AFE6B331}" type="slidenum">
              <a:rPr lang="ja-JP" altLang="en-US" smtClean="0"/>
              <a:pPr/>
              <a:t>‹#›</a:t>
            </a:fld>
            <a:endParaRPr lang="ja-JP" altLang="en-US" sz="4000"/>
          </a:p>
        </p:txBody>
      </p:sp>
      <p:cxnSp>
        <p:nvCxnSpPr>
          <p:cNvPr id="10" name="Straight Connector 9"/>
          <p:cNvCxnSpPr/>
          <p:nvPr/>
        </p:nvCxnSpPr>
        <p:spPr>
          <a:xfrm>
            <a:off x="1188720" y="66703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75536860"/>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 id="2147483717" r:id="rId12"/>
  </p:sldLayoutIdLst>
  <p:hf hdr="0" ftr="0" dt="0"/>
  <p:txStyles>
    <p:titleStyle>
      <a:lvl1pPr algn="l" defTabSz="914400" rtl="0" eaLnBrk="1" latinLnBrk="0" hangingPunct="1">
        <a:lnSpc>
          <a:spcPct val="85000"/>
        </a:lnSpc>
        <a:spcBef>
          <a:spcPct val="0"/>
        </a:spcBef>
        <a:buNone/>
        <a:defRPr kumimoji="1"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 /></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xml" /></Relationships>
</file>

<file path=ppt/slides/_rels/slide11.xml.rels><?xml version="1.0" encoding="UTF-8" standalone="yes"?>
<Relationships xmlns="http://schemas.openxmlformats.org/package/2006/relationships"><Relationship Id="rId3" Type="http://schemas.openxmlformats.org/officeDocument/2006/relationships/image" Target="../media/image17.png" /><Relationship Id="rId2" Type="http://schemas.openxmlformats.org/officeDocument/2006/relationships/notesSlide" Target="../notesSlides/notesSlide4.xml" /><Relationship Id="rId1" Type="http://schemas.openxmlformats.org/officeDocument/2006/relationships/slideLayout" Target="../slideLayouts/slideLayout17.xml" /></Relationships>
</file>

<file path=ppt/slides/_rels/slide12.xml.rels><?xml version="1.0" encoding="UTF-8" standalone="yes"?>
<Relationships xmlns="http://schemas.openxmlformats.org/package/2006/relationships"><Relationship Id="rId2" Type="http://schemas.openxmlformats.org/officeDocument/2006/relationships/image" Target="../media/image18.png" /><Relationship Id="rId1" Type="http://schemas.openxmlformats.org/officeDocument/2006/relationships/slideLayout" Target="../slideLayouts/slideLayout17.xml" /></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 /></Relationships>
</file>

<file path=ppt/slides/_rels/slide14.xml.rels><?xml version="1.0" encoding="UTF-8" standalone="yes"?>
<Relationships xmlns="http://schemas.openxmlformats.org/package/2006/relationships"><Relationship Id="rId3" Type="http://schemas.openxmlformats.org/officeDocument/2006/relationships/image" Target="../media/image19.jpeg" /><Relationship Id="rId2" Type="http://schemas.openxmlformats.org/officeDocument/2006/relationships/notesSlide" Target="../notesSlides/notesSlide5.xml" /><Relationship Id="rId1" Type="http://schemas.openxmlformats.org/officeDocument/2006/relationships/slideLayout" Target="../slideLayouts/slideLayout17.xml" /></Relationships>
</file>

<file path=ppt/slides/_rels/slide15.xml.rels><?xml version="1.0" encoding="UTF-8" standalone="yes"?>
<Relationships xmlns="http://schemas.openxmlformats.org/package/2006/relationships"><Relationship Id="rId3" Type="http://schemas.openxmlformats.org/officeDocument/2006/relationships/image" Target="../media/image21.png" /><Relationship Id="rId2" Type="http://schemas.openxmlformats.org/officeDocument/2006/relationships/image" Target="../media/image20.jpeg" /><Relationship Id="rId1" Type="http://schemas.openxmlformats.org/officeDocument/2006/relationships/slideLayout" Target="../slideLayouts/slideLayout17.xml" /></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 /></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 /></Relationships>
</file>

<file path=ppt/slides/_rels/slide18.xml.rels><?xml version="1.0" encoding="UTF-8" standalone="yes"?>
<Relationships xmlns="http://schemas.openxmlformats.org/package/2006/relationships"><Relationship Id="rId3" Type="http://schemas.openxmlformats.org/officeDocument/2006/relationships/image" Target="../media/image22.jpeg" /><Relationship Id="rId2" Type="http://schemas.openxmlformats.org/officeDocument/2006/relationships/notesSlide" Target="../notesSlides/notesSlide6.xml" /><Relationship Id="rId1" Type="http://schemas.openxmlformats.org/officeDocument/2006/relationships/slideLayout" Target="../slideLayouts/slideLayout17.xml" /><Relationship Id="rId4" Type="http://schemas.openxmlformats.org/officeDocument/2006/relationships/image" Target="../media/image20.jpeg" /></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 /><Relationship Id="rId1" Type="http://schemas.openxmlformats.org/officeDocument/2006/relationships/slideLayout" Target="../slideLayouts/slideLayout17.xml" /></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 /></Relationships>
</file>

<file path=ppt/slides/_rels/slide20.xml.rels><?xml version="1.0" encoding="UTF-8" standalone="yes"?>
<Relationships xmlns="http://schemas.openxmlformats.org/package/2006/relationships"><Relationship Id="rId3" Type="http://schemas.openxmlformats.org/officeDocument/2006/relationships/image" Target="../media/image24.png" /><Relationship Id="rId2" Type="http://schemas.openxmlformats.org/officeDocument/2006/relationships/image" Target="../media/image23.png" /><Relationship Id="rId1" Type="http://schemas.openxmlformats.org/officeDocument/2006/relationships/slideLayout" Target="../slideLayouts/slideLayout17.xml" /><Relationship Id="rId4" Type="http://schemas.openxmlformats.org/officeDocument/2006/relationships/image" Target="../media/image25.png" /></Relationships>
</file>

<file path=ppt/slides/_rels/slide21.xml.rels><?xml version="1.0" encoding="UTF-8" standalone="yes"?>
<Relationships xmlns="http://schemas.openxmlformats.org/package/2006/relationships"><Relationship Id="rId3" Type="http://schemas.openxmlformats.org/officeDocument/2006/relationships/image" Target="../media/image27.png" /><Relationship Id="rId2" Type="http://schemas.openxmlformats.org/officeDocument/2006/relationships/image" Target="../media/image26.jpeg" /><Relationship Id="rId1" Type="http://schemas.openxmlformats.org/officeDocument/2006/relationships/slideLayout" Target="../slideLayouts/slideLayout17.xml" /><Relationship Id="rId4" Type="http://schemas.openxmlformats.org/officeDocument/2006/relationships/image" Target="../media/image21.png" /></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7.xml" /></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7.xml" /></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8.xml" /><Relationship Id="rId1" Type="http://schemas.openxmlformats.org/officeDocument/2006/relationships/slideLayout" Target="../slideLayouts/slideLayout17.xml" /></Relationships>
</file>

<file path=ppt/slides/_rels/slide25.xml.rels><?xml version="1.0" encoding="UTF-8" standalone="yes"?>
<Relationships xmlns="http://schemas.openxmlformats.org/package/2006/relationships"><Relationship Id="rId3" Type="http://schemas.openxmlformats.org/officeDocument/2006/relationships/image" Target="../media/image29.png" /><Relationship Id="rId2" Type="http://schemas.openxmlformats.org/officeDocument/2006/relationships/image" Target="../media/image28.png" /><Relationship Id="rId1" Type="http://schemas.openxmlformats.org/officeDocument/2006/relationships/slideLayout" Target="../slideLayouts/slideLayout17.xml" /><Relationship Id="rId5" Type="http://schemas.openxmlformats.org/officeDocument/2006/relationships/image" Target="../media/image25.png" /><Relationship Id="rId4" Type="http://schemas.openxmlformats.org/officeDocument/2006/relationships/image" Target="../media/image23.png" /></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9.xml" /><Relationship Id="rId1" Type="http://schemas.openxmlformats.org/officeDocument/2006/relationships/slideLayout" Target="../slideLayouts/slideLayout17.xml" /></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0.xml" /><Relationship Id="rId1" Type="http://schemas.openxmlformats.org/officeDocument/2006/relationships/slideLayout" Target="../slideLayouts/slideLayout17.xml" /></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7.xml" /></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1.xml" /><Relationship Id="rId1" Type="http://schemas.openxmlformats.org/officeDocument/2006/relationships/slideLayout" Target="../slideLayouts/slideLayout13.xml" /></Relationships>
</file>

<file path=ppt/slides/_rels/slide3.xml.rels><?xml version="1.0" encoding="UTF-8" standalone="yes"?>
<Relationships xmlns="http://schemas.openxmlformats.org/package/2006/relationships"><Relationship Id="rId3" Type="http://schemas.openxmlformats.org/officeDocument/2006/relationships/image" Target="../media/image3.png" /><Relationship Id="rId2" Type="http://schemas.openxmlformats.org/officeDocument/2006/relationships/image" Target="../media/image2.png" /><Relationship Id="rId1" Type="http://schemas.openxmlformats.org/officeDocument/2006/relationships/slideLayout" Target="../slideLayouts/slideLayout12.xml" /><Relationship Id="rId6" Type="http://schemas.openxmlformats.org/officeDocument/2006/relationships/image" Target="../media/image6.jpeg" /><Relationship Id="rId5" Type="http://schemas.openxmlformats.org/officeDocument/2006/relationships/image" Target="../media/image5.jpeg" /><Relationship Id="rId4" Type="http://schemas.openxmlformats.org/officeDocument/2006/relationships/image" Target="../media/image4.png" /></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7.xml" /></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7.xml" /></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7.xml" /></Relationships>
</file>

<file path=ppt/slides/_rels/slide33.xml.rels><?xml version="1.0" encoding="UTF-8" standalone="yes"?>
<Relationships xmlns="http://schemas.openxmlformats.org/package/2006/relationships"><Relationship Id="rId3" Type="http://schemas.openxmlformats.org/officeDocument/2006/relationships/image" Target="../media/image31.emf" /><Relationship Id="rId2" Type="http://schemas.openxmlformats.org/officeDocument/2006/relationships/image" Target="../media/image30.png" /><Relationship Id="rId1" Type="http://schemas.openxmlformats.org/officeDocument/2006/relationships/slideLayout" Target="../slideLayouts/slideLayout17.xml" /></Relationships>
</file>

<file path=ppt/slides/_rels/slide34.xml.rels><?xml version="1.0" encoding="UTF-8" standalone="yes"?>
<Relationships xmlns="http://schemas.openxmlformats.org/package/2006/relationships"><Relationship Id="rId2" Type="http://schemas.openxmlformats.org/officeDocument/2006/relationships/image" Target="../media/image32.png" /><Relationship Id="rId1" Type="http://schemas.openxmlformats.org/officeDocument/2006/relationships/slideLayout" Target="../slideLayouts/slideLayout17.xml" /></Relationships>
</file>

<file path=ppt/slides/_rels/slide35.xml.rels><?xml version="1.0" encoding="UTF-8" standalone="yes"?>
<Relationships xmlns="http://schemas.openxmlformats.org/package/2006/relationships"><Relationship Id="rId3" Type="http://schemas.openxmlformats.org/officeDocument/2006/relationships/image" Target="../media/image34.jpeg" /><Relationship Id="rId2" Type="http://schemas.openxmlformats.org/officeDocument/2006/relationships/image" Target="../media/image33.jpeg" /><Relationship Id="rId1" Type="http://schemas.openxmlformats.org/officeDocument/2006/relationships/slideLayout" Target="../slideLayouts/slideLayout17.xml" /></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7.xml" /></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7.xml" /></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 /></Relationships>
</file>

<file path=ppt/slides/_rels/slide39.xml.rels><?xml version="1.0" encoding="UTF-8" standalone="yes"?>
<Relationships xmlns="http://schemas.openxmlformats.org/package/2006/relationships"><Relationship Id="rId3" Type="http://schemas.openxmlformats.org/officeDocument/2006/relationships/chart" Target="../charts/chart1.xml" /><Relationship Id="rId2" Type="http://schemas.openxmlformats.org/officeDocument/2006/relationships/notesSlide" Target="../notesSlides/notesSlide12.xml" /><Relationship Id="rId1" Type="http://schemas.openxmlformats.org/officeDocument/2006/relationships/slideLayout" Target="../slideLayouts/slideLayout17.xml" /></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 /></Relationships>
</file>

<file path=ppt/slides/_rels/slide40.xml.rels><?xml version="1.0" encoding="UTF-8" standalone="yes"?>
<Relationships xmlns="http://schemas.openxmlformats.org/package/2006/relationships"><Relationship Id="rId3" Type="http://schemas.openxmlformats.org/officeDocument/2006/relationships/image" Target="../media/image35.emf" /><Relationship Id="rId2" Type="http://schemas.openxmlformats.org/officeDocument/2006/relationships/notesSlide" Target="../notesSlides/notesSlide13.xml" /><Relationship Id="rId1" Type="http://schemas.openxmlformats.org/officeDocument/2006/relationships/slideLayout" Target="../slideLayouts/slideLayout17.xml" /><Relationship Id="rId4" Type="http://schemas.openxmlformats.org/officeDocument/2006/relationships/image" Target="../media/image36.emf" /></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7.xml" /></Relationships>
</file>

<file path=ppt/slides/_rels/slide42.xml.rels><?xml version="1.0" encoding="UTF-8" standalone="yes"?>
<Relationships xmlns="http://schemas.openxmlformats.org/package/2006/relationships"><Relationship Id="rId3" Type="http://schemas.openxmlformats.org/officeDocument/2006/relationships/chart" Target="../charts/chart2.xml" /><Relationship Id="rId2" Type="http://schemas.openxmlformats.org/officeDocument/2006/relationships/notesSlide" Target="../notesSlides/notesSlide14.xml" /><Relationship Id="rId1" Type="http://schemas.openxmlformats.org/officeDocument/2006/relationships/slideLayout" Target="../slideLayouts/slideLayout17.xml" /></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 /></Relationships>
</file>

<file path=ppt/slides/_rels/slide44.xml.rels><?xml version="1.0" encoding="UTF-8" standalone="yes"?>
<Relationships xmlns="http://schemas.openxmlformats.org/package/2006/relationships"><Relationship Id="rId3" Type="http://schemas.openxmlformats.org/officeDocument/2006/relationships/image" Target="../media/image38.emf" /><Relationship Id="rId2" Type="http://schemas.openxmlformats.org/officeDocument/2006/relationships/image" Target="../media/image37.emf" /><Relationship Id="rId1" Type="http://schemas.openxmlformats.org/officeDocument/2006/relationships/slideLayout" Target="../slideLayouts/slideLayout17.xml" /></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7.xml" /></Relationships>
</file>

<file path=ppt/slides/_rels/slide46.xml.rels><?xml version="1.0" encoding="UTF-8" standalone="yes"?>
<Relationships xmlns="http://schemas.openxmlformats.org/package/2006/relationships"><Relationship Id="rId3" Type="http://schemas.openxmlformats.org/officeDocument/2006/relationships/image" Target="../media/image21.png" /><Relationship Id="rId2" Type="http://schemas.openxmlformats.org/officeDocument/2006/relationships/image" Target="../media/image20.jpeg" /><Relationship Id="rId1" Type="http://schemas.openxmlformats.org/officeDocument/2006/relationships/slideLayout" Target="../slideLayouts/slideLayout17.xml" /><Relationship Id="rId4" Type="http://schemas.openxmlformats.org/officeDocument/2006/relationships/image" Target="../media/image39.jpeg" /></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7.xml" /></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7.xml" /></Relationships>
</file>

<file path=ppt/slides/_rels/slide49.xml.rels><?xml version="1.0" encoding="UTF-8" standalone="yes"?>
<Relationships xmlns="http://schemas.openxmlformats.org/package/2006/relationships"><Relationship Id="rId3" Type="http://schemas.openxmlformats.org/officeDocument/2006/relationships/hyperlink" Target="https://thebridge.jp/2020/04/twitch-expands-watch-parties-so-we-can-view-prime-movies-and-tv-shows-together-remotely-pickupnews" TargetMode="External" /><Relationship Id="rId2" Type="http://schemas.openxmlformats.org/officeDocument/2006/relationships/hyperlink" Target="https://www.takashimaya.co.jp/tamagawa/sc/terrace/report/?id=2049" TargetMode="External" /><Relationship Id="rId1" Type="http://schemas.openxmlformats.org/officeDocument/2006/relationships/slideLayout" Target="../slideLayouts/slideLayout17.xml" /></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xml" /></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2.xml" /></Relationships>
</file>

<file path=ppt/slides/_rels/slide6.xml.rels><?xml version="1.0" encoding="UTF-8" standalone="yes"?>
<Relationships xmlns="http://schemas.openxmlformats.org/package/2006/relationships"><Relationship Id="rId3" Type="http://schemas.openxmlformats.org/officeDocument/2006/relationships/image" Target="../media/image7.jpeg" /><Relationship Id="rId2" Type="http://schemas.openxmlformats.org/officeDocument/2006/relationships/notesSlide" Target="../notesSlides/notesSlide1.xml" /><Relationship Id="rId1" Type="http://schemas.openxmlformats.org/officeDocument/2006/relationships/slideLayout" Target="../slideLayouts/slideLayout17.xml" /><Relationship Id="rId4" Type="http://schemas.openxmlformats.org/officeDocument/2006/relationships/image" Target="../media/image8.png" /></Relationships>
</file>

<file path=ppt/slides/_rels/slide7.xml.rels><?xml version="1.0" encoding="UTF-8" standalone="yes"?>
<Relationships xmlns="http://schemas.openxmlformats.org/package/2006/relationships"><Relationship Id="rId8" Type="http://schemas.openxmlformats.org/officeDocument/2006/relationships/image" Target="../media/image14.jpeg" /><Relationship Id="rId3" Type="http://schemas.openxmlformats.org/officeDocument/2006/relationships/image" Target="../media/image9.jpeg" /><Relationship Id="rId7" Type="http://schemas.openxmlformats.org/officeDocument/2006/relationships/image" Target="../media/image13.jpeg" /><Relationship Id="rId2" Type="http://schemas.openxmlformats.org/officeDocument/2006/relationships/notesSlide" Target="../notesSlides/notesSlide2.xml" /><Relationship Id="rId1" Type="http://schemas.openxmlformats.org/officeDocument/2006/relationships/slideLayout" Target="../slideLayouts/slideLayout17.xml" /><Relationship Id="rId6" Type="http://schemas.openxmlformats.org/officeDocument/2006/relationships/image" Target="../media/image12.png" /><Relationship Id="rId5" Type="http://schemas.openxmlformats.org/officeDocument/2006/relationships/image" Target="../media/image11.jpeg" /><Relationship Id="rId4" Type="http://schemas.openxmlformats.org/officeDocument/2006/relationships/image" Target="../media/image10.jpeg" /></Relationships>
</file>

<file path=ppt/slides/_rels/slide8.xml.rels><?xml version="1.0" encoding="UTF-8" standalone="yes"?>
<Relationships xmlns="http://schemas.openxmlformats.org/package/2006/relationships"><Relationship Id="rId3" Type="http://schemas.openxmlformats.org/officeDocument/2006/relationships/image" Target="../media/image15.jpeg" /><Relationship Id="rId2" Type="http://schemas.openxmlformats.org/officeDocument/2006/relationships/notesSlide" Target="../notesSlides/notesSlide3.xml" /><Relationship Id="rId1" Type="http://schemas.openxmlformats.org/officeDocument/2006/relationships/slideLayout" Target="../slideLayouts/slideLayout17.xml" /><Relationship Id="rId4" Type="http://schemas.openxmlformats.org/officeDocument/2006/relationships/image" Target="../media/image16.png" /></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7.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097280" y="2541087"/>
            <a:ext cx="10058400" cy="1143001"/>
          </a:xfrm>
        </p:spPr>
        <p:txBody>
          <a:bodyPr>
            <a:normAutofit/>
          </a:bodyPr>
          <a:lstStyle/>
          <a:p>
            <a:r>
              <a:rPr lang="ja-JP" altLang="en-US" sz="4800"/>
              <a:t>リアルタイムでつながるライブコマース</a:t>
            </a:r>
          </a:p>
        </p:txBody>
      </p:sp>
      <p:sp>
        <p:nvSpPr>
          <p:cNvPr id="5" name="サブタイトル 5">
            <a:extLst>
              <a:ext uri="{FF2B5EF4-FFF2-40B4-BE49-F238E27FC236}">
                <a16:creationId xmlns:a16="http://schemas.microsoft.com/office/drawing/2014/main" id="{976FEBD0-92F5-4A65-94FD-F7F5A65191BA}"/>
              </a:ext>
            </a:extLst>
          </p:cNvPr>
          <p:cNvSpPr>
            <a:spLocks noGrp="1"/>
          </p:cNvSpPr>
          <p:nvPr>
            <p:ph type="subTitle" idx="1"/>
          </p:nvPr>
        </p:nvSpPr>
        <p:spPr>
          <a:xfrm>
            <a:off x="1066800" y="4701209"/>
            <a:ext cx="10058400" cy="1143000"/>
          </a:xfrm>
        </p:spPr>
        <p:txBody>
          <a:bodyPr>
            <a:normAutofit fontScale="85000" lnSpcReduction="20000"/>
          </a:bodyPr>
          <a:lstStyle/>
          <a:p>
            <a:r>
              <a:rPr kumimoji="1" lang="ja-JP" altLang="en-US" dirty="0">
                <a:latin typeface="メイリオ" panose="020B0604030504040204" pitchFamily="50" charset="-128"/>
                <a:ea typeface="メイリオ" panose="020B0604030504040204" pitchFamily="50" charset="-128"/>
              </a:rPr>
              <a:t>拓殖大学</a:t>
            </a:r>
            <a:endParaRPr kumimoji="1" lang="en-US" altLang="ja-JP" dirty="0">
              <a:latin typeface="メイリオ" panose="020B0604030504040204" pitchFamily="50" charset="-128"/>
              <a:ea typeface="メイリオ" panose="020B0604030504040204" pitchFamily="50" charset="-128"/>
            </a:endParaRPr>
          </a:p>
          <a:p>
            <a:r>
              <a:rPr kumimoji="1" lang="ja-JP" altLang="en-US" dirty="0">
                <a:latin typeface="メイリオ" panose="020B0604030504040204" pitchFamily="50" charset="-128"/>
                <a:ea typeface="メイリオ" panose="020B0604030504040204" pitchFamily="50" charset="-128"/>
              </a:rPr>
              <a:t>田嶋ゼミナール</a:t>
            </a:r>
            <a:r>
              <a:rPr lang="en-US" altLang="ja-JP" dirty="0">
                <a:latin typeface="メイリオ" panose="020B0604030504040204" pitchFamily="50" charset="-128"/>
                <a:ea typeface="メイリオ" panose="020B0604030504040204" pitchFamily="50" charset="-128"/>
              </a:rPr>
              <a:t> A</a:t>
            </a:r>
            <a:r>
              <a:rPr lang="ja-JP" altLang="en-US" dirty="0">
                <a:latin typeface="メイリオ" panose="020B0604030504040204" pitchFamily="50" charset="-128"/>
                <a:ea typeface="メイリオ" panose="020B0604030504040204" pitchFamily="50" charset="-128"/>
              </a:rPr>
              <a:t>班</a:t>
            </a:r>
            <a:endParaRPr lang="en-US" altLang="ja-JP" dirty="0">
              <a:latin typeface="メイリオ" panose="020B0604030504040204" pitchFamily="50" charset="-128"/>
              <a:ea typeface="メイリオ" panose="020B0604030504040204" pitchFamily="50" charset="-128"/>
            </a:endParaRPr>
          </a:p>
          <a:p>
            <a:pPr algn="l"/>
            <a:r>
              <a:rPr kumimoji="1" lang="ja-JP" altLang="en-US" dirty="0">
                <a:latin typeface="メイリオ" panose="020B0604030504040204" pitchFamily="50" charset="-128"/>
                <a:ea typeface="メイリオ" panose="020B0604030504040204" pitchFamily="50" charset="-128"/>
              </a:rPr>
              <a:t>兼子晴菜　深井萌花　高柳タイジ　渡邉智也　坂上竜之輔</a:t>
            </a:r>
          </a:p>
        </p:txBody>
      </p:sp>
      <p:sp>
        <p:nvSpPr>
          <p:cNvPr id="4" name="スライド番号プレースホルダー 3"/>
          <p:cNvSpPr>
            <a:spLocks noGrp="1"/>
          </p:cNvSpPr>
          <p:nvPr>
            <p:ph type="sldNum" sz="quarter" idx="12"/>
          </p:nvPr>
        </p:nvSpPr>
        <p:spPr/>
        <p:txBody>
          <a:bodyPr/>
          <a:lstStyle/>
          <a:p>
            <a:fld id="{9D3CC6C3-5821-4D91-9468-EEB7AFE6B331}" type="slidenum">
              <a:rPr kumimoji="1" lang="ja-JP" altLang="en-US" smtClean="0"/>
              <a:t>1</a:t>
            </a:fld>
            <a:endParaRPr kumimoji="1" lang="ja-JP" altLang="en-US"/>
          </a:p>
        </p:txBody>
      </p:sp>
    </p:spTree>
    <p:extLst>
      <p:ext uri="{BB962C8B-B14F-4D97-AF65-F5344CB8AC3E}">
        <p14:creationId xmlns:p14="http://schemas.microsoft.com/office/powerpoint/2010/main" val="38459600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23BF380-CE3D-4109-95A0-069E18938510}"/>
              </a:ext>
            </a:extLst>
          </p:cNvPr>
          <p:cNvSpPr>
            <a:spLocks noGrp="1"/>
          </p:cNvSpPr>
          <p:nvPr>
            <p:ph type="title"/>
          </p:nvPr>
        </p:nvSpPr>
        <p:spPr/>
        <p:txBody>
          <a:bodyPr/>
          <a:lstStyle/>
          <a:p>
            <a:r>
              <a:rPr kumimoji="1" lang="ja-JP" altLang="en-US"/>
              <a:t>現状分析</a:t>
            </a:r>
          </a:p>
        </p:txBody>
      </p:sp>
      <p:sp>
        <p:nvSpPr>
          <p:cNvPr id="5" name="スライド番号プレースホルダー 4"/>
          <p:cNvSpPr>
            <a:spLocks noGrp="1"/>
          </p:cNvSpPr>
          <p:nvPr>
            <p:ph type="sldNum" sz="quarter" idx="12"/>
          </p:nvPr>
        </p:nvSpPr>
        <p:spPr/>
        <p:txBody>
          <a:bodyPr/>
          <a:lstStyle/>
          <a:p>
            <a:fld id="{9D3CC6C3-5821-4D91-9468-EEB7AFE6B331}" type="slidenum">
              <a:rPr lang="ja-JP" altLang="en-US" smtClean="0"/>
              <a:pPr/>
              <a:t>10</a:t>
            </a:fld>
            <a:endParaRPr lang="ja-JP" altLang="en-US" sz="4000"/>
          </a:p>
        </p:txBody>
      </p:sp>
      <p:sp>
        <p:nvSpPr>
          <p:cNvPr id="3" name="テキスト ボックス 2">
            <a:extLst>
              <a:ext uri="{FF2B5EF4-FFF2-40B4-BE49-F238E27FC236}">
                <a16:creationId xmlns:a16="http://schemas.microsoft.com/office/drawing/2014/main" id="{3FD84C06-575B-4B38-A5FD-4464547F150B}"/>
              </a:ext>
            </a:extLst>
          </p:cNvPr>
          <p:cNvSpPr txBox="1"/>
          <p:nvPr/>
        </p:nvSpPr>
        <p:spPr>
          <a:xfrm>
            <a:off x="2426457" y="3167388"/>
            <a:ext cx="7513651" cy="523220"/>
          </a:xfrm>
          <a:prstGeom prst="rect">
            <a:avLst/>
          </a:prstGeom>
          <a:noFill/>
        </p:spPr>
        <p:txBody>
          <a:bodyPr wrap="square" rtlCol="0">
            <a:spAutoFit/>
          </a:bodyPr>
          <a:lstStyle/>
          <a:p>
            <a:r>
              <a:rPr kumimoji="1" lang="ja-JP" altLang="en-US" sz="2800"/>
              <a:t>ライブコマースはどのように使われているのか？</a:t>
            </a:r>
          </a:p>
        </p:txBody>
      </p:sp>
      <p:sp>
        <p:nvSpPr>
          <p:cNvPr id="6" name="正方形/長方形 5">
            <a:extLst>
              <a:ext uri="{FF2B5EF4-FFF2-40B4-BE49-F238E27FC236}">
                <a16:creationId xmlns:a16="http://schemas.microsoft.com/office/drawing/2014/main" id="{C35CFB4F-0843-4738-AFF6-984F53DBC6E3}"/>
              </a:ext>
            </a:extLst>
          </p:cNvPr>
          <p:cNvSpPr/>
          <p:nvPr/>
        </p:nvSpPr>
        <p:spPr>
          <a:xfrm>
            <a:off x="1976487" y="2686638"/>
            <a:ext cx="8239026" cy="1545997"/>
          </a:xfrm>
          <a:prstGeom prst="rect">
            <a:avLst/>
          </a:prstGeom>
          <a:noFill/>
          <a:ln w="7620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spTree>
    <p:extLst>
      <p:ext uri="{BB962C8B-B14F-4D97-AF65-F5344CB8AC3E}">
        <p14:creationId xmlns:p14="http://schemas.microsoft.com/office/powerpoint/2010/main" val="13209570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EB0CCF7-A65F-4033-98C1-9E3A06E61FBD}"/>
              </a:ext>
            </a:extLst>
          </p:cNvPr>
          <p:cNvSpPr>
            <a:spLocks noGrp="1"/>
          </p:cNvSpPr>
          <p:nvPr>
            <p:ph type="title"/>
          </p:nvPr>
        </p:nvSpPr>
        <p:spPr>
          <a:xfrm>
            <a:off x="1154083" y="33090"/>
            <a:ext cx="10129802" cy="696155"/>
          </a:xfrm>
        </p:spPr>
        <p:txBody>
          <a:bodyPr>
            <a:normAutofit/>
          </a:bodyPr>
          <a:lstStyle/>
          <a:p>
            <a:r>
              <a:rPr kumimoji="1" lang="ja-JP" altLang="en-US" dirty="0"/>
              <a:t>現状分析　</a:t>
            </a:r>
            <a:r>
              <a:rPr kumimoji="1" lang="en-US" altLang="ja-JP" sz="2700" dirty="0"/>
              <a:t>~</a:t>
            </a:r>
            <a:r>
              <a:rPr lang="ja-JP" altLang="en-US" sz="2700" dirty="0"/>
              <a:t>どの</a:t>
            </a:r>
            <a:r>
              <a:rPr lang="ja-JP" altLang="en-US" sz="2700"/>
              <a:t>ように</a:t>
            </a:r>
            <a:r>
              <a:rPr kumimoji="1" lang="ja-JP" altLang="en-US" sz="2700" dirty="0"/>
              <a:t>ライブコマース</a:t>
            </a:r>
            <a:r>
              <a:rPr lang="ja-JP" altLang="en-US" sz="2700"/>
              <a:t>は使われて</a:t>
            </a:r>
            <a:r>
              <a:rPr kumimoji="1" lang="ja-JP" altLang="en-US" sz="2700" dirty="0"/>
              <a:t>いるのか</a:t>
            </a:r>
            <a:r>
              <a:rPr kumimoji="1" lang="en-US" altLang="ja-JP" sz="2700" dirty="0"/>
              <a:t>~</a:t>
            </a:r>
            <a:endParaRPr kumimoji="1" lang="ja-JP" altLang="en-US" dirty="0"/>
          </a:p>
        </p:txBody>
      </p:sp>
      <p:sp>
        <p:nvSpPr>
          <p:cNvPr id="3" name="スライド番号プレースホルダー 2">
            <a:extLst>
              <a:ext uri="{FF2B5EF4-FFF2-40B4-BE49-F238E27FC236}">
                <a16:creationId xmlns:a16="http://schemas.microsoft.com/office/drawing/2014/main" id="{30C151A0-2C72-4225-89C0-889D30AD3745}"/>
              </a:ext>
            </a:extLst>
          </p:cNvPr>
          <p:cNvSpPr>
            <a:spLocks noGrp="1"/>
          </p:cNvSpPr>
          <p:nvPr>
            <p:ph type="sldNum" sz="quarter" idx="12"/>
          </p:nvPr>
        </p:nvSpPr>
        <p:spPr/>
        <p:txBody>
          <a:bodyPr/>
          <a:lstStyle/>
          <a:p>
            <a:fld id="{9D3CC6C3-5821-4D91-9468-EEB7AFE6B331}" type="slidenum">
              <a:rPr lang="ja-JP" altLang="en-US" smtClean="0"/>
              <a:pPr/>
              <a:t>11</a:t>
            </a:fld>
            <a:endParaRPr lang="ja-JP" altLang="en-US" sz="4000"/>
          </a:p>
        </p:txBody>
      </p:sp>
      <p:pic>
        <p:nvPicPr>
          <p:cNvPr id="1028" name="Picture 4" descr="COHINA@155cm以下のための服 (@cohina_official) | Twitter">
            <a:extLst>
              <a:ext uri="{FF2B5EF4-FFF2-40B4-BE49-F238E27FC236}">
                <a16:creationId xmlns:a16="http://schemas.microsoft.com/office/drawing/2014/main" id="{359F968D-57EB-43B7-859E-2ABD4B37429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32515" b="28777"/>
          <a:stretch/>
        </p:blipFill>
        <p:spPr bwMode="auto">
          <a:xfrm>
            <a:off x="2028932" y="1377334"/>
            <a:ext cx="2109535" cy="816556"/>
          </a:xfrm>
          <a:prstGeom prst="rect">
            <a:avLst/>
          </a:prstGeom>
          <a:noFill/>
          <a:extLst>
            <a:ext uri="{909E8E84-426E-40DD-AFC4-6F175D3DCCD1}">
              <a14:hiddenFill xmlns:a14="http://schemas.microsoft.com/office/drawing/2010/main">
                <a:solidFill>
                  <a:srgbClr val="FFFFFF"/>
                </a:solidFill>
              </a14:hiddenFill>
            </a:ext>
          </a:extLst>
        </p:spPr>
      </p:pic>
      <p:sp>
        <p:nvSpPr>
          <p:cNvPr id="6" name="テキスト ボックス 5">
            <a:extLst>
              <a:ext uri="{FF2B5EF4-FFF2-40B4-BE49-F238E27FC236}">
                <a16:creationId xmlns:a16="http://schemas.microsoft.com/office/drawing/2014/main" id="{6426C691-2A3B-4A89-A940-F98C70790337}"/>
              </a:ext>
            </a:extLst>
          </p:cNvPr>
          <p:cNvSpPr txBox="1"/>
          <p:nvPr/>
        </p:nvSpPr>
        <p:spPr>
          <a:xfrm>
            <a:off x="4356576" y="1391569"/>
            <a:ext cx="5183349" cy="707886"/>
          </a:xfrm>
          <a:prstGeom prst="rect">
            <a:avLst/>
          </a:prstGeom>
          <a:noFill/>
        </p:spPr>
        <p:txBody>
          <a:bodyPr wrap="square" rtlCol="0">
            <a:spAutoFit/>
          </a:bodyPr>
          <a:lstStyle/>
          <a:p>
            <a:r>
              <a:rPr lang="ja-JP" altLang="en-US" sz="2000" dirty="0">
                <a:latin typeface="+mn-ea"/>
              </a:rPr>
              <a:t>身長</a:t>
            </a:r>
            <a:r>
              <a:rPr lang="en-US" altLang="ja-JP" sz="2000" dirty="0">
                <a:latin typeface="+mn-ea"/>
              </a:rPr>
              <a:t>155cm</a:t>
            </a:r>
            <a:r>
              <a:rPr lang="ja-JP" altLang="en-US" sz="2000" dirty="0">
                <a:latin typeface="+mn-ea"/>
              </a:rPr>
              <a:t>以下の小柄な女性をターゲットにした</a:t>
            </a:r>
            <a:r>
              <a:rPr lang="en-US" altLang="ja-JP" sz="2000" dirty="0">
                <a:latin typeface="+mn-ea"/>
              </a:rPr>
              <a:t>D2C</a:t>
            </a:r>
            <a:r>
              <a:rPr lang="ja-JP" altLang="en-US" sz="2000" b="1" dirty="0">
                <a:latin typeface="+mn-ea"/>
              </a:rPr>
              <a:t>（</a:t>
            </a:r>
            <a:r>
              <a:rPr lang="ja-JP" altLang="en-US" sz="2000" dirty="0">
                <a:latin typeface="+mn-ea"/>
              </a:rPr>
              <a:t>実店舗を持たない</a:t>
            </a:r>
            <a:r>
              <a:rPr lang="ja-JP" altLang="en-US" sz="2000" b="1" dirty="0">
                <a:latin typeface="+mn-ea"/>
              </a:rPr>
              <a:t>）</a:t>
            </a:r>
            <a:r>
              <a:rPr lang="ja-JP" altLang="en-US" sz="2000" dirty="0">
                <a:latin typeface="+mn-ea"/>
              </a:rPr>
              <a:t>ファッションブランド</a:t>
            </a:r>
            <a:endParaRPr lang="en-US" altLang="ja-JP" sz="2000" dirty="0">
              <a:latin typeface="+mn-ea"/>
            </a:endParaRPr>
          </a:p>
        </p:txBody>
      </p:sp>
      <p:sp>
        <p:nvSpPr>
          <p:cNvPr id="14" name="テキスト ボックス 13">
            <a:extLst>
              <a:ext uri="{FF2B5EF4-FFF2-40B4-BE49-F238E27FC236}">
                <a16:creationId xmlns:a16="http://schemas.microsoft.com/office/drawing/2014/main" id="{FA00A806-5998-4E7F-98E8-14BCE7B1FDD2}"/>
              </a:ext>
            </a:extLst>
          </p:cNvPr>
          <p:cNvSpPr txBox="1"/>
          <p:nvPr/>
        </p:nvSpPr>
        <p:spPr>
          <a:xfrm>
            <a:off x="1181731" y="3122538"/>
            <a:ext cx="9828534" cy="830997"/>
          </a:xfrm>
          <a:prstGeom prst="rect">
            <a:avLst/>
          </a:prstGeom>
          <a:noFill/>
        </p:spPr>
        <p:txBody>
          <a:bodyPr wrap="square" rtlCol="0">
            <a:spAutoFit/>
          </a:bodyPr>
          <a:lstStyle/>
          <a:p>
            <a:pPr marL="285750" indent="-285750">
              <a:buFont typeface="Arial" panose="020B0604020202020204" pitchFamily="34" charset="0"/>
              <a:buChar char="•"/>
            </a:pPr>
            <a:r>
              <a:rPr lang="ja-JP" altLang="en-US" sz="2400" dirty="0">
                <a:latin typeface="+mn-ea"/>
              </a:rPr>
              <a:t>インスタライブを毎日配信</a:t>
            </a:r>
            <a:endParaRPr lang="en-US" altLang="ja-JP" sz="2400" dirty="0">
              <a:latin typeface="+mn-ea"/>
            </a:endParaRPr>
          </a:p>
          <a:p>
            <a:pPr marL="285750" indent="-285750">
              <a:buFont typeface="Arial" panose="020B0604020202020204" pitchFamily="34" charset="0"/>
              <a:buChar char="•"/>
            </a:pPr>
            <a:r>
              <a:rPr lang="ja-JP" altLang="en-US" sz="2400" dirty="0">
                <a:latin typeface="+mn-ea"/>
              </a:rPr>
              <a:t>顧客も参加し一緒にブランドを創り上げていく、コミュニティを形成している</a:t>
            </a:r>
            <a:endParaRPr lang="en-US" altLang="ja-JP" sz="2400" dirty="0">
              <a:latin typeface="+mn-ea"/>
            </a:endParaRPr>
          </a:p>
        </p:txBody>
      </p:sp>
      <p:sp>
        <p:nvSpPr>
          <p:cNvPr id="4" name="テキスト ボックス 3">
            <a:extLst>
              <a:ext uri="{FF2B5EF4-FFF2-40B4-BE49-F238E27FC236}">
                <a16:creationId xmlns:a16="http://schemas.microsoft.com/office/drawing/2014/main" id="{5D6C444D-5495-4CD3-B662-AA6CC8B95544}"/>
              </a:ext>
            </a:extLst>
          </p:cNvPr>
          <p:cNvSpPr txBox="1"/>
          <p:nvPr/>
        </p:nvSpPr>
        <p:spPr>
          <a:xfrm>
            <a:off x="4283344" y="5179292"/>
            <a:ext cx="3625308" cy="646331"/>
          </a:xfrm>
          <a:prstGeom prst="rect">
            <a:avLst/>
          </a:prstGeom>
          <a:noFill/>
        </p:spPr>
        <p:txBody>
          <a:bodyPr wrap="square" rtlCol="0">
            <a:spAutoFit/>
          </a:bodyPr>
          <a:lstStyle/>
          <a:p>
            <a:r>
              <a:rPr lang="ja-JP" altLang="en-US" sz="3600" b="1" dirty="0"/>
              <a:t>ファン獲得のため</a:t>
            </a:r>
          </a:p>
        </p:txBody>
      </p:sp>
      <p:sp>
        <p:nvSpPr>
          <p:cNvPr id="10" name="正方形/長方形 9">
            <a:extLst>
              <a:ext uri="{FF2B5EF4-FFF2-40B4-BE49-F238E27FC236}">
                <a16:creationId xmlns:a16="http://schemas.microsoft.com/office/drawing/2014/main" id="{BA987015-048B-4D8D-AA3C-D28EFCCA7AC4}"/>
              </a:ext>
            </a:extLst>
          </p:cNvPr>
          <p:cNvSpPr/>
          <p:nvPr/>
        </p:nvSpPr>
        <p:spPr>
          <a:xfrm>
            <a:off x="3838279" y="4974557"/>
            <a:ext cx="4515439" cy="1055802"/>
          </a:xfrm>
          <a:prstGeom prst="rect">
            <a:avLst/>
          </a:prstGeom>
          <a:noFill/>
          <a:ln w="7620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275E12BA-4D5D-4039-BC7D-B7B02A0DBDB8}"/>
              </a:ext>
            </a:extLst>
          </p:cNvPr>
          <p:cNvSpPr txBox="1"/>
          <p:nvPr/>
        </p:nvSpPr>
        <p:spPr>
          <a:xfrm>
            <a:off x="1344842" y="1493224"/>
            <a:ext cx="575035" cy="584775"/>
          </a:xfrm>
          <a:prstGeom prst="rect">
            <a:avLst/>
          </a:prstGeom>
          <a:noFill/>
        </p:spPr>
        <p:txBody>
          <a:bodyPr wrap="square" rtlCol="0">
            <a:spAutoFit/>
          </a:bodyPr>
          <a:lstStyle/>
          <a:p>
            <a:r>
              <a:rPr kumimoji="1" lang="ja-JP" altLang="en-US" sz="3200" b="1" dirty="0"/>
              <a:t>①</a:t>
            </a:r>
          </a:p>
        </p:txBody>
      </p:sp>
      <p:sp>
        <p:nvSpPr>
          <p:cNvPr id="12" name="四角形: 角を丸くする 11">
            <a:extLst>
              <a:ext uri="{FF2B5EF4-FFF2-40B4-BE49-F238E27FC236}">
                <a16:creationId xmlns:a16="http://schemas.microsoft.com/office/drawing/2014/main" id="{B1DE2255-4A79-4B3A-80AB-300795F3F7D3}"/>
              </a:ext>
            </a:extLst>
          </p:cNvPr>
          <p:cNvSpPr/>
          <p:nvPr/>
        </p:nvSpPr>
        <p:spPr>
          <a:xfrm>
            <a:off x="884201" y="2997890"/>
            <a:ext cx="10423593" cy="1089876"/>
          </a:xfrm>
          <a:prstGeom prst="roundRect">
            <a:avLst/>
          </a:prstGeom>
          <a:noFill/>
          <a:ln w="19050"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kumimoji="1" lang="ja-JP" altLang="en-US"/>
          </a:p>
        </p:txBody>
      </p:sp>
    </p:spTree>
    <p:extLst>
      <p:ext uri="{BB962C8B-B14F-4D97-AF65-F5344CB8AC3E}">
        <p14:creationId xmlns:p14="http://schemas.microsoft.com/office/powerpoint/2010/main" val="12746783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97A3C27-EAD5-4A47-BDB4-4E73C0AA373A}"/>
              </a:ext>
            </a:extLst>
          </p:cNvPr>
          <p:cNvSpPr>
            <a:spLocks noGrp="1"/>
          </p:cNvSpPr>
          <p:nvPr>
            <p:ph type="title"/>
          </p:nvPr>
        </p:nvSpPr>
        <p:spPr/>
        <p:txBody>
          <a:bodyPr>
            <a:normAutofit/>
          </a:bodyPr>
          <a:lstStyle/>
          <a:p>
            <a:r>
              <a:rPr lang="ja-JP" altLang="en-US" dirty="0"/>
              <a:t>現状分析　</a:t>
            </a:r>
            <a:r>
              <a:rPr lang="en-US" altLang="ja-JP" sz="2700" dirty="0"/>
              <a:t>~</a:t>
            </a:r>
            <a:r>
              <a:rPr lang="ja-JP" altLang="en-US" sz="2700" dirty="0"/>
              <a:t>どのようにライブコマースは使われているのか</a:t>
            </a:r>
            <a:r>
              <a:rPr lang="en-US" altLang="ja-JP" sz="2700" dirty="0"/>
              <a:t>~</a:t>
            </a:r>
            <a:endParaRPr kumimoji="1" lang="ja-JP" altLang="en-US" dirty="0"/>
          </a:p>
        </p:txBody>
      </p:sp>
      <p:sp>
        <p:nvSpPr>
          <p:cNvPr id="3" name="スライド番号プレースホルダー 2">
            <a:extLst>
              <a:ext uri="{FF2B5EF4-FFF2-40B4-BE49-F238E27FC236}">
                <a16:creationId xmlns:a16="http://schemas.microsoft.com/office/drawing/2014/main" id="{BC145E08-A57E-44D2-9AB2-15062D5FD266}"/>
              </a:ext>
            </a:extLst>
          </p:cNvPr>
          <p:cNvSpPr>
            <a:spLocks noGrp="1"/>
          </p:cNvSpPr>
          <p:nvPr>
            <p:ph type="sldNum" sz="quarter" idx="12"/>
          </p:nvPr>
        </p:nvSpPr>
        <p:spPr/>
        <p:txBody>
          <a:bodyPr/>
          <a:lstStyle/>
          <a:p>
            <a:fld id="{9D3CC6C3-5821-4D91-9468-EEB7AFE6B331}" type="slidenum">
              <a:rPr lang="ja-JP" altLang="en-US" smtClean="0"/>
              <a:pPr/>
              <a:t>12</a:t>
            </a:fld>
            <a:endParaRPr lang="ja-JP" altLang="en-US" sz="4000"/>
          </a:p>
        </p:txBody>
      </p:sp>
      <p:pic>
        <p:nvPicPr>
          <p:cNvPr id="5" name="図 4">
            <a:extLst>
              <a:ext uri="{FF2B5EF4-FFF2-40B4-BE49-F238E27FC236}">
                <a16:creationId xmlns:a16="http://schemas.microsoft.com/office/drawing/2014/main" id="{A86689F6-5C74-44BB-B145-995083034135}"/>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1955362" y="1183544"/>
            <a:ext cx="1586542" cy="1058256"/>
          </a:xfrm>
          <a:prstGeom prst="rect">
            <a:avLst/>
          </a:prstGeom>
        </p:spPr>
      </p:pic>
      <p:sp>
        <p:nvSpPr>
          <p:cNvPr id="6" name="テキスト ボックス 5">
            <a:extLst>
              <a:ext uri="{FF2B5EF4-FFF2-40B4-BE49-F238E27FC236}">
                <a16:creationId xmlns:a16="http://schemas.microsoft.com/office/drawing/2014/main" id="{4A46BA45-C9B9-4F5B-9652-9800025A3F37}"/>
              </a:ext>
            </a:extLst>
          </p:cNvPr>
          <p:cNvSpPr txBox="1"/>
          <p:nvPr/>
        </p:nvSpPr>
        <p:spPr>
          <a:xfrm>
            <a:off x="3145614" y="5161683"/>
            <a:ext cx="5900770" cy="707886"/>
          </a:xfrm>
          <a:prstGeom prst="rect">
            <a:avLst/>
          </a:prstGeom>
          <a:noFill/>
        </p:spPr>
        <p:txBody>
          <a:bodyPr wrap="square" rtlCol="0">
            <a:spAutoFit/>
          </a:bodyPr>
          <a:lstStyle/>
          <a:p>
            <a:r>
              <a:rPr lang="ja-JP" altLang="en-US" sz="4000" b="1" dirty="0"/>
              <a:t>コロナ禍でも接客するため</a:t>
            </a:r>
          </a:p>
        </p:txBody>
      </p:sp>
      <p:sp>
        <p:nvSpPr>
          <p:cNvPr id="7" name="テキスト ボックス 6">
            <a:extLst>
              <a:ext uri="{FF2B5EF4-FFF2-40B4-BE49-F238E27FC236}">
                <a16:creationId xmlns:a16="http://schemas.microsoft.com/office/drawing/2014/main" id="{853893C6-E159-45ED-B0FD-691A041CE799}"/>
              </a:ext>
            </a:extLst>
          </p:cNvPr>
          <p:cNvSpPr txBox="1"/>
          <p:nvPr/>
        </p:nvSpPr>
        <p:spPr>
          <a:xfrm>
            <a:off x="4116939" y="1592357"/>
            <a:ext cx="3434598" cy="400110"/>
          </a:xfrm>
          <a:prstGeom prst="rect">
            <a:avLst/>
          </a:prstGeom>
          <a:noFill/>
        </p:spPr>
        <p:txBody>
          <a:bodyPr wrap="square" rtlCol="0">
            <a:spAutoFit/>
          </a:bodyPr>
          <a:lstStyle/>
          <a:p>
            <a:r>
              <a:rPr lang="ja-JP" altLang="en-US" sz="2000" dirty="0"/>
              <a:t>化粧品業界で国内トップシェア</a:t>
            </a:r>
          </a:p>
        </p:txBody>
      </p:sp>
      <p:sp>
        <p:nvSpPr>
          <p:cNvPr id="9" name="テキスト ボックス 8">
            <a:extLst>
              <a:ext uri="{FF2B5EF4-FFF2-40B4-BE49-F238E27FC236}">
                <a16:creationId xmlns:a16="http://schemas.microsoft.com/office/drawing/2014/main" id="{367C8916-F28F-4EE0-865C-707FB1DA5D3D}"/>
              </a:ext>
            </a:extLst>
          </p:cNvPr>
          <p:cNvSpPr txBox="1"/>
          <p:nvPr/>
        </p:nvSpPr>
        <p:spPr>
          <a:xfrm>
            <a:off x="1871231" y="2853581"/>
            <a:ext cx="8781058" cy="1569660"/>
          </a:xfrm>
          <a:prstGeom prst="rect">
            <a:avLst/>
          </a:prstGeom>
          <a:noFill/>
        </p:spPr>
        <p:txBody>
          <a:bodyPr wrap="square" rtlCol="0">
            <a:spAutoFit/>
          </a:bodyPr>
          <a:lstStyle/>
          <a:p>
            <a:pPr marL="285750" indent="-285750">
              <a:buFont typeface="Arial" panose="020B0604020202020204" pitchFamily="34" charset="0"/>
              <a:buChar char="•"/>
            </a:pPr>
            <a:r>
              <a:rPr lang="ja-JP" altLang="en-US" sz="2400" b="1" u="sng" dirty="0">
                <a:latin typeface="+mn-ea"/>
              </a:rPr>
              <a:t>新型コロナウイルス</a:t>
            </a:r>
            <a:r>
              <a:rPr lang="ja-JP" altLang="en-US" sz="2400" dirty="0">
                <a:latin typeface="+mn-ea"/>
              </a:rPr>
              <a:t>の感染拡大を受け、化粧品売り場では美容部員が客の肌に触れるメイクを自粛</a:t>
            </a:r>
            <a:endParaRPr lang="en-US" altLang="ja-JP" sz="2400" dirty="0">
              <a:latin typeface="+mn-ea"/>
            </a:endParaRPr>
          </a:p>
          <a:p>
            <a:pPr marL="285750" indent="-285750">
              <a:buFont typeface="Arial" panose="020B0604020202020204" pitchFamily="34" charset="0"/>
              <a:buChar char="•"/>
            </a:pPr>
            <a:r>
              <a:rPr lang="ja-JP" altLang="en-US" sz="2400" dirty="0">
                <a:latin typeface="+mn-ea"/>
              </a:rPr>
              <a:t>中国で先行して始めていたライブコマースを</a:t>
            </a:r>
            <a:r>
              <a:rPr lang="ja-JP" altLang="en-US" sz="2400" b="1" u="sng" dirty="0">
                <a:latin typeface="+mn-ea"/>
              </a:rPr>
              <a:t>コロナ禍</a:t>
            </a:r>
            <a:r>
              <a:rPr lang="ja-JP" altLang="en-US" sz="2400" dirty="0">
                <a:latin typeface="+mn-ea"/>
              </a:rPr>
              <a:t>をきっかけに日本に逆輸入した</a:t>
            </a:r>
          </a:p>
        </p:txBody>
      </p:sp>
      <p:sp>
        <p:nvSpPr>
          <p:cNvPr id="10" name="正方形/長方形 9">
            <a:extLst>
              <a:ext uri="{FF2B5EF4-FFF2-40B4-BE49-F238E27FC236}">
                <a16:creationId xmlns:a16="http://schemas.microsoft.com/office/drawing/2014/main" id="{5C219288-CFEC-487E-A205-30D2E5A4FAE2}"/>
              </a:ext>
            </a:extLst>
          </p:cNvPr>
          <p:cNvSpPr/>
          <p:nvPr/>
        </p:nvSpPr>
        <p:spPr>
          <a:xfrm>
            <a:off x="2980441" y="5019998"/>
            <a:ext cx="6231118" cy="991257"/>
          </a:xfrm>
          <a:prstGeom prst="rect">
            <a:avLst/>
          </a:prstGeom>
          <a:noFill/>
          <a:ln w="7620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DBAA2EDE-2AD4-4E85-BB80-CF82832E17CB}"/>
              </a:ext>
            </a:extLst>
          </p:cNvPr>
          <p:cNvSpPr txBox="1"/>
          <p:nvPr/>
        </p:nvSpPr>
        <p:spPr>
          <a:xfrm>
            <a:off x="1324477" y="1477515"/>
            <a:ext cx="575035" cy="584775"/>
          </a:xfrm>
          <a:prstGeom prst="rect">
            <a:avLst/>
          </a:prstGeom>
          <a:noFill/>
        </p:spPr>
        <p:txBody>
          <a:bodyPr wrap="square" rtlCol="0">
            <a:spAutoFit/>
          </a:bodyPr>
          <a:lstStyle/>
          <a:p>
            <a:r>
              <a:rPr lang="ja-JP" altLang="en-US" sz="3200" b="1" dirty="0"/>
              <a:t>②</a:t>
            </a:r>
            <a:endParaRPr kumimoji="1" lang="ja-JP" altLang="en-US" sz="3200" b="1" dirty="0"/>
          </a:p>
        </p:txBody>
      </p:sp>
      <p:sp>
        <p:nvSpPr>
          <p:cNvPr id="12" name="四角形: 角を丸くする 11">
            <a:extLst>
              <a:ext uri="{FF2B5EF4-FFF2-40B4-BE49-F238E27FC236}">
                <a16:creationId xmlns:a16="http://schemas.microsoft.com/office/drawing/2014/main" id="{924E2BB4-7317-4A60-B79A-F184A3AE4117}"/>
              </a:ext>
            </a:extLst>
          </p:cNvPr>
          <p:cNvSpPr/>
          <p:nvPr/>
        </p:nvSpPr>
        <p:spPr>
          <a:xfrm>
            <a:off x="884203" y="2679179"/>
            <a:ext cx="10423593" cy="1991104"/>
          </a:xfrm>
          <a:prstGeom prst="roundRect">
            <a:avLst/>
          </a:prstGeom>
          <a:noFill/>
          <a:ln w="19050"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kumimoji="1" lang="ja-JP" altLang="en-US"/>
          </a:p>
        </p:txBody>
      </p:sp>
    </p:spTree>
    <p:extLst>
      <p:ext uri="{BB962C8B-B14F-4D97-AF65-F5344CB8AC3E}">
        <p14:creationId xmlns:p14="http://schemas.microsoft.com/office/powerpoint/2010/main" val="1989076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844AEFDD-EF81-40B7-AEA2-34EA7F3D8060}"/>
              </a:ext>
            </a:extLst>
          </p:cNvPr>
          <p:cNvSpPr txBox="1"/>
          <p:nvPr/>
        </p:nvSpPr>
        <p:spPr>
          <a:xfrm>
            <a:off x="1776952" y="2890391"/>
            <a:ext cx="8638096" cy="1077218"/>
          </a:xfrm>
          <a:prstGeom prst="rect">
            <a:avLst/>
          </a:prstGeom>
          <a:noFill/>
        </p:spPr>
        <p:txBody>
          <a:bodyPr wrap="square" rtlCol="0">
            <a:spAutoFit/>
          </a:bodyPr>
          <a:lstStyle/>
          <a:p>
            <a:pPr algn="ctr"/>
            <a:r>
              <a:rPr lang="ja-JP" altLang="en-US" sz="3200"/>
              <a:t>様々な理由でライブコマースをする企業が</a:t>
            </a:r>
            <a:endParaRPr lang="en-US" altLang="ja-JP" sz="3200"/>
          </a:p>
          <a:p>
            <a:pPr algn="ctr"/>
            <a:r>
              <a:rPr lang="ja-JP" altLang="en-US" sz="3200"/>
              <a:t>増えているが実際どんな効果があるのだろうか？</a:t>
            </a:r>
          </a:p>
        </p:txBody>
      </p:sp>
      <p:sp>
        <p:nvSpPr>
          <p:cNvPr id="3" name="スライド番号プレースホルダー 2"/>
          <p:cNvSpPr>
            <a:spLocks noGrp="1"/>
          </p:cNvSpPr>
          <p:nvPr>
            <p:ph type="sldNum" sz="quarter" idx="12"/>
          </p:nvPr>
        </p:nvSpPr>
        <p:spPr/>
        <p:txBody>
          <a:bodyPr/>
          <a:lstStyle/>
          <a:p>
            <a:fld id="{9D3CC6C3-5821-4D91-9468-EEB7AFE6B331}" type="slidenum">
              <a:rPr lang="ja-JP" altLang="en-US" smtClean="0"/>
              <a:pPr/>
              <a:t>13</a:t>
            </a:fld>
            <a:endParaRPr lang="ja-JP" altLang="en-US" sz="4000"/>
          </a:p>
        </p:txBody>
      </p:sp>
      <p:sp>
        <p:nvSpPr>
          <p:cNvPr id="5" name="正方形/長方形 4">
            <a:extLst>
              <a:ext uri="{FF2B5EF4-FFF2-40B4-BE49-F238E27FC236}">
                <a16:creationId xmlns:a16="http://schemas.microsoft.com/office/drawing/2014/main" id="{E67096EC-E899-4D98-BD92-7FCF7EE3DB2D}"/>
              </a:ext>
            </a:extLst>
          </p:cNvPr>
          <p:cNvSpPr/>
          <p:nvPr/>
        </p:nvSpPr>
        <p:spPr>
          <a:xfrm>
            <a:off x="958543" y="1939565"/>
            <a:ext cx="10274913" cy="2978870"/>
          </a:xfrm>
          <a:prstGeom prst="rect">
            <a:avLst/>
          </a:prstGeom>
          <a:noFill/>
          <a:ln w="7620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spTree>
    <p:extLst>
      <p:ext uri="{BB962C8B-B14F-4D97-AF65-F5344CB8AC3E}">
        <p14:creationId xmlns:p14="http://schemas.microsoft.com/office/powerpoint/2010/main" val="26592753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 name="直線矢印コネクタ 29">
            <a:extLst>
              <a:ext uri="{FF2B5EF4-FFF2-40B4-BE49-F238E27FC236}">
                <a16:creationId xmlns:a16="http://schemas.microsoft.com/office/drawing/2014/main" id="{A43D9EF2-0292-485B-BE58-0ACB42CC439B}"/>
              </a:ext>
            </a:extLst>
          </p:cNvPr>
          <p:cNvCxnSpPr/>
          <p:nvPr/>
        </p:nvCxnSpPr>
        <p:spPr>
          <a:xfrm flipV="1">
            <a:off x="1342619" y="2854254"/>
            <a:ext cx="1498860" cy="1072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 name="タイトル 1">
            <a:extLst>
              <a:ext uri="{FF2B5EF4-FFF2-40B4-BE49-F238E27FC236}">
                <a16:creationId xmlns:a16="http://schemas.microsoft.com/office/drawing/2014/main" id="{678ED5A8-791D-45FD-A10F-2113844FECC0}"/>
              </a:ext>
            </a:extLst>
          </p:cNvPr>
          <p:cNvSpPr>
            <a:spLocks noGrp="1"/>
          </p:cNvSpPr>
          <p:nvPr>
            <p:ph type="title"/>
          </p:nvPr>
        </p:nvSpPr>
        <p:spPr/>
        <p:txBody>
          <a:bodyPr/>
          <a:lstStyle/>
          <a:p>
            <a:r>
              <a:rPr kumimoji="1" lang="ja-JP" altLang="en-US" dirty="0"/>
              <a:t>先行研究</a:t>
            </a:r>
          </a:p>
        </p:txBody>
      </p:sp>
      <p:sp>
        <p:nvSpPr>
          <p:cNvPr id="3" name="スライド番号プレースホルダー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D3CC6C3-5821-4D91-9468-EEB7AFE6B331}" type="slidenum">
              <a:rPr kumimoji="1" lang="ja-JP" altLang="en-US" sz="4000" b="0" i="0" u="none" strike="noStrike" kern="1200" cap="none" spc="0" normalizeH="0" baseline="0" noProof="0" smtClean="0">
                <a:ln>
                  <a:noFill/>
                </a:ln>
                <a:solidFill>
                  <a:srgbClr val="FFFFFF"/>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1" lang="ja-JP" altLang="en-US" sz="4000" b="0" i="0" u="none" strike="noStrike" kern="1200" cap="none" spc="0" normalizeH="0" baseline="0" noProof="0">
              <a:ln>
                <a:noFill/>
              </a:ln>
              <a:solidFill>
                <a:srgbClr val="FFFFFF"/>
              </a:solidFill>
              <a:effectLst/>
              <a:uLnTx/>
              <a:uFillTx/>
              <a:latin typeface="Calibri" panose="020F0502020204030204"/>
              <a:ea typeface="ＭＳ Ｐゴシック" panose="020B0600070205080204" pitchFamily="50" charset="-128"/>
              <a:cs typeface="+mn-cs"/>
            </a:endParaRPr>
          </a:p>
        </p:txBody>
      </p:sp>
      <p:sp>
        <p:nvSpPr>
          <p:cNvPr id="16" name="楕円 15">
            <a:extLst>
              <a:ext uri="{FF2B5EF4-FFF2-40B4-BE49-F238E27FC236}">
                <a16:creationId xmlns:a16="http://schemas.microsoft.com/office/drawing/2014/main" id="{975F67A8-D220-43A1-B8D6-BA78948043D8}"/>
              </a:ext>
            </a:extLst>
          </p:cNvPr>
          <p:cNvSpPr/>
          <p:nvPr/>
        </p:nvSpPr>
        <p:spPr>
          <a:xfrm>
            <a:off x="2857893" y="2318224"/>
            <a:ext cx="1857081" cy="10935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white"/>
                </a:solidFill>
                <a:effectLst/>
                <a:uLnTx/>
                <a:uFillTx/>
                <a:latin typeface="Calibri" panose="020F0502020204030204"/>
                <a:ea typeface="ＭＳ Ｐゴシック" panose="020B0600070205080204" pitchFamily="50" charset="-128"/>
                <a:cs typeface="+mn-cs"/>
              </a:rPr>
              <a:t>自己肯定</a:t>
            </a:r>
          </a:p>
        </p:txBody>
      </p:sp>
      <p:sp>
        <p:nvSpPr>
          <p:cNvPr id="17" name="楕円 16">
            <a:extLst>
              <a:ext uri="{FF2B5EF4-FFF2-40B4-BE49-F238E27FC236}">
                <a16:creationId xmlns:a16="http://schemas.microsoft.com/office/drawing/2014/main" id="{0108766F-1CAE-4388-A63A-6DF21D3BDED8}"/>
              </a:ext>
            </a:extLst>
          </p:cNvPr>
          <p:cNvSpPr/>
          <p:nvPr/>
        </p:nvSpPr>
        <p:spPr>
          <a:xfrm>
            <a:off x="6213834" y="2307500"/>
            <a:ext cx="1857081" cy="10935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white"/>
                </a:solidFill>
                <a:effectLst/>
                <a:uLnTx/>
                <a:uFillTx/>
                <a:latin typeface="Calibri" panose="020F0502020204030204"/>
                <a:ea typeface="ＭＳ Ｐゴシック" panose="020B0600070205080204" pitchFamily="50" charset="-128"/>
                <a:cs typeface="+mn-cs"/>
              </a:rPr>
              <a:t>親近感</a:t>
            </a:r>
          </a:p>
        </p:txBody>
      </p:sp>
      <p:sp>
        <p:nvSpPr>
          <p:cNvPr id="18" name="楕円 17">
            <a:extLst>
              <a:ext uri="{FF2B5EF4-FFF2-40B4-BE49-F238E27FC236}">
                <a16:creationId xmlns:a16="http://schemas.microsoft.com/office/drawing/2014/main" id="{7E34B8B5-577F-4530-9D4C-3EA1B74620F5}"/>
              </a:ext>
            </a:extLst>
          </p:cNvPr>
          <p:cNvSpPr/>
          <p:nvPr/>
        </p:nvSpPr>
        <p:spPr>
          <a:xfrm>
            <a:off x="9561920" y="2977437"/>
            <a:ext cx="1857081" cy="10935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white"/>
                </a:solidFill>
                <a:effectLst/>
                <a:uLnTx/>
                <a:uFillTx/>
                <a:latin typeface="Calibri" panose="020F0502020204030204"/>
                <a:ea typeface="ＭＳ Ｐゴシック" panose="020B0600070205080204" pitchFamily="50" charset="-128"/>
                <a:cs typeface="+mn-cs"/>
              </a:rPr>
              <a:t>選好</a:t>
            </a:r>
          </a:p>
        </p:txBody>
      </p:sp>
      <p:sp>
        <p:nvSpPr>
          <p:cNvPr id="19" name="楕円 18">
            <a:extLst>
              <a:ext uri="{FF2B5EF4-FFF2-40B4-BE49-F238E27FC236}">
                <a16:creationId xmlns:a16="http://schemas.microsoft.com/office/drawing/2014/main" id="{DD1E3AF8-32B7-4A54-B4A3-C2D2562230E9}"/>
              </a:ext>
            </a:extLst>
          </p:cNvPr>
          <p:cNvSpPr/>
          <p:nvPr/>
        </p:nvSpPr>
        <p:spPr>
          <a:xfrm>
            <a:off x="2857892" y="3662010"/>
            <a:ext cx="1857081" cy="10935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white"/>
                </a:solidFill>
                <a:effectLst/>
                <a:uLnTx/>
                <a:uFillTx/>
                <a:latin typeface="Calibri" panose="020F0502020204030204"/>
                <a:ea typeface="ＭＳ Ｐゴシック" panose="020B0600070205080204" pitchFamily="50" charset="-128"/>
                <a:cs typeface="+mn-cs"/>
              </a:rPr>
              <a:t>参加・共創</a:t>
            </a:r>
          </a:p>
        </p:txBody>
      </p:sp>
      <p:sp>
        <p:nvSpPr>
          <p:cNvPr id="20" name="楕円 19">
            <a:extLst>
              <a:ext uri="{FF2B5EF4-FFF2-40B4-BE49-F238E27FC236}">
                <a16:creationId xmlns:a16="http://schemas.microsoft.com/office/drawing/2014/main" id="{D3F2E4AB-2EAF-401E-9CA2-8E07DA9D0AE1}"/>
              </a:ext>
            </a:extLst>
          </p:cNvPr>
          <p:cNvSpPr/>
          <p:nvPr/>
        </p:nvSpPr>
        <p:spPr>
          <a:xfrm>
            <a:off x="6213834" y="3662010"/>
            <a:ext cx="1857081" cy="10935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white"/>
                </a:solidFill>
                <a:effectLst/>
                <a:uLnTx/>
                <a:uFillTx/>
                <a:latin typeface="Calibri" panose="020F0502020204030204"/>
                <a:ea typeface="ＭＳ Ｐゴシック" panose="020B0600070205080204" pitchFamily="50" charset="-128"/>
                <a:cs typeface="+mn-cs"/>
              </a:rPr>
              <a:t>商品理解</a:t>
            </a:r>
          </a:p>
        </p:txBody>
      </p:sp>
      <p:cxnSp>
        <p:nvCxnSpPr>
          <p:cNvPr id="23" name="直線矢印コネクタ 22">
            <a:extLst>
              <a:ext uri="{FF2B5EF4-FFF2-40B4-BE49-F238E27FC236}">
                <a16:creationId xmlns:a16="http://schemas.microsoft.com/office/drawing/2014/main" id="{7692B64A-1AD5-4BAD-BD96-8E69F19E3744}"/>
              </a:ext>
            </a:extLst>
          </p:cNvPr>
          <p:cNvCxnSpPr>
            <a:stCxn id="16" idx="6"/>
            <a:endCxn id="17" idx="2"/>
          </p:cNvCxnSpPr>
          <p:nvPr/>
        </p:nvCxnSpPr>
        <p:spPr>
          <a:xfrm flipV="1">
            <a:off x="4714974" y="2854255"/>
            <a:ext cx="1498860" cy="1072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4" name="直線矢印コネクタ 23">
            <a:extLst>
              <a:ext uri="{FF2B5EF4-FFF2-40B4-BE49-F238E27FC236}">
                <a16:creationId xmlns:a16="http://schemas.microsoft.com/office/drawing/2014/main" id="{8294E956-FD1D-4EFE-BA42-3CD6BE526B6C}"/>
              </a:ext>
            </a:extLst>
          </p:cNvPr>
          <p:cNvCxnSpPr>
            <a:cxnSpLocks/>
            <a:stCxn id="19" idx="6"/>
            <a:endCxn id="20" idx="2"/>
          </p:cNvCxnSpPr>
          <p:nvPr/>
        </p:nvCxnSpPr>
        <p:spPr>
          <a:xfrm>
            <a:off x="4714973" y="4208765"/>
            <a:ext cx="1498861"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7" name="直線矢印コネクタ 26">
            <a:extLst>
              <a:ext uri="{FF2B5EF4-FFF2-40B4-BE49-F238E27FC236}">
                <a16:creationId xmlns:a16="http://schemas.microsoft.com/office/drawing/2014/main" id="{8D4E022B-9198-4777-A242-D37A6EB0E956}"/>
              </a:ext>
            </a:extLst>
          </p:cNvPr>
          <p:cNvCxnSpPr>
            <a:cxnSpLocks/>
            <a:stCxn id="20" idx="6"/>
          </p:cNvCxnSpPr>
          <p:nvPr/>
        </p:nvCxnSpPr>
        <p:spPr>
          <a:xfrm flipV="1">
            <a:off x="8070915" y="3499056"/>
            <a:ext cx="1473023" cy="70970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9" name="直線矢印コネクタ 28">
            <a:extLst>
              <a:ext uri="{FF2B5EF4-FFF2-40B4-BE49-F238E27FC236}">
                <a16:creationId xmlns:a16="http://schemas.microsoft.com/office/drawing/2014/main" id="{F277EC90-ADC1-416F-B438-FD60D295B215}"/>
              </a:ext>
            </a:extLst>
          </p:cNvPr>
          <p:cNvCxnSpPr>
            <a:cxnSpLocks/>
            <a:stCxn id="17" idx="6"/>
          </p:cNvCxnSpPr>
          <p:nvPr/>
        </p:nvCxnSpPr>
        <p:spPr>
          <a:xfrm>
            <a:off x="8070915" y="2854255"/>
            <a:ext cx="1473023" cy="64480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41" name="テキスト ボックス 40">
            <a:extLst>
              <a:ext uri="{FF2B5EF4-FFF2-40B4-BE49-F238E27FC236}">
                <a16:creationId xmlns:a16="http://schemas.microsoft.com/office/drawing/2014/main" id="{22E60FD3-6118-47D2-9EE4-0F5A0A00FE74}"/>
              </a:ext>
            </a:extLst>
          </p:cNvPr>
          <p:cNvSpPr txBox="1"/>
          <p:nvPr/>
        </p:nvSpPr>
        <p:spPr>
          <a:xfrm>
            <a:off x="2080342" y="5347674"/>
            <a:ext cx="7644976"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rPr>
              <a:t>コメントが読み上げられ、回答されることが選好につながる</a:t>
            </a:r>
          </a:p>
        </p:txBody>
      </p:sp>
      <p:sp>
        <p:nvSpPr>
          <p:cNvPr id="45" name="テキスト ボックス 44">
            <a:extLst>
              <a:ext uri="{FF2B5EF4-FFF2-40B4-BE49-F238E27FC236}">
                <a16:creationId xmlns:a16="http://schemas.microsoft.com/office/drawing/2014/main" id="{7748A5FA-8CA8-4E36-BF49-4365B49EAF9B}"/>
              </a:ext>
            </a:extLst>
          </p:cNvPr>
          <p:cNvSpPr txBox="1"/>
          <p:nvPr/>
        </p:nvSpPr>
        <p:spPr>
          <a:xfrm>
            <a:off x="1253073" y="945908"/>
            <a:ext cx="10423593"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rPr>
              <a:t>ライブコマースの利用体験が商品選好に正の影響を与える</a:t>
            </a:r>
            <a:endParaRPr kumimoji="1" lang="en-US" altLang="ja-JP" sz="28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
        <p:nvSpPr>
          <p:cNvPr id="46" name="テキスト ボックス 45">
            <a:extLst>
              <a:ext uri="{FF2B5EF4-FFF2-40B4-BE49-F238E27FC236}">
                <a16:creationId xmlns:a16="http://schemas.microsoft.com/office/drawing/2014/main" id="{B039E49F-6239-4559-BFBB-87C6B2BA0BA3}"/>
              </a:ext>
            </a:extLst>
          </p:cNvPr>
          <p:cNvSpPr txBox="1"/>
          <p:nvPr/>
        </p:nvSpPr>
        <p:spPr>
          <a:xfrm>
            <a:off x="7404054" y="1374046"/>
            <a:ext cx="3902696"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rPr>
              <a:t>（ライブコマースの利用体験が商品選好に与える影響とそのメカニズムの解明、</a:t>
            </a:r>
            <a:r>
              <a:rPr kumimoji="1" lang="en-US" altLang="ja-JP" sz="16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rPr>
              <a:t>2018</a:t>
            </a:r>
            <a:r>
              <a:rPr kumimoji="1" lang="ja-JP" altLang="en-US" sz="16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rPr>
              <a:t>）</a:t>
            </a:r>
          </a:p>
        </p:txBody>
      </p:sp>
      <p:sp>
        <p:nvSpPr>
          <p:cNvPr id="50" name="正方形/長方形 49">
            <a:extLst>
              <a:ext uri="{FF2B5EF4-FFF2-40B4-BE49-F238E27FC236}">
                <a16:creationId xmlns:a16="http://schemas.microsoft.com/office/drawing/2014/main" id="{F4DF0DB3-45A1-4DA1-94F6-F1A395260B25}"/>
              </a:ext>
            </a:extLst>
          </p:cNvPr>
          <p:cNvSpPr/>
          <p:nvPr/>
        </p:nvSpPr>
        <p:spPr>
          <a:xfrm>
            <a:off x="1339041" y="5031754"/>
            <a:ext cx="9513917" cy="1048423"/>
          </a:xfrm>
          <a:prstGeom prst="rect">
            <a:avLst/>
          </a:prstGeom>
          <a:noFill/>
          <a:ln w="7620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3494BA"/>
              </a:solidFill>
              <a:effectLst/>
              <a:uLnTx/>
              <a:uFillTx/>
              <a:latin typeface="Calibri" panose="020F0502020204030204"/>
              <a:ea typeface="ＭＳ Ｐゴシック" panose="020B0600070205080204" pitchFamily="50" charset="-128"/>
              <a:cs typeface="+mn-cs"/>
            </a:endParaRPr>
          </a:p>
        </p:txBody>
      </p:sp>
      <p:pic>
        <p:nvPicPr>
          <p:cNvPr id="21" name="Picture 2" descr="スマートフォンで写真を撮る人のイラスト（女性）">
            <a:extLst>
              <a:ext uri="{FF2B5EF4-FFF2-40B4-BE49-F238E27FC236}">
                <a16:creationId xmlns:a16="http://schemas.microsoft.com/office/drawing/2014/main" id="{A3752B0E-F5BF-4AB5-9276-FD1A002A2BC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a:stretch/>
        </p:blipFill>
        <p:spPr bwMode="auto">
          <a:xfrm>
            <a:off x="772999" y="2299864"/>
            <a:ext cx="1264272" cy="1904664"/>
          </a:xfrm>
          <a:prstGeom prst="rect">
            <a:avLst/>
          </a:prstGeom>
          <a:noFill/>
          <a:extLst>
            <a:ext uri="{909E8E84-426E-40DD-AFC4-6F175D3DCCD1}">
              <a14:hiddenFill xmlns:a14="http://schemas.microsoft.com/office/drawing/2010/main">
                <a:solidFill>
                  <a:srgbClr val="FFFFFF"/>
                </a:solidFill>
              </a14:hiddenFill>
            </a:ext>
          </a:extLst>
        </p:spPr>
      </p:pic>
      <p:cxnSp>
        <p:nvCxnSpPr>
          <p:cNvPr id="28" name="直線矢印コネクタ 27">
            <a:extLst>
              <a:ext uri="{FF2B5EF4-FFF2-40B4-BE49-F238E27FC236}">
                <a16:creationId xmlns:a16="http://schemas.microsoft.com/office/drawing/2014/main" id="{1BA828B3-B4AF-48B2-8893-A4B9D753FD35}"/>
              </a:ext>
            </a:extLst>
          </p:cNvPr>
          <p:cNvCxnSpPr/>
          <p:nvPr/>
        </p:nvCxnSpPr>
        <p:spPr>
          <a:xfrm flipV="1">
            <a:off x="1359032" y="4192922"/>
            <a:ext cx="1498860" cy="1072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8" name="テキスト ボックス 7">
            <a:extLst>
              <a:ext uri="{FF2B5EF4-FFF2-40B4-BE49-F238E27FC236}">
                <a16:creationId xmlns:a16="http://schemas.microsoft.com/office/drawing/2014/main" id="{DE13442D-0F00-4438-9ED1-8B6A58DCC324}"/>
              </a:ext>
            </a:extLst>
          </p:cNvPr>
          <p:cNvSpPr txBox="1"/>
          <p:nvPr/>
        </p:nvSpPr>
        <p:spPr>
          <a:xfrm>
            <a:off x="586317" y="4142360"/>
            <a:ext cx="1494743" cy="369332"/>
          </a:xfrm>
          <a:prstGeom prst="rect">
            <a:avLst/>
          </a:prstGeom>
          <a:solidFill>
            <a:schemeClr val="bg1"/>
          </a:solidFill>
          <a:ln>
            <a:solidFill>
              <a:schemeClr val="bg1"/>
            </a:solidFill>
          </a:ln>
        </p:spPr>
        <p:txBody>
          <a:bodyPr wrap="square" rtlCol="0">
            <a:spAutoFit/>
          </a:bodyPr>
          <a:lstStyle/>
          <a:p>
            <a:r>
              <a:rPr kumimoji="1" lang="ja-JP" altLang="en-US"/>
              <a:t>コメントをする</a:t>
            </a:r>
          </a:p>
        </p:txBody>
      </p:sp>
      <p:sp>
        <p:nvSpPr>
          <p:cNvPr id="12" name="四角形: 角を丸くする 11">
            <a:extLst>
              <a:ext uri="{FF2B5EF4-FFF2-40B4-BE49-F238E27FC236}">
                <a16:creationId xmlns:a16="http://schemas.microsoft.com/office/drawing/2014/main" id="{2B967370-683D-458A-9E4F-3A5B8A3D5DB8}"/>
              </a:ext>
            </a:extLst>
          </p:cNvPr>
          <p:cNvSpPr/>
          <p:nvPr/>
        </p:nvSpPr>
        <p:spPr>
          <a:xfrm>
            <a:off x="964146" y="868945"/>
            <a:ext cx="10423593" cy="1089876"/>
          </a:xfrm>
          <a:prstGeom prst="roundRect">
            <a:avLst/>
          </a:prstGeom>
          <a:noFill/>
          <a:ln w="19050"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kumimoji="1" lang="ja-JP" altLang="en-US"/>
          </a:p>
        </p:txBody>
      </p:sp>
    </p:spTree>
    <p:extLst>
      <p:ext uri="{BB962C8B-B14F-4D97-AF65-F5344CB8AC3E}">
        <p14:creationId xmlns:p14="http://schemas.microsoft.com/office/powerpoint/2010/main" val="19914384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E55DB1C-CA0F-488F-809B-27FF1A5E7B6B}"/>
              </a:ext>
            </a:extLst>
          </p:cNvPr>
          <p:cNvSpPr>
            <a:spLocks noGrp="1"/>
          </p:cNvSpPr>
          <p:nvPr>
            <p:ph type="title"/>
          </p:nvPr>
        </p:nvSpPr>
        <p:spPr/>
        <p:txBody>
          <a:bodyPr/>
          <a:lstStyle/>
          <a:p>
            <a:r>
              <a:rPr kumimoji="1" lang="ja-JP" altLang="en-US"/>
              <a:t>問題意識</a:t>
            </a:r>
          </a:p>
        </p:txBody>
      </p:sp>
      <p:sp>
        <p:nvSpPr>
          <p:cNvPr id="22" name="スライド番号プレースホルダー 21"/>
          <p:cNvSpPr>
            <a:spLocks noGrp="1"/>
          </p:cNvSpPr>
          <p:nvPr>
            <p:ph type="sldNum" sz="quarter" idx="12"/>
          </p:nvPr>
        </p:nvSpPr>
        <p:spPr/>
        <p:txBody>
          <a:bodyPr/>
          <a:lstStyle/>
          <a:p>
            <a:fld id="{9D3CC6C3-5821-4D91-9468-EEB7AFE6B331}" type="slidenum">
              <a:rPr lang="ja-JP" altLang="en-US" smtClean="0"/>
              <a:pPr/>
              <a:t>15</a:t>
            </a:fld>
            <a:endParaRPr lang="ja-JP" altLang="en-US" sz="4000"/>
          </a:p>
        </p:txBody>
      </p:sp>
      <p:pic>
        <p:nvPicPr>
          <p:cNvPr id="3" name="Picture 2" descr="スマートフォンで写真を撮る人のイラスト（女性）">
            <a:extLst>
              <a:ext uri="{FF2B5EF4-FFF2-40B4-BE49-F238E27FC236}">
                <a16:creationId xmlns:a16="http://schemas.microsoft.com/office/drawing/2014/main" id="{819BE709-8CF9-4207-A456-51648890EEA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a:stretch/>
        </p:blipFill>
        <p:spPr bwMode="auto">
          <a:xfrm>
            <a:off x="1829586" y="2091425"/>
            <a:ext cx="587456" cy="885020"/>
          </a:xfrm>
          <a:prstGeom prst="rect">
            <a:avLst/>
          </a:prstGeom>
          <a:noFill/>
          <a:extLst>
            <a:ext uri="{909E8E84-426E-40DD-AFC4-6F175D3DCCD1}">
              <a14:hiddenFill xmlns:a14="http://schemas.microsoft.com/office/drawing/2010/main">
                <a:solidFill>
                  <a:srgbClr val="FFFFFF"/>
                </a:solidFill>
              </a14:hiddenFill>
            </a:ext>
          </a:extLst>
        </p:spPr>
      </p:pic>
      <p:sp>
        <p:nvSpPr>
          <p:cNvPr id="4" name="テキスト ボックス 3">
            <a:extLst>
              <a:ext uri="{FF2B5EF4-FFF2-40B4-BE49-F238E27FC236}">
                <a16:creationId xmlns:a16="http://schemas.microsoft.com/office/drawing/2014/main" id="{B26E0742-696F-440B-B0D8-044344589EA0}"/>
              </a:ext>
            </a:extLst>
          </p:cNvPr>
          <p:cNvSpPr txBox="1"/>
          <p:nvPr/>
        </p:nvSpPr>
        <p:spPr>
          <a:xfrm>
            <a:off x="1686751" y="4666498"/>
            <a:ext cx="8818495" cy="830997"/>
          </a:xfrm>
          <a:prstGeom prst="rect">
            <a:avLst/>
          </a:prstGeom>
          <a:noFill/>
        </p:spPr>
        <p:txBody>
          <a:bodyPr wrap="square" rtlCol="0">
            <a:spAutoFit/>
          </a:bodyPr>
          <a:lstStyle/>
          <a:p>
            <a:pPr marR="0" lvl="0" algn="ctr" defTabSz="914400" rtl="0" eaLnBrk="1" fontAlgn="auto" latinLnBrk="0" hangingPunct="1">
              <a:lnSpc>
                <a:spcPct val="100000"/>
              </a:lnSpc>
              <a:spcBef>
                <a:spcPts val="0"/>
              </a:spcBef>
              <a:spcAft>
                <a:spcPts val="0"/>
              </a:spcAft>
              <a:buClrTx/>
              <a:buSzTx/>
              <a:tabLst/>
              <a:defRPr/>
            </a:pPr>
            <a:r>
              <a:rPr kumimoji="1" lang="ja-JP" altLang="en-US" sz="2400" b="0" i="0" u="none" strike="noStrike" kern="1200" cap="none" spc="0" normalizeH="0" baseline="0" noProof="0" dirty="0">
                <a:ln>
                  <a:noFill/>
                </a:ln>
                <a:solidFill>
                  <a:prstClr val="black"/>
                </a:solidFill>
                <a:effectLst/>
                <a:uLnTx/>
                <a:uFillTx/>
                <a:latin typeface="+mn-ea"/>
                <a:cs typeface="+mn-cs"/>
              </a:rPr>
              <a:t>先行研究の対象はコメントをして</a:t>
            </a:r>
            <a:r>
              <a:rPr kumimoji="1" lang="ja-JP" altLang="en-US" sz="2400" b="0" i="0" u="none" strike="noStrike" kern="1200" cap="none" spc="0" normalizeH="0" baseline="0" noProof="0">
                <a:ln>
                  <a:noFill/>
                </a:ln>
                <a:solidFill>
                  <a:prstClr val="black"/>
                </a:solidFill>
                <a:effectLst/>
                <a:uLnTx/>
                <a:uFillTx/>
                <a:latin typeface="+mn-ea"/>
                <a:cs typeface="+mn-cs"/>
              </a:rPr>
              <a:t>いる視聴者</a:t>
            </a:r>
            <a:r>
              <a:rPr lang="ja-JP" altLang="en-US" sz="2400" dirty="0">
                <a:solidFill>
                  <a:prstClr val="black"/>
                </a:solidFill>
                <a:latin typeface="+mn-ea"/>
              </a:rPr>
              <a:t>に</a:t>
            </a:r>
            <a:r>
              <a:rPr lang="ja-JP" altLang="en-US" sz="2400">
                <a:solidFill>
                  <a:prstClr val="black"/>
                </a:solidFill>
                <a:latin typeface="+mn-ea"/>
              </a:rPr>
              <a:t>限られており</a:t>
            </a:r>
            <a:r>
              <a:rPr kumimoji="1" lang="ja-JP" altLang="en-US" sz="2400" b="0" i="0" u="none" strike="noStrike" kern="1200" cap="none" spc="0" normalizeH="0" baseline="0" noProof="0">
                <a:ln>
                  <a:noFill/>
                </a:ln>
                <a:solidFill>
                  <a:prstClr val="black"/>
                </a:solidFill>
                <a:effectLst/>
                <a:uLnTx/>
                <a:uFillTx/>
                <a:latin typeface="+mn-ea"/>
                <a:cs typeface="+mn-cs"/>
              </a:rPr>
              <a:t>、</a:t>
            </a:r>
            <a:endParaRPr kumimoji="1" lang="en-US" altLang="ja-JP" sz="2400" b="0" i="0" u="none" strike="noStrike" kern="1200" cap="none" spc="0" normalizeH="0" baseline="0" noProof="0" dirty="0">
              <a:ln>
                <a:noFill/>
              </a:ln>
              <a:solidFill>
                <a:prstClr val="black"/>
              </a:solidFill>
              <a:effectLst/>
              <a:uLnTx/>
              <a:uFillTx/>
              <a:latin typeface="+mn-ea"/>
              <a:cs typeface="+mn-cs"/>
            </a:endParaRPr>
          </a:p>
          <a:p>
            <a:pPr marR="0" lvl="0" algn="ctr" defTabSz="914400" rtl="0" eaLnBrk="1" fontAlgn="auto" latinLnBrk="0" hangingPunct="1">
              <a:lnSpc>
                <a:spcPct val="100000"/>
              </a:lnSpc>
              <a:spcBef>
                <a:spcPts val="0"/>
              </a:spcBef>
              <a:spcAft>
                <a:spcPts val="0"/>
              </a:spcAft>
              <a:buClrTx/>
              <a:buSzTx/>
              <a:tabLst/>
              <a:defRPr/>
            </a:pPr>
            <a:r>
              <a:rPr lang="ja-JP" altLang="en-US" sz="2400" b="1">
                <a:solidFill>
                  <a:srgbClr val="FF0000"/>
                </a:solidFill>
                <a:latin typeface="+mn-ea"/>
              </a:rPr>
              <a:t>視聴者</a:t>
            </a:r>
            <a:r>
              <a:rPr lang="ja-JP" altLang="en-US" sz="2400" b="1" dirty="0">
                <a:solidFill>
                  <a:srgbClr val="FF0000"/>
                </a:solidFill>
                <a:latin typeface="+mn-ea"/>
              </a:rPr>
              <a:t>全体</a:t>
            </a:r>
            <a:r>
              <a:rPr kumimoji="1" lang="ja-JP" altLang="en-US" sz="2400" b="1" i="0" u="none" strike="noStrike" kern="1200" cap="none" spc="0" normalizeH="0" baseline="0" noProof="0">
                <a:ln>
                  <a:noFill/>
                </a:ln>
                <a:solidFill>
                  <a:srgbClr val="FF0000"/>
                </a:solidFill>
                <a:effectLst/>
                <a:uLnTx/>
                <a:uFillTx/>
                <a:latin typeface="+mn-ea"/>
                <a:cs typeface="+mn-cs"/>
              </a:rPr>
              <a:t>に</a:t>
            </a:r>
            <a:r>
              <a:rPr kumimoji="1" lang="ja-JP" altLang="en-US" sz="2400" b="1" i="0" u="none" strike="noStrike" kern="1200" cap="none" spc="0" normalizeH="0" baseline="0" noProof="0" dirty="0">
                <a:ln>
                  <a:noFill/>
                </a:ln>
                <a:solidFill>
                  <a:srgbClr val="FF0000"/>
                </a:solidFill>
                <a:effectLst/>
                <a:uLnTx/>
                <a:uFillTx/>
                <a:latin typeface="+mn-ea"/>
                <a:cs typeface="+mn-cs"/>
              </a:rPr>
              <a:t>対する影響</a:t>
            </a:r>
            <a:r>
              <a:rPr kumimoji="1" lang="ja-JP" altLang="en-US" sz="2400" b="0" i="0" u="none" strike="noStrike" kern="1200" cap="none" spc="0" normalizeH="0" baseline="0" noProof="0" dirty="0">
                <a:ln>
                  <a:noFill/>
                </a:ln>
                <a:solidFill>
                  <a:prstClr val="black"/>
                </a:solidFill>
                <a:effectLst/>
                <a:uLnTx/>
                <a:uFillTx/>
                <a:latin typeface="+mn-ea"/>
                <a:cs typeface="+mn-cs"/>
              </a:rPr>
              <a:t>は明らかになっていない</a:t>
            </a:r>
            <a:endParaRPr kumimoji="1" lang="en-US" altLang="ja-JP" sz="2400" b="0" i="0" u="none" strike="noStrike" kern="1200" cap="none" spc="0" normalizeH="0" baseline="0" noProof="0" dirty="0">
              <a:ln>
                <a:noFill/>
              </a:ln>
              <a:solidFill>
                <a:prstClr val="black"/>
              </a:solidFill>
              <a:effectLst/>
              <a:uLnTx/>
              <a:uFillTx/>
              <a:latin typeface="+mn-ea"/>
              <a:cs typeface="+mn-cs"/>
            </a:endParaRPr>
          </a:p>
        </p:txBody>
      </p:sp>
      <p:pic>
        <p:nvPicPr>
          <p:cNvPr id="5" name="Picture 4" descr="スマートフォンに熱中する人のイラスト（女性）">
            <a:extLst>
              <a:ext uri="{FF2B5EF4-FFF2-40B4-BE49-F238E27FC236}">
                <a16:creationId xmlns:a16="http://schemas.microsoft.com/office/drawing/2014/main" id="{D071D187-098E-4646-B57C-312CAA9EB21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7270" y="1969549"/>
            <a:ext cx="949885" cy="949885"/>
          </a:xfrm>
          <a:prstGeom prst="rect">
            <a:avLst/>
          </a:prstGeom>
          <a:noFill/>
          <a:extLst>
            <a:ext uri="{909E8E84-426E-40DD-AFC4-6F175D3DCCD1}">
              <a14:hiddenFill xmlns:a14="http://schemas.microsoft.com/office/drawing/2010/main">
                <a:solidFill>
                  <a:srgbClr val="FFFFFF"/>
                </a:solidFill>
              </a14:hiddenFill>
            </a:ext>
          </a:extLst>
        </p:spPr>
      </p:pic>
      <p:sp>
        <p:nvSpPr>
          <p:cNvPr id="7" name="テキスト ボックス 6">
            <a:extLst>
              <a:ext uri="{FF2B5EF4-FFF2-40B4-BE49-F238E27FC236}">
                <a16:creationId xmlns:a16="http://schemas.microsoft.com/office/drawing/2014/main" id="{BCA3F6AE-8395-4808-85FB-A97C43840751}"/>
              </a:ext>
            </a:extLst>
          </p:cNvPr>
          <p:cNvSpPr txBox="1"/>
          <p:nvPr/>
        </p:nvSpPr>
        <p:spPr>
          <a:xfrm>
            <a:off x="1221567" y="1154880"/>
            <a:ext cx="1431064"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400" b="1" i="0" u="none" strike="noStrike" kern="1200" cap="none" spc="0" normalizeH="0" baseline="0" noProof="0">
                <a:ln>
                  <a:noFill/>
                </a:ln>
                <a:solidFill>
                  <a:prstClr val="black"/>
                </a:solidFill>
                <a:effectLst/>
                <a:uLnTx/>
                <a:uFillTx/>
                <a:latin typeface="Century Gothic" panose="020F0302020204030204"/>
                <a:ea typeface="メイリオ" panose="020B0604030504040204" pitchFamily="50" charset="-128"/>
                <a:cs typeface="+mn-cs"/>
              </a:rPr>
              <a:t>先行研究</a:t>
            </a:r>
          </a:p>
        </p:txBody>
      </p:sp>
      <p:pic>
        <p:nvPicPr>
          <p:cNvPr id="8" name="Picture 4" descr="スマートフォンに熱中する人のイラスト（女性）">
            <a:extLst>
              <a:ext uri="{FF2B5EF4-FFF2-40B4-BE49-F238E27FC236}">
                <a16:creationId xmlns:a16="http://schemas.microsoft.com/office/drawing/2014/main" id="{F0FEF63A-99E7-474B-A8C4-9EE6D0B581C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30212" y="1803703"/>
            <a:ext cx="949885" cy="94988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スマートフォンに熱中する人のイラスト（女性）">
            <a:extLst>
              <a:ext uri="{FF2B5EF4-FFF2-40B4-BE49-F238E27FC236}">
                <a16:creationId xmlns:a16="http://schemas.microsoft.com/office/drawing/2014/main" id="{AAED450F-98A2-49B9-BCC4-4C1E9833ABF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88323" y="2493434"/>
            <a:ext cx="949885" cy="94988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スマートフォンで写真を撮る人のイラスト（女性）">
            <a:extLst>
              <a:ext uri="{FF2B5EF4-FFF2-40B4-BE49-F238E27FC236}">
                <a16:creationId xmlns:a16="http://schemas.microsoft.com/office/drawing/2014/main" id="{DB875ABA-E109-4832-84F5-C0B14DA1AE6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a:stretch/>
        </p:blipFill>
        <p:spPr bwMode="auto">
          <a:xfrm>
            <a:off x="7358772" y="2080056"/>
            <a:ext cx="587456" cy="88502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スマートフォンに熱中する人のイラスト（女性）">
            <a:extLst>
              <a:ext uri="{FF2B5EF4-FFF2-40B4-BE49-F238E27FC236}">
                <a16:creationId xmlns:a16="http://schemas.microsoft.com/office/drawing/2014/main" id="{4EFC24BA-3C79-44FE-9B4E-34BBC43286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16732" y="2015989"/>
            <a:ext cx="949885" cy="949885"/>
          </a:xfrm>
          <a:prstGeom prst="rect">
            <a:avLst/>
          </a:prstGeom>
          <a:noFill/>
          <a:extLst>
            <a:ext uri="{909E8E84-426E-40DD-AFC4-6F175D3DCCD1}">
              <a14:hiddenFill xmlns:a14="http://schemas.microsoft.com/office/drawing/2010/main">
                <a:solidFill>
                  <a:srgbClr val="FFFFFF"/>
                </a:solidFill>
              </a14:hiddenFill>
            </a:ext>
          </a:extLst>
        </p:spPr>
      </p:pic>
      <p:sp>
        <p:nvSpPr>
          <p:cNvPr id="13" name="テキスト ボックス 12">
            <a:extLst>
              <a:ext uri="{FF2B5EF4-FFF2-40B4-BE49-F238E27FC236}">
                <a16:creationId xmlns:a16="http://schemas.microsoft.com/office/drawing/2014/main" id="{453679B3-7795-49B3-8236-4E79113A79F4}"/>
              </a:ext>
            </a:extLst>
          </p:cNvPr>
          <p:cNvSpPr txBox="1"/>
          <p:nvPr/>
        </p:nvSpPr>
        <p:spPr>
          <a:xfrm>
            <a:off x="9788464" y="3090759"/>
            <a:ext cx="1667943"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a:ln>
                  <a:noFill/>
                </a:ln>
                <a:solidFill>
                  <a:prstClr val="black"/>
                </a:solidFill>
                <a:effectLst/>
                <a:uLnTx/>
                <a:uFillTx/>
                <a:latin typeface="+mn-ea"/>
                <a:cs typeface="+mn-cs"/>
              </a:rPr>
              <a:t>コメントしない人</a:t>
            </a:r>
          </a:p>
        </p:txBody>
      </p:sp>
      <p:pic>
        <p:nvPicPr>
          <p:cNvPr id="14" name="Picture 4" descr="スマートフォンに熱中する人のイラスト（女性）">
            <a:extLst>
              <a:ext uri="{FF2B5EF4-FFF2-40B4-BE49-F238E27FC236}">
                <a16:creationId xmlns:a16="http://schemas.microsoft.com/office/drawing/2014/main" id="{FC0568B5-8FD0-48FA-8E46-229D9784CF5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89674" y="1850143"/>
            <a:ext cx="949885" cy="94988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4" descr="スマートフォンに熱中する人のイラスト（女性）">
            <a:extLst>
              <a:ext uri="{FF2B5EF4-FFF2-40B4-BE49-F238E27FC236}">
                <a16:creationId xmlns:a16="http://schemas.microsoft.com/office/drawing/2014/main" id="{169CAE80-083D-4FD1-B115-FB971ECACDC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47785" y="2539874"/>
            <a:ext cx="949885" cy="949885"/>
          </a:xfrm>
          <a:prstGeom prst="rect">
            <a:avLst/>
          </a:prstGeom>
          <a:noFill/>
          <a:extLst>
            <a:ext uri="{909E8E84-426E-40DD-AFC4-6F175D3DCCD1}">
              <a14:hiddenFill xmlns:a14="http://schemas.microsoft.com/office/drawing/2010/main">
                <a:solidFill>
                  <a:srgbClr val="FFFFFF"/>
                </a:solidFill>
              </a14:hiddenFill>
            </a:ext>
          </a:extLst>
        </p:spPr>
      </p:pic>
      <p:sp>
        <p:nvSpPr>
          <p:cNvPr id="16" name="テキスト ボックス 15">
            <a:extLst>
              <a:ext uri="{FF2B5EF4-FFF2-40B4-BE49-F238E27FC236}">
                <a16:creationId xmlns:a16="http://schemas.microsoft.com/office/drawing/2014/main" id="{EAAF1D52-A5CD-4E1D-B610-CC66E1226BCF}"/>
              </a:ext>
            </a:extLst>
          </p:cNvPr>
          <p:cNvSpPr txBox="1"/>
          <p:nvPr/>
        </p:nvSpPr>
        <p:spPr>
          <a:xfrm>
            <a:off x="6994327" y="3049117"/>
            <a:ext cx="1452679"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a:ln>
                  <a:noFill/>
                </a:ln>
                <a:solidFill>
                  <a:prstClr val="black"/>
                </a:solidFill>
                <a:effectLst/>
                <a:uLnTx/>
                <a:uFillTx/>
                <a:latin typeface="+mn-ea"/>
                <a:cs typeface="+mn-cs"/>
              </a:rPr>
              <a:t>コメントする人</a:t>
            </a:r>
          </a:p>
        </p:txBody>
      </p:sp>
      <p:sp>
        <p:nvSpPr>
          <p:cNvPr id="17" name="テキスト ボックス 16">
            <a:extLst>
              <a:ext uri="{FF2B5EF4-FFF2-40B4-BE49-F238E27FC236}">
                <a16:creationId xmlns:a16="http://schemas.microsoft.com/office/drawing/2014/main" id="{89316BF2-3C34-4ADF-8F58-CB7B94D51B8D}"/>
              </a:ext>
            </a:extLst>
          </p:cNvPr>
          <p:cNvSpPr txBox="1"/>
          <p:nvPr/>
        </p:nvSpPr>
        <p:spPr>
          <a:xfrm>
            <a:off x="6833865" y="1154880"/>
            <a:ext cx="1112363" cy="461665"/>
          </a:xfrm>
          <a:prstGeom prst="rect">
            <a:avLst/>
          </a:prstGeom>
          <a:noFill/>
        </p:spPr>
        <p:txBody>
          <a:bodyPr wrap="square" rtlCol="0">
            <a:spAutoFit/>
          </a:bodyPr>
          <a:lstStyle/>
          <a:p>
            <a:r>
              <a:rPr kumimoji="1" lang="ja-JP" altLang="en-US" sz="2400" b="1"/>
              <a:t>本研究</a:t>
            </a:r>
          </a:p>
        </p:txBody>
      </p:sp>
      <p:sp>
        <p:nvSpPr>
          <p:cNvPr id="18" name="正方形/長方形 17">
            <a:extLst>
              <a:ext uri="{FF2B5EF4-FFF2-40B4-BE49-F238E27FC236}">
                <a16:creationId xmlns:a16="http://schemas.microsoft.com/office/drawing/2014/main" id="{8DC8B009-B666-43BF-8987-4478474BA31A}"/>
              </a:ext>
            </a:extLst>
          </p:cNvPr>
          <p:cNvSpPr/>
          <p:nvPr/>
        </p:nvSpPr>
        <p:spPr>
          <a:xfrm>
            <a:off x="1273800" y="1803703"/>
            <a:ext cx="1656412" cy="1835409"/>
          </a:xfrm>
          <a:prstGeom prst="rect">
            <a:avLst/>
          </a:prstGeom>
          <a:noFill/>
          <a:ln w="2857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sp>
        <p:nvSpPr>
          <p:cNvPr id="19" name="正方形/長方形 18">
            <a:extLst>
              <a:ext uri="{FF2B5EF4-FFF2-40B4-BE49-F238E27FC236}">
                <a16:creationId xmlns:a16="http://schemas.microsoft.com/office/drawing/2014/main" id="{401DBC03-83F3-41D0-B122-B6370974F80E}"/>
              </a:ext>
            </a:extLst>
          </p:cNvPr>
          <p:cNvSpPr/>
          <p:nvPr/>
        </p:nvSpPr>
        <p:spPr>
          <a:xfrm>
            <a:off x="6833865" y="1739513"/>
            <a:ext cx="4509545" cy="1899599"/>
          </a:xfrm>
          <a:prstGeom prst="rect">
            <a:avLst/>
          </a:prstGeom>
          <a:noFill/>
          <a:ln w="2857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sp>
        <p:nvSpPr>
          <p:cNvPr id="20" name="矢印: 右 19">
            <a:extLst>
              <a:ext uri="{FF2B5EF4-FFF2-40B4-BE49-F238E27FC236}">
                <a16:creationId xmlns:a16="http://schemas.microsoft.com/office/drawing/2014/main" id="{DFD0D783-32B4-4D4A-95BA-B89E399075AE}"/>
              </a:ext>
            </a:extLst>
          </p:cNvPr>
          <p:cNvSpPr/>
          <p:nvPr/>
        </p:nvSpPr>
        <p:spPr>
          <a:xfrm>
            <a:off x="5749451" y="2401613"/>
            <a:ext cx="759128" cy="6399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a:extLst>
              <a:ext uri="{FF2B5EF4-FFF2-40B4-BE49-F238E27FC236}">
                <a16:creationId xmlns:a16="http://schemas.microsoft.com/office/drawing/2014/main" id="{AE84CBB3-2108-4370-B1EF-38DC5ED6C513}"/>
              </a:ext>
            </a:extLst>
          </p:cNvPr>
          <p:cNvSpPr/>
          <p:nvPr/>
        </p:nvSpPr>
        <p:spPr>
          <a:xfrm>
            <a:off x="1602836" y="4360709"/>
            <a:ext cx="8986327" cy="1442574"/>
          </a:xfrm>
          <a:prstGeom prst="rect">
            <a:avLst/>
          </a:prstGeom>
          <a:noFill/>
          <a:ln w="7620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sp>
        <p:nvSpPr>
          <p:cNvPr id="23" name="テキスト ボックス 22">
            <a:extLst>
              <a:ext uri="{FF2B5EF4-FFF2-40B4-BE49-F238E27FC236}">
                <a16:creationId xmlns:a16="http://schemas.microsoft.com/office/drawing/2014/main" id="{46915A96-A660-4579-B44B-F9101A8634C4}"/>
              </a:ext>
            </a:extLst>
          </p:cNvPr>
          <p:cNvSpPr txBox="1"/>
          <p:nvPr/>
        </p:nvSpPr>
        <p:spPr>
          <a:xfrm>
            <a:off x="4263357" y="3090758"/>
            <a:ext cx="1667943"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a:ln>
                  <a:noFill/>
                </a:ln>
                <a:solidFill>
                  <a:prstClr val="black"/>
                </a:solidFill>
                <a:effectLst/>
                <a:uLnTx/>
                <a:uFillTx/>
                <a:latin typeface="+mn-ea"/>
                <a:cs typeface="+mn-cs"/>
              </a:rPr>
              <a:t>コメントしない人</a:t>
            </a:r>
          </a:p>
        </p:txBody>
      </p:sp>
      <p:sp>
        <p:nvSpPr>
          <p:cNvPr id="24" name="テキスト ボックス 23">
            <a:extLst>
              <a:ext uri="{FF2B5EF4-FFF2-40B4-BE49-F238E27FC236}">
                <a16:creationId xmlns:a16="http://schemas.microsoft.com/office/drawing/2014/main" id="{DA4211AB-F512-45F4-93EF-3A4DA8819435}"/>
              </a:ext>
            </a:extLst>
          </p:cNvPr>
          <p:cNvSpPr txBox="1"/>
          <p:nvPr/>
        </p:nvSpPr>
        <p:spPr>
          <a:xfrm>
            <a:off x="1495734" y="3090758"/>
            <a:ext cx="1452679"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a:ln>
                  <a:noFill/>
                </a:ln>
                <a:solidFill>
                  <a:prstClr val="black"/>
                </a:solidFill>
                <a:effectLst/>
                <a:uLnTx/>
                <a:uFillTx/>
                <a:latin typeface="+mn-ea"/>
                <a:cs typeface="+mn-cs"/>
              </a:rPr>
              <a:t>コメントする人</a:t>
            </a:r>
          </a:p>
        </p:txBody>
      </p:sp>
    </p:spTree>
    <p:extLst>
      <p:ext uri="{BB962C8B-B14F-4D97-AF65-F5344CB8AC3E}">
        <p14:creationId xmlns:p14="http://schemas.microsoft.com/office/powerpoint/2010/main" val="18675359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3D07659-09A4-41B4-A123-C52EB97B35B5}"/>
              </a:ext>
            </a:extLst>
          </p:cNvPr>
          <p:cNvSpPr>
            <a:spLocks noGrp="1"/>
          </p:cNvSpPr>
          <p:nvPr>
            <p:ph type="title"/>
          </p:nvPr>
        </p:nvSpPr>
        <p:spPr/>
        <p:txBody>
          <a:bodyPr/>
          <a:lstStyle/>
          <a:p>
            <a:r>
              <a:rPr kumimoji="1" lang="ja-JP" altLang="en-US"/>
              <a:t>研究目的</a:t>
            </a:r>
          </a:p>
        </p:txBody>
      </p:sp>
      <p:sp>
        <p:nvSpPr>
          <p:cNvPr id="5" name="スライド番号プレースホルダー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D3CC6C3-5821-4D91-9468-EEB7AFE6B331}" type="slidenum">
              <a:rPr kumimoji="1" lang="ja-JP" altLang="en-US" sz="4000" b="0" i="0" u="none" strike="noStrike" kern="1200" cap="none" spc="0" normalizeH="0" baseline="0" noProof="0" smtClean="0">
                <a:ln>
                  <a:noFill/>
                </a:ln>
                <a:solidFill>
                  <a:srgbClr val="FFFFFF"/>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1" lang="ja-JP" altLang="en-US" sz="4000" b="0" i="0" u="none" strike="noStrike" kern="1200" cap="none" spc="0" normalizeH="0" baseline="0" noProof="0">
              <a:ln>
                <a:noFill/>
              </a:ln>
              <a:solidFill>
                <a:srgbClr val="FFFFFF"/>
              </a:solidFill>
              <a:effectLst/>
              <a:uLnTx/>
              <a:uFillTx/>
              <a:latin typeface="Calibri" panose="020F0502020204030204"/>
              <a:ea typeface="ＭＳ Ｐゴシック" panose="020B0600070205080204" pitchFamily="50" charset="-128"/>
              <a:cs typeface="+mn-cs"/>
            </a:endParaRPr>
          </a:p>
        </p:txBody>
      </p:sp>
      <p:sp>
        <p:nvSpPr>
          <p:cNvPr id="3" name="テキスト ボックス 2">
            <a:extLst>
              <a:ext uri="{FF2B5EF4-FFF2-40B4-BE49-F238E27FC236}">
                <a16:creationId xmlns:a16="http://schemas.microsoft.com/office/drawing/2014/main" id="{157FACD3-53C4-4176-A7E3-0DD9EFF3866A}"/>
              </a:ext>
            </a:extLst>
          </p:cNvPr>
          <p:cNvSpPr txBox="1"/>
          <p:nvPr/>
        </p:nvSpPr>
        <p:spPr>
          <a:xfrm>
            <a:off x="1828800" y="2828833"/>
            <a:ext cx="8534400" cy="120032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36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rPr>
              <a:t>ライブコマースが視聴者全体の「購買心理」に影響をもたらすのかを明らかにする</a:t>
            </a:r>
          </a:p>
        </p:txBody>
      </p:sp>
      <p:sp>
        <p:nvSpPr>
          <p:cNvPr id="4" name="正方形/長方形 3">
            <a:extLst>
              <a:ext uri="{FF2B5EF4-FFF2-40B4-BE49-F238E27FC236}">
                <a16:creationId xmlns:a16="http://schemas.microsoft.com/office/drawing/2014/main" id="{39B3AADF-0626-49E0-A6AE-D7077B51E7F4}"/>
              </a:ext>
            </a:extLst>
          </p:cNvPr>
          <p:cNvSpPr/>
          <p:nvPr/>
        </p:nvSpPr>
        <p:spPr>
          <a:xfrm>
            <a:off x="1828800" y="2241219"/>
            <a:ext cx="8534399" cy="2375555"/>
          </a:xfrm>
          <a:prstGeom prst="rect">
            <a:avLst/>
          </a:prstGeom>
          <a:noFill/>
          <a:ln w="7620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3494BA"/>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16280940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7DD7ABA-A45C-40CD-B89D-37EC108023FD}"/>
              </a:ext>
            </a:extLst>
          </p:cNvPr>
          <p:cNvSpPr>
            <a:spLocks noGrp="1"/>
          </p:cNvSpPr>
          <p:nvPr>
            <p:ph type="title"/>
          </p:nvPr>
        </p:nvSpPr>
        <p:spPr/>
        <p:txBody>
          <a:bodyPr/>
          <a:lstStyle/>
          <a:p>
            <a:r>
              <a:rPr kumimoji="1" lang="ja-JP" altLang="en-US"/>
              <a:t>仮説導出</a:t>
            </a:r>
            <a:r>
              <a:rPr lang="ja-JP" altLang="en-US"/>
              <a:t>①</a:t>
            </a:r>
            <a:r>
              <a:rPr kumimoji="1" lang="ja-JP" altLang="en-US"/>
              <a:t>　</a:t>
            </a:r>
            <a:r>
              <a:rPr kumimoji="1" lang="en-US" altLang="ja-JP" sz="3200"/>
              <a:t>~</a:t>
            </a:r>
            <a:r>
              <a:rPr kumimoji="1" lang="ja-JP" altLang="en-US" sz="3200"/>
              <a:t>視聴者全体に共通すること</a:t>
            </a:r>
            <a:r>
              <a:rPr kumimoji="1" lang="en-US" altLang="ja-JP" sz="3200"/>
              <a:t>~</a:t>
            </a:r>
            <a:endParaRPr kumimoji="1" lang="ja-JP" altLang="en-US"/>
          </a:p>
        </p:txBody>
      </p:sp>
      <p:sp>
        <p:nvSpPr>
          <p:cNvPr id="6" name="スライド番号プレースホルダー 5"/>
          <p:cNvSpPr>
            <a:spLocks noGrp="1"/>
          </p:cNvSpPr>
          <p:nvPr>
            <p:ph type="sldNum" sz="quarter" idx="12"/>
          </p:nvPr>
        </p:nvSpPr>
        <p:spPr/>
        <p:txBody>
          <a:bodyPr/>
          <a:lstStyle/>
          <a:p>
            <a:fld id="{9D3CC6C3-5821-4D91-9468-EEB7AFE6B331}" type="slidenum">
              <a:rPr lang="ja-JP" altLang="en-US" smtClean="0"/>
              <a:pPr/>
              <a:t>17</a:t>
            </a:fld>
            <a:endParaRPr lang="ja-JP" altLang="en-US" sz="4000"/>
          </a:p>
        </p:txBody>
      </p:sp>
      <p:sp>
        <p:nvSpPr>
          <p:cNvPr id="3" name="テキスト ボックス 2">
            <a:extLst>
              <a:ext uri="{FF2B5EF4-FFF2-40B4-BE49-F238E27FC236}">
                <a16:creationId xmlns:a16="http://schemas.microsoft.com/office/drawing/2014/main" id="{C9E4218C-7BBB-491D-A87C-21B524D8FE6F}"/>
              </a:ext>
            </a:extLst>
          </p:cNvPr>
          <p:cNvSpPr txBox="1"/>
          <p:nvPr/>
        </p:nvSpPr>
        <p:spPr>
          <a:xfrm>
            <a:off x="1354838" y="2522483"/>
            <a:ext cx="5929828" cy="584775"/>
          </a:xfrm>
          <a:prstGeom prst="rect">
            <a:avLst/>
          </a:prstGeom>
          <a:noFill/>
        </p:spPr>
        <p:txBody>
          <a:bodyPr wrap="none" rtlCol="0">
            <a:spAutoFit/>
          </a:bodyPr>
          <a:lstStyle/>
          <a:p>
            <a:r>
              <a:rPr kumimoji="1" lang="ja-JP" altLang="en-US" sz="3200"/>
              <a:t>視聴者全体に共通することは？</a:t>
            </a:r>
          </a:p>
        </p:txBody>
      </p:sp>
      <p:sp>
        <p:nvSpPr>
          <p:cNvPr id="4" name="右矢印 3">
            <a:extLst>
              <a:ext uri="{FF2B5EF4-FFF2-40B4-BE49-F238E27FC236}">
                <a16:creationId xmlns:a16="http://schemas.microsoft.com/office/drawing/2014/main" id="{FD0220D8-22EB-41D3-A6B6-DDA5F97B409F}"/>
              </a:ext>
            </a:extLst>
          </p:cNvPr>
          <p:cNvSpPr/>
          <p:nvPr/>
        </p:nvSpPr>
        <p:spPr>
          <a:xfrm>
            <a:off x="725213" y="3393607"/>
            <a:ext cx="2186152" cy="186033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C3E7CE66-CC4E-4EBA-B14D-4939D670277C}"/>
              </a:ext>
            </a:extLst>
          </p:cNvPr>
          <p:cNvSpPr txBox="1"/>
          <p:nvPr/>
        </p:nvSpPr>
        <p:spPr>
          <a:xfrm>
            <a:off x="2911365" y="3939053"/>
            <a:ext cx="6740948" cy="769441"/>
          </a:xfrm>
          <a:prstGeom prst="rect">
            <a:avLst/>
          </a:prstGeom>
          <a:noFill/>
        </p:spPr>
        <p:txBody>
          <a:bodyPr wrap="none" rtlCol="0">
            <a:spAutoFit/>
          </a:bodyPr>
          <a:lstStyle/>
          <a:p>
            <a:r>
              <a:rPr kumimoji="1" lang="ja-JP" altLang="en-US" sz="4400" u="sng"/>
              <a:t>それは</a:t>
            </a:r>
            <a:r>
              <a:rPr lang="ja-JP" altLang="en-US" sz="4400" b="1" u="sng">
                <a:solidFill>
                  <a:srgbClr val="FF0000"/>
                </a:solidFill>
              </a:rPr>
              <a:t>“リアルタイム”</a:t>
            </a:r>
            <a:r>
              <a:rPr kumimoji="1" lang="ja-JP" altLang="en-US" sz="4400" u="sng"/>
              <a:t>であること</a:t>
            </a:r>
          </a:p>
        </p:txBody>
      </p:sp>
    </p:spTree>
    <p:extLst>
      <p:ext uri="{BB962C8B-B14F-4D97-AF65-F5344CB8AC3E}">
        <p14:creationId xmlns:p14="http://schemas.microsoft.com/office/powerpoint/2010/main" val="28216358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352518A-3599-4962-A4BF-4C480EA25B33}"/>
              </a:ext>
            </a:extLst>
          </p:cNvPr>
          <p:cNvSpPr>
            <a:spLocks noGrp="1"/>
          </p:cNvSpPr>
          <p:nvPr>
            <p:ph type="title"/>
          </p:nvPr>
        </p:nvSpPr>
        <p:spPr/>
        <p:txBody>
          <a:bodyPr>
            <a:normAutofit/>
          </a:bodyPr>
          <a:lstStyle/>
          <a:p>
            <a:r>
              <a:rPr kumimoji="1" lang="ja-JP" altLang="en-US"/>
              <a:t>仮説導出</a:t>
            </a:r>
            <a:r>
              <a:rPr lang="ja-JP" altLang="en-US"/>
              <a:t>①</a:t>
            </a:r>
            <a:r>
              <a:rPr kumimoji="1" lang="ja-JP" altLang="en-US"/>
              <a:t>　</a:t>
            </a:r>
            <a:r>
              <a:rPr kumimoji="1" lang="en-US" altLang="ja-JP" sz="3200"/>
              <a:t>~</a:t>
            </a:r>
            <a:r>
              <a:rPr kumimoji="1" lang="ja-JP" altLang="en-US" sz="3200"/>
              <a:t>ライブコマースにおけるリアルタイム</a:t>
            </a:r>
            <a:r>
              <a:rPr kumimoji="1" lang="en-US" altLang="ja-JP" sz="3200"/>
              <a:t>~</a:t>
            </a:r>
            <a:endParaRPr kumimoji="1" lang="ja-JP" altLang="en-US"/>
          </a:p>
        </p:txBody>
      </p:sp>
      <p:sp>
        <p:nvSpPr>
          <p:cNvPr id="15" name="スライド番号プレースホルダー 14"/>
          <p:cNvSpPr>
            <a:spLocks noGrp="1"/>
          </p:cNvSpPr>
          <p:nvPr>
            <p:ph type="sldNum" sz="quarter" idx="12"/>
          </p:nvPr>
        </p:nvSpPr>
        <p:spPr/>
        <p:txBody>
          <a:bodyPr/>
          <a:lstStyle/>
          <a:p>
            <a:fld id="{9D3CC6C3-5821-4D91-9468-EEB7AFE6B331}" type="slidenum">
              <a:rPr lang="ja-JP" altLang="en-US" smtClean="0"/>
              <a:pPr/>
              <a:t>18</a:t>
            </a:fld>
            <a:endParaRPr lang="ja-JP" altLang="en-US" sz="4000"/>
          </a:p>
        </p:txBody>
      </p:sp>
      <p:sp>
        <p:nvSpPr>
          <p:cNvPr id="3" name="テキスト ボックス 2">
            <a:extLst>
              <a:ext uri="{FF2B5EF4-FFF2-40B4-BE49-F238E27FC236}">
                <a16:creationId xmlns:a16="http://schemas.microsoft.com/office/drawing/2014/main" id="{7A9CB964-825B-4F25-A492-901BF7056AFD}"/>
              </a:ext>
            </a:extLst>
          </p:cNvPr>
          <p:cNvSpPr txBox="1"/>
          <p:nvPr/>
        </p:nvSpPr>
        <p:spPr>
          <a:xfrm>
            <a:off x="948670" y="1138088"/>
            <a:ext cx="7263527" cy="461665"/>
          </a:xfrm>
          <a:prstGeom prst="rect">
            <a:avLst/>
          </a:prstGeom>
          <a:noFill/>
        </p:spPr>
        <p:txBody>
          <a:bodyPr wrap="none" rtlCol="0">
            <a:spAutoFit/>
          </a:bodyPr>
          <a:lstStyle/>
          <a:p>
            <a:r>
              <a:rPr kumimoji="1" lang="ja-JP" altLang="en-US" sz="2400"/>
              <a:t>ライブコマースにおいてリアルタイムであるとは？</a:t>
            </a:r>
          </a:p>
        </p:txBody>
      </p:sp>
      <p:pic>
        <p:nvPicPr>
          <p:cNvPr id="4" name="図 3">
            <a:extLst>
              <a:ext uri="{FF2B5EF4-FFF2-40B4-BE49-F238E27FC236}">
                <a16:creationId xmlns:a16="http://schemas.microsoft.com/office/drawing/2014/main" id="{C3141710-D6C3-4490-9C51-7C397E74001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58895" y="2156412"/>
            <a:ext cx="1980045" cy="3869217"/>
          </a:xfrm>
          <a:prstGeom prst="rect">
            <a:avLst/>
          </a:prstGeom>
        </p:spPr>
      </p:pic>
      <p:pic>
        <p:nvPicPr>
          <p:cNvPr id="5" name="Picture 2" descr="スマートフォンで写真を撮る人のイラスト（女性）">
            <a:extLst>
              <a:ext uri="{FF2B5EF4-FFF2-40B4-BE49-F238E27FC236}">
                <a16:creationId xmlns:a16="http://schemas.microsoft.com/office/drawing/2014/main" id="{71B6F407-D0E6-4A70-9E28-2E39CEC60894}"/>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a:stretch/>
        </p:blipFill>
        <p:spPr bwMode="auto">
          <a:xfrm>
            <a:off x="4738379" y="2156412"/>
            <a:ext cx="587456" cy="88502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スマートフォンで写真を撮る人のイラスト（女性）">
            <a:extLst>
              <a:ext uri="{FF2B5EF4-FFF2-40B4-BE49-F238E27FC236}">
                <a16:creationId xmlns:a16="http://schemas.microsoft.com/office/drawing/2014/main" id="{7E8DEC9B-2AB1-4FA8-8C74-9695FA0AD070}"/>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a:stretch/>
        </p:blipFill>
        <p:spPr bwMode="auto">
          <a:xfrm>
            <a:off x="4738379" y="3119512"/>
            <a:ext cx="587456" cy="88502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スマートフォンで写真を撮る人のイラスト（女性）">
            <a:extLst>
              <a:ext uri="{FF2B5EF4-FFF2-40B4-BE49-F238E27FC236}">
                <a16:creationId xmlns:a16="http://schemas.microsoft.com/office/drawing/2014/main" id="{32B82792-9E9B-4A70-8625-43EE9418FEC3}"/>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a:stretch/>
        </p:blipFill>
        <p:spPr bwMode="auto">
          <a:xfrm>
            <a:off x="4738379" y="4082612"/>
            <a:ext cx="587456" cy="88502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スマートフォンで写真を撮る人のイラスト（女性）">
            <a:extLst>
              <a:ext uri="{FF2B5EF4-FFF2-40B4-BE49-F238E27FC236}">
                <a16:creationId xmlns:a16="http://schemas.microsoft.com/office/drawing/2014/main" id="{076FA87A-7BE6-43BA-BBF7-7BD280CE2868}"/>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a:stretch/>
        </p:blipFill>
        <p:spPr bwMode="auto">
          <a:xfrm>
            <a:off x="4738379" y="5045712"/>
            <a:ext cx="587456" cy="885020"/>
          </a:xfrm>
          <a:prstGeom prst="rect">
            <a:avLst/>
          </a:prstGeom>
          <a:noFill/>
          <a:extLst>
            <a:ext uri="{909E8E84-426E-40DD-AFC4-6F175D3DCCD1}">
              <a14:hiddenFill xmlns:a14="http://schemas.microsoft.com/office/drawing/2010/main">
                <a:solidFill>
                  <a:srgbClr val="FFFFFF"/>
                </a:solidFill>
              </a14:hiddenFill>
            </a:ext>
          </a:extLst>
        </p:spPr>
      </p:pic>
      <p:sp>
        <p:nvSpPr>
          <p:cNvPr id="9" name="左矢印 8">
            <a:extLst>
              <a:ext uri="{FF2B5EF4-FFF2-40B4-BE49-F238E27FC236}">
                <a16:creationId xmlns:a16="http://schemas.microsoft.com/office/drawing/2014/main" id="{55E61598-32A8-4FB7-89EC-C174E7212BCF}"/>
              </a:ext>
            </a:extLst>
          </p:cNvPr>
          <p:cNvSpPr/>
          <p:nvPr/>
        </p:nvSpPr>
        <p:spPr>
          <a:xfrm>
            <a:off x="3092940" y="2386734"/>
            <a:ext cx="1354361" cy="43092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t>オンライン</a:t>
            </a:r>
          </a:p>
        </p:txBody>
      </p:sp>
      <p:sp>
        <p:nvSpPr>
          <p:cNvPr id="10" name="左矢印 9">
            <a:extLst>
              <a:ext uri="{FF2B5EF4-FFF2-40B4-BE49-F238E27FC236}">
                <a16:creationId xmlns:a16="http://schemas.microsoft.com/office/drawing/2014/main" id="{A0814A06-BD5A-469A-B752-60E5B3FFBE45}"/>
              </a:ext>
            </a:extLst>
          </p:cNvPr>
          <p:cNvSpPr/>
          <p:nvPr/>
        </p:nvSpPr>
        <p:spPr>
          <a:xfrm>
            <a:off x="3092941" y="3346560"/>
            <a:ext cx="1359616" cy="43092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t>オンライン</a:t>
            </a:r>
          </a:p>
        </p:txBody>
      </p:sp>
      <p:sp>
        <p:nvSpPr>
          <p:cNvPr id="11" name="左矢印 10">
            <a:extLst>
              <a:ext uri="{FF2B5EF4-FFF2-40B4-BE49-F238E27FC236}">
                <a16:creationId xmlns:a16="http://schemas.microsoft.com/office/drawing/2014/main" id="{C69BB49F-4403-425D-80A7-7EB6D2330382}"/>
              </a:ext>
            </a:extLst>
          </p:cNvPr>
          <p:cNvSpPr/>
          <p:nvPr/>
        </p:nvSpPr>
        <p:spPr>
          <a:xfrm>
            <a:off x="3092941" y="4309660"/>
            <a:ext cx="1354362" cy="43092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t>オンライン</a:t>
            </a:r>
          </a:p>
        </p:txBody>
      </p:sp>
      <p:sp>
        <p:nvSpPr>
          <p:cNvPr id="12" name="左矢印 11">
            <a:extLst>
              <a:ext uri="{FF2B5EF4-FFF2-40B4-BE49-F238E27FC236}">
                <a16:creationId xmlns:a16="http://schemas.microsoft.com/office/drawing/2014/main" id="{7B11D619-00A3-44F3-BE6F-271E4AF3545F}"/>
              </a:ext>
            </a:extLst>
          </p:cNvPr>
          <p:cNvSpPr/>
          <p:nvPr/>
        </p:nvSpPr>
        <p:spPr>
          <a:xfrm>
            <a:off x="3092941" y="5272760"/>
            <a:ext cx="1354362" cy="43092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t>オンライン</a:t>
            </a:r>
          </a:p>
        </p:txBody>
      </p:sp>
      <p:sp>
        <p:nvSpPr>
          <p:cNvPr id="13" name="テキスト ボックス 12">
            <a:extLst>
              <a:ext uri="{FF2B5EF4-FFF2-40B4-BE49-F238E27FC236}">
                <a16:creationId xmlns:a16="http://schemas.microsoft.com/office/drawing/2014/main" id="{F101BB2E-E94D-400A-AFB8-DD6E451ECEAA}"/>
              </a:ext>
            </a:extLst>
          </p:cNvPr>
          <p:cNvSpPr txBox="1"/>
          <p:nvPr/>
        </p:nvSpPr>
        <p:spPr>
          <a:xfrm>
            <a:off x="1045437" y="1714866"/>
            <a:ext cx="1606960" cy="369332"/>
          </a:xfrm>
          <a:prstGeom prst="rect">
            <a:avLst/>
          </a:prstGeom>
          <a:noFill/>
        </p:spPr>
        <p:txBody>
          <a:bodyPr wrap="square" rtlCol="0">
            <a:spAutoFit/>
          </a:bodyPr>
          <a:lstStyle/>
          <a:p>
            <a:r>
              <a:rPr kumimoji="1" lang="ja-JP" altLang="en-US" b="1" u="sng"/>
              <a:t>ライブコマース</a:t>
            </a:r>
          </a:p>
        </p:txBody>
      </p:sp>
      <p:sp>
        <p:nvSpPr>
          <p:cNvPr id="14" name="角丸四角形吹き出し 13">
            <a:extLst>
              <a:ext uri="{FF2B5EF4-FFF2-40B4-BE49-F238E27FC236}">
                <a16:creationId xmlns:a16="http://schemas.microsoft.com/office/drawing/2014/main" id="{533E48D4-8038-4DEB-A33C-93D74208AF9A}"/>
              </a:ext>
            </a:extLst>
          </p:cNvPr>
          <p:cNvSpPr/>
          <p:nvPr/>
        </p:nvSpPr>
        <p:spPr>
          <a:xfrm>
            <a:off x="6475537" y="2699102"/>
            <a:ext cx="4866291" cy="2789120"/>
          </a:xfrm>
          <a:prstGeom prst="wedgeRoundRectCallout">
            <a:avLst>
              <a:gd name="adj1" fmla="val -68464"/>
              <a:gd name="adj2" fmla="val -23651"/>
              <a:gd name="adj3" fmla="val 16667"/>
            </a:avLst>
          </a:prstGeom>
          <a:ln w="76200"/>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sz="2800"/>
              <a:t>その時に行われている商品説明を</a:t>
            </a:r>
            <a:r>
              <a:rPr lang="ja-JP" altLang="en-US" sz="2800"/>
              <a:t>オンライン上</a:t>
            </a:r>
            <a:r>
              <a:rPr kumimoji="1" lang="ja-JP" altLang="en-US" sz="2800"/>
              <a:t>で</a:t>
            </a:r>
            <a:r>
              <a:rPr kumimoji="1" lang="ja-JP" altLang="en-US" sz="2800" b="1">
                <a:solidFill>
                  <a:srgbClr val="FF0000"/>
                </a:solidFill>
              </a:rPr>
              <a:t>みんなで同時に視聴する</a:t>
            </a:r>
            <a:r>
              <a:rPr kumimoji="1" lang="ja-JP" altLang="en-US" sz="2800">
                <a:solidFill>
                  <a:srgbClr val="FF0000"/>
                </a:solidFill>
              </a:rPr>
              <a:t>こと</a:t>
            </a:r>
          </a:p>
        </p:txBody>
      </p:sp>
    </p:spTree>
    <p:extLst>
      <p:ext uri="{BB962C8B-B14F-4D97-AF65-F5344CB8AC3E}">
        <p14:creationId xmlns:p14="http://schemas.microsoft.com/office/powerpoint/2010/main" val="16153130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AE22211-068F-4AEB-9A1C-72087AEEA4A2}"/>
              </a:ext>
            </a:extLst>
          </p:cNvPr>
          <p:cNvSpPr>
            <a:spLocks noGrp="1"/>
          </p:cNvSpPr>
          <p:nvPr>
            <p:ph type="title"/>
          </p:nvPr>
        </p:nvSpPr>
        <p:spPr/>
        <p:txBody>
          <a:bodyPr/>
          <a:lstStyle/>
          <a:p>
            <a:r>
              <a:rPr kumimoji="1" lang="ja-JP" altLang="en-US"/>
              <a:t>仮説導出</a:t>
            </a:r>
            <a:r>
              <a:rPr lang="ja-JP" altLang="en-US"/>
              <a:t>①</a:t>
            </a:r>
            <a:r>
              <a:rPr kumimoji="1" lang="ja-JP" altLang="en-US"/>
              <a:t>　</a:t>
            </a:r>
            <a:r>
              <a:rPr kumimoji="1" lang="en-US" altLang="ja-JP" sz="3200"/>
              <a:t>~</a:t>
            </a:r>
            <a:r>
              <a:rPr kumimoji="1" lang="ja-JP" altLang="en-US" sz="3200"/>
              <a:t>同時視聴すること</a:t>
            </a:r>
            <a:r>
              <a:rPr kumimoji="1" lang="en-US" altLang="ja-JP" sz="3200"/>
              <a:t>~</a:t>
            </a:r>
            <a:endParaRPr kumimoji="1" lang="ja-JP" altLang="en-US"/>
          </a:p>
        </p:txBody>
      </p:sp>
      <p:sp>
        <p:nvSpPr>
          <p:cNvPr id="3" name="スライド番号プレースホルダー 2">
            <a:extLst>
              <a:ext uri="{FF2B5EF4-FFF2-40B4-BE49-F238E27FC236}">
                <a16:creationId xmlns:a16="http://schemas.microsoft.com/office/drawing/2014/main" id="{FDA710F9-0BB2-4255-9BA8-3E33ADF8DCFA}"/>
              </a:ext>
            </a:extLst>
          </p:cNvPr>
          <p:cNvSpPr>
            <a:spLocks noGrp="1"/>
          </p:cNvSpPr>
          <p:nvPr>
            <p:ph type="sldNum" sz="quarter" idx="12"/>
          </p:nvPr>
        </p:nvSpPr>
        <p:spPr/>
        <p:txBody>
          <a:bodyPr/>
          <a:lstStyle/>
          <a:p>
            <a:fld id="{9D3CC6C3-5821-4D91-9468-EEB7AFE6B331}" type="slidenum">
              <a:rPr lang="ja-JP" altLang="en-US" smtClean="0"/>
              <a:pPr/>
              <a:t>19</a:t>
            </a:fld>
            <a:endParaRPr lang="ja-JP" altLang="en-US" sz="4000"/>
          </a:p>
        </p:txBody>
      </p:sp>
      <p:sp>
        <p:nvSpPr>
          <p:cNvPr id="4" name="テキスト ボックス 3">
            <a:extLst>
              <a:ext uri="{FF2B5EF4-FFF2-40B4-BE49-F238E27FC236}">
                <a16:creationId xmlns:a16="http://schemas.microsoft.com/office/drawing/2014/main" id="{F6272D6E-087B-4DCE-8955-A76A7ED1A645}"/>
              </a:ext>
            </a:extLst>
          </p:cNvPr>
          <p:cNvSpPr txBox="1"/>
          <p:nvPr/>
        </p:nvSpPr>
        <p:spPr>
          <a:xfrm>
            <a:off x="1742712" y="1305239"/>
            <a:ext cx="8706575" cy="1015663"/>
          </a:xfrm>
          <a:prstGeom prst="rect">
            <a:avLst/>
          </a:prstGeom>
          <a:noFill/>
        </p:spPr>
        <p:txBody>
          <a:bodyPr wrap="square" rtlCol="0">
            <a:spAutoFit/>
          </a:bodyPr>
          <a:lstStyle/>
          <a:p>
            <a:r>
              <a:rPr lang="ja-JP" altLang="en-US" sz="2000"/>
              <a:t>作品の</a:t>
            </a:r>
            <a:r>
              <a:rPr lang="ja-JP" altLang="en-US" sz="2000" b="1"/>
              <a:t>「同時視聴」</a:t>
            </a:r>
            <a:r>
              <a:rPr lang="ja-JP" altLang="en-US" sz="2000"/>
              <a:t>というジャンルが存在します。アニメ、映画を開始時間を合わせて視聴者と一緒に見るというものです。</a:t>
            </a:r>
            <a:r>
              <a:rPr lang="en-US" altLang="ja-JP" sz="2000"/>
              <a:t>1</a:t>
            </a:r>
            <a:r>
              <a:rPr lang="ja-JP" altLang="en-US" sz="2000"/>
              <a:t>万人に近い人達と</a:t>
            </a:r>
            <a:r>
              <a:rPr lang="ja-JP" altLang="en-US" sz="2000" b="1"/>
              <a:t>同時に映画を見る体験はより</a:t>
            </a:r>
            <a:r>
              <a:rPr lang="ja-JP" altLang="en-US" sz="2000" b="1" u="sng"/>
              <a:t>高揚感を高めてくれます。</a:t>
            </a:r>
            <a:endParaRPr lang="ja-JP" altLang="en-US" sz="2000" u="sng"/>
          </a:p>
        </p:txBody>
      </p:sp>
      <p:sp>
        <p:nvSpPr>
          <p:cNvPr id="5" name="下矢印 3">
            <a:extLst>
              <a:ext uri="{FF2B5EF4-FFF2-40B4-BE49-F238E27FC236}">
                <a16:creationId xmlns:a16="http://schemas.microsoft.com/office/drawing/2014/main" id="{747AC3E5-1921-423E-BBEA-9FDE3E8AF239}"/>
              </a:ext>
            </a:extLst>
          </p:cNvPr>
          <p:cNvSpPr/>
          <p:nvPr/>
        </p:nvSpPr>
        <p:spPr>
          <a:xfrm>
            <a:off x="4254677" y="3362609"/>
            <a:ext cx="3742944" cy="7559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453946F9-BBE5-4844-948E-9248E2249ACC}"/>
              </a:ext>
            </a:extLst>
          </p:cNvPr>
          <p:cNvSpPr txBox="1"/>
          <p:nvPr/>
        </p:nvSpPr>
        <p:spPr>
          <a:xfrm>
            <a:off x="592423" y="4860959"/>
            <a:ext cx="11439939" cy="523220"/>
          </a:xfrm>
          <a:prstGeom prst="rect">
            <a:avLst/>
          </a:prstGeom>
          <a:noFill/>
        </p:spPr>
        <p:txBody>
          <a:bodyPr wrap="square" rtlCol="0">
            <a:spAutoFit/>
          </a:bodyPr>
          <a:lstStyle/>
          <a:p>
            <a:r>
              <a:rPr kumimoji="1" lang="ja-JP" altLang="en-US" sz="2800" dirty="0"/>
              <a:t>他の視聴者と同時に視聴している感覚は</a:t>
            </a:r>
            <a:r>
              <a:rPr kumimoji="1" lang="ja-JP" altLang="en-US" sz="2800" b="1" dirty="0">
                <a:solidFill>
                  <a:srgbClr val="FF0000"/>
                </a:solidFill>
              </a:rPr>
              <a:t>ポジティブ感情</a:t>
            </a:r>
            <a:r>
              <a:rPr kumimoji="1" lang="ja-JP" altLang="en-US" sz="2800" dirty="0"/>
              <a:t>を喚起させる！</a:t>
            </a:r>
          </a:p>
        </p:txBody>
      </p:sp>
      <p:sp>
        <p:nvSpPr>
          <p:cNvPr id="8" name="テキスト ボックス 7">
            <a:extLst>
              <a:ext uri="{FF2B5EF4-FFF2-40B4-BE49-F238E27FC236}">
                <a16:creationId xmlns:a16="http://schemas.microsoft.com/office/drawing/2014/main" id="{7A5AC9C0-A855-4F0D-AD1A-C7A5BA95669B}"/>
              </a:ext>
            </a:extLst>
          </p:cNvPr>
          <p:cNvSpPr txBox="1"/>
          <p:nvPr/>
        </p:nvSpPr>
        <p:spPr>
          <a:xfrm>
            <a:off x="3570297" y="2668043"/>
            <a:ext cx="7692502" cy="369332"/>
          </a:xfrm>
          <a:prstGeom prst="rect">
            <a:avLst/>
          </a:prstGeom>
          <a:noFill/>
        </p:spPr>
        <p:txBody>
          <a:bodyPr wrap="square" rtlCol="0">
            <a:spAutoFit/>
          </a:bodyPr>
          <a:lstStyle/>
          <a:p>
            <a:r>
              <a:rPr kumimoji="1" lang="en-US" altLang="ja-JP"/>
              <a:t>Twitch</a:t>
            </a:r>
            <a:r>
              <a:rPr kumimoji="1" lang="ja-JP" altLang="en-US"/>
              <a:t>で合法化する「映画同時視聴」、新たなライブエンタメの可能性（</a:t>
            </a:r>
            <a:r>
              <a:rPr kumimoji="1" lang="en-US" altLang="ja-JP"/>
              <a:t>BRIDGE)</a:t>
            </a:r>
            <a:endParaRPr kumimoji="1" lang="ja-JP" altLang="en-US"/>
          </a:p>
        </p:txBody>
      </p:sp>
      <p:sp>
        <p:nvSpPr>
          <p:cNvPr id="9" name="四角形: 角を丸くする 8">
            <a:extLst>
              <a:ext uri="{FF2B5EF4-FFF2-40B4-BE49-F238E27FC236}">
                <a16:creationId xmlns:a16="http://schemas.microsoft.com/office/drawing/2014/main" id="{F5BA9902-9761-4ED6-ABDA-BF3D2BF0DE59}"/>
              </a:ext>
            </a:extLst>
          </p:cNvPr>
          <p:cNvSpPr/>
          <p:nvPr/>
        </p:nvSpPr>
        <p:spPr>
          <a:xfrm>
            <a:off x="765142" y="1076386"/>
            <a:ext cx="10661716" cy="2005087"/>
          </a:xfrm>
          <a:prstGeom prst="roundRect">
            <a:avLst/>
          </a:prstGeom>
          <a:noFill/>
          <a:ln w="19050"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9BA537F7-19DD-4110-A041-F5CF28F8CBC7}"/>
              </a:ext>
            </a:extLst>
          </p:cNvPr>
          <p:cNvSpPr/>
          <p:nvPr/>
        </p:nvSpPr>
        <p:spPr>
          <a:xfrm>
            <a:off x="550734" y="4550756"/>
            <a:ext cx="11090530" cy="1143626"/>
          </a:xfrm>
          <a:prstGeom prst="rect">
            <a:avLst/>
          </a:prstGeom>
          <a:noFill/>
          <a:ln w="7620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spTree>
    <p:extLst>
      <p:ext uri="{BB962C8B-B14F-4D97-AF65-F5344CB8AC3E}">
        <p14:creationId xmlns:p14="http://schemas.microsoft.com/office/powerpoint/2010/main" val="27911175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Rounded Corners 1">
            <a:extLst>
              <a:ext uri="{FF2B5EF4-FFF2-40B4-BE49-F238E27FC236}">
                <a16:creationId xmlns:a16="http://schemas.microsoft.com/office/drawing/2014/main" id="{82154DD7-8C2A-4CA9-8ADB-73409DFF282F}"/>
              </a:ext>
            </a:extLst>
          </p:cNvPr>
          <p:cNvSpPr/>
          <p:nvPr/>
        </p:nvSpPr>
        <p:spPr>
          <a:xfrm>
            <a:off x="478692" y="1685042"/>
            <a:ext cx="11234614" cy="3487916"/>
          </a:xfrm>
          <a:prstGeom prst="round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5" name="コンテンツ プレースホルダー 2">
            <a:extLst>
              <a:ext uri="{FF2B5EF4-FFF2-40B4-BE49-F238E27FC236}">
                <a16:creationId xmlns:a16="http://schemas.microsoft.com/office/drawing/2014/main" id="{DEFC7547-245E-44E9-8296-C9D5E0B94C9E}"/>
              </a:ext>
            </a:extLst>
          </p:cNvPr>
          <p:cNvSpPr>
            <a:spLocks noGrp="1"/>
          </p:cNvSpPr>
          <p:nvPr>
            <p:ph idx="1"/>
          </p:nvPr>
        </p:nvSpPr>
        <p:spPr>
          <a:xfrm>
            <a:off x="1006169" y="2335343"/>
            <a:ext cx="10179660" cy="2187314"/>
          </a:xfrm>
        </p:spPr>
        <p:txBody>
          <a:bodyPr lIns="180000" tIns="180000" rIns="180000" bIns="180000">
            <a:noAutofit/>
          </a:bodyPr>
          <a:lstStyle/>
          <a:p>
            <a:pPr marL="0" indent="0">
              <a:lnSpc>
                <a:spcPct val="120000"/>
              </a:lnSpc>
              <a:spcBef>
                <a:spcPts val="0"/>
              </a:spcBef>
              <a:buNone/>
            </a:pPr>
            <a:r>
              <a:rPr lang="ja-JP" altLang="en-US">
                <a:latin typeface="+mn-ea"/>
              </a:rPr>
              <a:t>新型コロナウイルス感染拡大によって消費者が</a:t>
            </a:r>
            <a:r>
              <a:rPr lang="en-US" altLang="ja-JP">
                <a:latin typeface="+mn-ea"/>
              </a:rPr>
              <a:t>EC(</a:t>
            </a:r>
            <a:r>
              <a:rPr lang="ja-JP" altLang="en-US">
                <a:latin typeface="+mn-ea"/>
              </a:rPr>
              <a:t>電子商取引）サイトを通じて買い物をする</a:t>
            </a:r>
            <a:r>
              <a:rPr lang="en-US" altLang="ja-JP">
                <a:latin typeface="+mn-ea"/>
              </a:rPr>
              <a:t> </a:t>
            </a:r>
            <a:r>
              <a:rPr lang="ja-JP" altLang="en-US">
                <a:latin typeface="+mn-ea"/>
              </a:rPr>
              <a:t>機会が増えている。</a:t>
            </a:r>
          </a:p>
          <a:p>
            <a:pPr marL="0" indent="0">
              <a:lnSpc>
                <a:spcPct val="120000"/>
              </a:lnSpc>
              <a:spcBef>
                <a:spcPts val="0"/>
              </a:spcBef>
              <a:buNone/>
            </a:pPr>
            <a:r>
              <a:rPr lang="ja-JP" altLang="en-US">
                <a:latin typeface="+mn-ea"/>
              </a:rPr>
              <a:t>そのような中でライブコマースというライブ配信と</a:t>
            </a:r>
            <a:r>
              <a:rPr lang="en-US" altLang="ja-JP">
                <a:latin typeface="+mn-ea"/>
              </a:rPr>
              <a:t>EC</a:t>
            </a:r>
            <a:r>
              <a:rPr lang="ja-JP" altLang="en-US">
                <a:latin typeface="+mn-ea"/>
              </a:rPr>
              <a:t>を合わせた販売手法が注目されている。</a:t>
            </a:r>
            <a:endParaRPr lang="en-US" altLang="ja-JP">
              <a:latin typeface="+mn-ea"/>
            </a:endParaRPr>
          </a:p>
          <a:p>
            <a:pPr marL="0" indent="0">
              <a:lnSpc>
                <a:spcPct val="120000"/>
              </a:lnSpc>
              <a:spcBef>
                <a:spcPts val="0"/>
              </a:spcBef>
              <a:buNone/>
            </a:pPr>
            <a:r>
              <a:rPr lang="ja-JP" altLang="en-US">
                <a:latin typeface="+mn-ea"/>
              </a:rPr>
              <a:t>本研究ではライブコマースの視聴者（消費者）に着目し、ライブコマースが</a:t>
            </a:r>
            <a:r>
              <a:rPr lang="ja-JP" altLang="en-US" dirty="0">
                <a:latin typeface="+mn-ea"/>
              </a:rPr>
              <a:t>購買</a:t>
            </a:r>
            <a:r>
              <a:rPr lang="ja-JP" altLang="en-US">
                <a:latin typeface="+mn-ea"/>
              </a:rPr>
              <a:t>心理に与える影響について検証する。</a:t>
            </a:r>
          </a:p>
        </p:txBody>
      </p:sp>
      <p:sp>
        <p:nvSpPr>
          <p:cNvPr id="4" name="スライド番号プレースホルダー 3">
            <a:extLst>
              <a:ext uri="{FF2B5EF4-FFF2-40B4-BE49-F238E27FC236}">
                <a16:creationId xmlns:a16="http://schemas.microsoft.com/office/drawing/2014/main" id="{519F60CC-EEB4-413E-8600-22B05FFE2CAD}"/>
              </a:ext>
            </a:extLst>
          </p:cNvPr>
          <p:cNvSpPr>
            <a:spLocks noGrp="1"/>
          </p:cNvSpPr>
          <p:nvPr>
            <p:ph type="sldNum" sz="quarter" idx="12"/>
          </p:nvPr>
        </p:nvSpPr>
        <p:spPr/>
        <p:txBody>
          <a:bodyPr/>
          <a:lstStyle/>
          <a:p>
            <a:fld id="{9BEE0C86-895A-486D-848D-123B771F4BEB}" type="slidenum">
              <a:rPr kumimoji="1" lang="ja-JP" altLang="en-US" smtClean="0"/>
              <a:pPr/>
              <a:t>2</a:t>
            </a:fld>
            <a:endParaRPr lang="ja-JP" altLang="en-US"/>
          </a:p>
        </p:txBody>
      </p:sp>
      <p:sp>
        <p:nvSpPr>
          <p:cNvPr id="2" name="タイトル 1">
            <a:extLst>
              <a:ext uri="{FF2B5EF4-FFF2-40B4-BE49-F238E27FC236}">
                <a16:creationId xmlns:a16="http://schemas.microsoft.com/office/drawing/2014/main" id="{A41444F0-77B9-47E1-A3F2-A8A6200F2259}"/>
              </a:ext>
            </a:extLst>
          </p:cNvPr>
          <p:cNvSpPr>
            <a:spLocks noGrp="1"/>
          </p:cNvSpPr>
          <p:nvPr>
            <p:ph type="title" idx="4294967295"/>
          </p:nvPr>
        </p:nvSpPr>
        <p:spPr>
          <a:xfrm>
            <a:off x="1109662" y="0"/>
            <a:ext cx="9972675" cy="773113"/>
          </a:xfrm>
        </p:spPr>
        <p:txBody>
          <a:bodyPr>
            <a:normAutofit/>
          </a:bodyPr>
          <a:lstStyle/>
          <a:p>
            <a:r>
              <a:rPr lang="ja-JP" altLang="en-US"/>
              <a:t>研究概要</a:t>
            </a:r>
          </a:p>
        </p:txBody>
      </p:sp>
    </p:spTree>
    <p:extLst>
      <p:ext uri="{BB962C8B-B14F-4D97-AF65-F5344CB8AC3E}">
        <p14:creationId xmlns:p14="http://schemas.microsoft.com/office/powerpoint/2010/main" val="5346797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4508F10-5C89-42F5-BC71-A953F01E6A90}"/>
              </a:ext>
            </a:extLst>
          </p:cNvPr>
          <p:cNvSpPr>
            <a:spLocks noGrp="1"/>
          </p:cNvSpPr>
          <p:nvPr>
            <p:ph type="title"/>
          </p:nvPr>
        </p:nvSpPr>
        <p:spPr/>
        <p:txBody>
          <a:bodyPr/>
          <a:lstStyle/>
          <a:p>
            <a:r>
              <a:rPr lang="ja-JP" altLang="en-US"/>
              <a:t>仮説導出①　</a:t>
            </a:r>
            <a:r>
              <a:rPr lang="en-US" altLang="ja-JP" sz="3200"/>
              <a:t>~</a:t>
            </a:r>
            <a:r>
              <a:rPr lang="ja-JP" altLang="en-US" sz="3200"/>
              <a:t>ポジティブ感情とは</a:t>
            </a:r>
            <a:r>
              <a:rPr lang="en-US" altLang="ja-JP" sz="3200"/>
              <a:t>~</a:t>
            </a:r>
            <a:endParaRPr kumimoji="1" lang="ja-JP" altLang="en-US"/>
          </a:p>
        </p:txBody>
      </p:sp>
      <p:sp>
        <p:nvSpPr>
          <p:cNvPr id="3" name="スライド番号プレースホルダー 2">
            <a:extLst>
              <a:ext uri="{FF2B5EF4-FFF2-40B4-BE49-F238E27FC236}">
                <a16:creationId xmlns:a16="http://schemas.microsoft.com/office/drawing/2014/main" id="{7C70F506-AA53-412B-9C7B-5D285913CB99}"/>
              </a:ext>
            </a:extLst>
          </p:cNvPr>
          <p:cNvSpPr>
            <a:spLocks noGrp="1"/>
          </p:cNvSpPr>
          <p:nvPr>
            <p:ph type="sldNum" sz="quarter" idx="12"/>
          </p:nvPr>
        </p:nvSpPr>
        <p:spPr/>
        <p:txBody>
          <a:bodyPr/>
          <a:lstStyle/>
          <a:p>
            <a:fld id="{9D3CC6C3-5821-4D91-9468-EEB7AFE6B331}" type="slidenum">
              <a:rPr lang="ja-JP" altLang="en-US" smtClean="0"/>
              <a:pPr/>
              <a:t>20</a:t>
            </a:fld>
            <a:endParaRPr lang="ja-JP" altLang="en-US" sz="4000"/>
          </a:p>
        </p:txBody>
      </p:sp>
      <p:sp>
        <p:nvSpPr>
          <p:cNvPr id="4" name="テキスト ボックス 3">
            <a:extLst>
              <a:ext uri="{FF2B5EF4-FFF2-40B4-BE49-F238E27FC236}">
                <a16:creationId xmlns:a16="http://schemas.microsoft.com/office/drawing/2014/main" id="{0268B8D2-4F0B-4264-859B-2EAA49A61146}"/>
              </a:ext>
            </a:extLst>
          </p:cNvPr>
          <p:cNvSpPr txBox="1"/>
          <p:nvPr/>
        </p:nvSpPr>
        <p:spPr>
          <a:xfrm>
            <a:off x="1866988" y="5448694"/>
            <a:ext cx="8101614" cy="738664"/>
          </a:xfrm>
          <a:prstGeom prst="rect">
            <a:avLst/>
          </a:prstGeom>
          <a:noFill/>
        </p:spPr>
        <p:txBody>
          <a:bodyPr wrap="square" rtlCol="0">
            <a:spAutoFit/>
          </a:bodyPr>
          <a:lstStyle/>
          <a:p>
            <a:r>
              <a:rPr lang="ja-JP" altLang="en-US" sz="2400" dirty="0"/>
              <a:t>ポジティブ感情は主観的に気持ちが高ぶる感情のことを指す </a:t>
            </a:r>
          </a:p>
          <a:p>
            <a:endParaRPr kumimoji="1" lang="ja-JP" altLang="en-US" dirty="0"/>
          </a:p>
        </p:txBody>
      </p:sp>
      <p:sp>
        <p:nvSpPr>
          <p:cNvPr id="5" name="正方形/長方形 4">
            <a:extLst>
              <a:ext uri="{FF2B5EF4-FFF2-40B4-BE49-F238E27FC236}">
                <a16:creationId xmlns:a16="http://schemas.microsoft.com/office/drawing/2014/main" id="{663DDDBB-7703-4A8B-BF10-5EE5DDBFE45B}"/>
              </a:ext>
            </a:extLst>
          </p:cNvPr>
          <p:cNvSpPr/>
          <p:nvPr/>
        </p:nvSpPr>
        <p:spPr>
          <a:xfrm>
            <a:off x="1060314" y="5250190"/>
            <a:ext cx="10071371" cy="880995"/>
          </a:xfrm>
          <a:prstGeom prst="rect">
            <a:avLst/>
          </a:prstGeom>
          <a:noFill/>
          <a:ln w="7620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sp>
        <p:nvSpPr>
          <p:cNvPr id="6" name="Rectangle 1">
            <a:extLst>
              <a:ext uri="{FF2B5EF4-FFF2-40B4-BE49-F238E27FC236}">
                <a16:creationId xmlns:a16="http://schemas.microsoft.com/office/drawing/2014/main" id="{E109C74E-A55E-4E82-9272-E269B6BF0F08}"/>
              </a:ext>
            </a:extLst>
          </p:cNvPr>
          <p:cNvSpPr>
            <a:spLocks noChangeArrowheads="1"/>
          </p:cNvSpPr>
          <p:nvPr/>
        </p:nvSpPr>
        <p:spPr bwMode="auto">
          <a:xfrm>
            <a:off x="1839374" y="3403709"/>
            <a:ext cx="8523865"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ja-JP" altLang="en-US">
                <a:latin typeface="+mj-ea"/>
                <a:ea typeface="+mj-ea"/>
              </a:rPr>
              <a:t>他にも、</a:t>
            </a:r>
            <a:endParaRPr lang="en-US" altLang="ja-JP">
              <a:latin typeface="+mj-ea"/>
              <a:ea typeface="+mj-ea"/>
            </a:endParaRPr>
          </a:p>
          <a:p>
            <a:pPr eaLnBrk="0" fontAlgn="base" hangingPunct="0">
              <a:spcBef>
                <a:spcPct val="0"/>
              </a:spcBef>
              <a:spcAft>
                <a:spcPct val="0"/>
              </a:spcAft>
            </a:pPr>
            <a:r>
              <a:rPr kumimoji="0" lang="ja-JP" altLang="ja-JP" i="0" u="none" strike="noStrike" cap="none" normalizeH="0" baseline="0">
                <a:ln>
                  <a:noFill/>
                </a:ln>
                <a:solidFill>
                  <a:schemeClr val="tx1"/>
                </a:solidFill>
                <a:effectLst/>
                <a:latin typeface="+mj-ea"/>
                <a:ea typeface="+mj-ea"/>
              </a:rPr>
              <a:t>「</a:t>
            </a:r>
            <a:r>
              <a:rPr kumimoji="0" lang="ja-JP" altLang="ja-JP">
                <a:latin typeface="+mj-ea"/>
                <a:ea typeface="+mj-ea"/>
              </a:rPr>
              <a:t>気合の入った(inspired) </a:t>
            </a:r>
            <a:r>
              <a:rPr kumimoji="0" lang="ja-JP" altLang="ja-JP" i="0" u="none" strike="noStrike" cap="none" normalizeH="0" baseline="0">
                <a:ln>
                  <a:noFill/>
                </a:ln>
                <a:solidFill>
                  <a:schemeClr val="tx1"/>
                </a:solidFill>
                <a:effectLst/>
                <a:latin typeface="+mj-ea"/>
                <a:ea typeface="+mj-ea"/>
              </a:rPr>
              <a:t>」「</a:t>
            </a:r>
            <a:r>
              <a:rPr kumimoji="1" lang="ja-JP" altLang="en-US"/>
              <a:t>自信のある</a:t>
            </a:r>
            <a:r>
              <a:rPr kumimoji="1" lang="en-US" altLang="ja-JP"/>
              <a:t>(proud) </a:t>
            </a:r>
            <a:r>
              <a:rPr kumimoji="0" lang="ja-JP" altLang="ja-JP" i="0" u="none" strike="noStrike" cap="none" normalizeH="0" baseline="0">
                <a:ln>
                  <a:noFill/>
                </a:ln>
                <a:solidFill>
                  <a:schemeClr val="tx1"/>
                </a:solidFill>
                <a:effectLst/>
                <a:latin typeface="+mj-ea"/>
                <a:ea typeface="+mj-ea"/>
              </a:rPr>
              <a:t>」「</a:t>
            </a:r>
            <a:r>
              <a:rPr kumimoji="1" lang="ja-JP" altLang="en-US"/>
              <a:t>力強い</a:t>
            </a:r>
            <a:r>
              <a:rPr kumimoji="1" lang="en-US" altLang="ja-JP"/>
              <a:t>(strong)</a:t>
            </a:r>
            <a:r>
              <a:rPr kumimoji="0" lang="ja-JP" altLang="ja-JP" i="0" u="none" strike="noStrike" cap="none" normalizeH="0" baseline="0">
                <a:ln>
                  <a:noFill/>
                </a:ln>
                <a:solidFill>
                  <a:schemeClr val="tx1"/>
                </a:solidFill>
                <a:effectLst/>
                <a:latin typeface="+mj-ea"/>
                <a:ea typeface="+mj-ea"/>
              </a:rPr>
              <a:t>」をポジティブ感情尺度の項目として挙げている。</a:t>
            </a:r>
            <a:endParaRPr kumimoji="0" lang="en-US" altLang="ja-JP" i="0" u="none" strike="noStrike" cap="none" normalizeH="0" baseline="0">
              <a:ln>
                <a:noFill/>
              </a:ln>
              <a:solidFill>
                <a:schemeClr val="tx1"/>
              </a:solidFill>
              <a:effectLst/>
              <a:latin typeface="+mj-ea"/>
              <a:ea typeface="+mj-ea"/>
            </a:endParaRPr>
          </a:p>
        </p:txBody>
      </p:sp>
      <p:sp>
        <p:nvSpPr>
          <p:cNvPr id="7" name="テキスト ボックス 6">
            <a:extLst>
              <a:ext uri="{FF2B5EF4-FFF2-40B4-BE49-F238E27FC236}">
                <a16:creationId xmlns:a16="http://schemas.microsoft.com/office/drawing/2014/main" id="{014DCED3-2E7D-4D70-B929-D47D03F0575C}"/>
              </a:ext>
            </a:extLst>
          </p:cNvPr>
          <p:cNvSpPr txBox="1"/>
          <p:nvPr/>
        </p:nvSpPr>
        <p:spPr>
          <a:xfrm>
            <a:off x="7401930" y="4402790"/>
            <a:ext cx="4912711" cy="338554"/>
          </a:xfrm>
          <a:prstGeom prst="rect">
            <a:avLst/>
          </a:prstGeom>
          <a:noFill/>
        </p:spPr>
        <p:txBody>
          <a:bodyPr wrap="square" rtlCol="0">
            <a:spAutoFit/>
          </a:bodyPr>
          <a:lstStyle/>
          <a:p>
            <a:r>
              <a:rPr lang="en-US" altLang="ja-JP" sz="1600">
                <a:latin typeface="+mj-ea"/>
              </a:rPr>
              <a:t>(</a:t>
            </a:r>
            <a:r>
              <a:rPr lang="ja-JP" altLang="ja-JP" sz="1600">
                <a:latin typeface="+mj-ea"/>
              </a:rPr>
              <a:t>ポジティブ・ネガティブ感情スケール</a:t>
            </a:r>
            <a:r>
              <a:rPr lang="en-US" altLang="ja-JP" sz="1600">
                <a:latin typeface="+mj-ea"/>
              </a:rPr>
              <a:t>,1998)</a:t>
            </a:r>
            <a:endParaRPr lang="ja-JP" altLang="ja-JP" sz="4000">
              <a:latin typeface="+mj-ea"/>
            </a:endParaRPr>
          </a:p>
        </p:txBody>
      </p:sp>
      <p:pic>
        <p:nvPicPr>
          <p:cNvPr id="8" name="Picture 2" descr="やる気に燃える人のイラスト（男性）">
            <a:extLst>
              <a:ext uri="{FF2B5EF4-FFF2-40B4-BE49-F238E27FC236}">
                <a16:creationId xmlns:a16="http://schemas.microsoft.com/office/drawing/2014/main" id="{26B20786-263E-483E-AC30-DFA0DBC053F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6972" y="1478195"/>
            <a:ext cx="1464259" cy="146425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アイドルファンの女性のイラスト">
            <a:extLst>
              <a:ext uri="{FF2B5EF4-FFF2-40B4-BE49-F238E27FC236}">
                <a16:creationId xmlns:a16="http://schemas.microsoft.com/office/drawing/2014/main" id="{DBC04DFB-2493-416E-B5FC-4B7F438B5CA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5666" y="1399880"/>
            <a:ext cx="1464259" cy="146425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0" descr="フェスの観客のイラスト（男性）">
            <a:extLst>
              <a:ext uri="{FF2B5EF4-FFF2-40B4-BE49-F238E27FC236}">
                <a16:creationId xmlns:a16="http://schemas.microsoft.com/office/drawing/2014/main" id="{EAEE1F64-7AB0-429D-92BE-C0B980B16BD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94360" y="1478195"/>
            <a:ext cx="1464259" cy="1464259"/>
          </a:xfrm>
          <a:prstGeom prst="rect">
            <a:avLst/>
          </a:prstGeom>
          <a:noFill/>
          <a:extLst>
            <a:ext uri="{909E8E84-426E-40DD-AFC4-6F175D3DCCD1}">
              <a14:hiddenFill xmlns:a14="http://schemas.microsoft.com/office/drawing/2010/main">
                <a:solidFill>
                  <a:srgbClr val="FFFFFF"/>
                </a:solidFill>
              </a14:hiddenFill>
            </a:ext>
          </a:extLst>
        </p:spPr>
      </p:pic>
      <p:sp>
        <p:nvSpPr>
          <p:cNvPr id="11" name="テキスト ボックス 10">
            <a:extLst>
              <a:ext uri="{FF2B5EF4-FFF2-40B4-BE49-F238E27FC236}">
                <a16:creationId xmlns:a16="http://schemas.microsoft.com/office/drawing/2014/main" id="{ADC79E03-AF42-47AE-9A5E-0B4EC84A6B52}"/>
              </a:ext>
            </a:extLst>
          </p:cNvPr>
          <p:cNvSpPr txBox="1"/>
          <p:nvPr/>
        </p:nvSpPr>
        <p:spPr>
          <a:xfrm>
            <a:off x="8588371" y="2979026"/>
            <a:ext cx="2273899" cy="369332"/>
          </a:xfrm>
          <a:prstGeom prst="rect">
            <a:avLst/>
          </a:prstGeom>
          <a:noFill/>
        </p:spPr>
        <p:txBody>
          <a:bodyPr wrap="square" rtlCol="0">
            <a:spAutoFit/>
          </a:bodyPr>
          <a:lstStyle/>
          <a:p>
            <a:r>
              <a:rPr kumimoji="0" lang="ja-JP" altLang="ja-JP" b="1" i="0" u="none" strike="noStrike" cap="none" normalizeH="0" baseline="0">
                <a:ln>
                  <a:noFill/>
                </a:ln>
                <a:solidFill>
                  <a:schemeClr val="tx1"/>
                </a:solidFill>
                <a:effectLst/>
                <a:latin typeface="+mj-ea"/>
                <a:ea typeface="+mj-ea"/>
              </a:rPr>
              <a:t>わくわくした (excited)</a:t>
            </a:r>
            <a:endParaRPr kumimoji="1" lang="ja-JP" altLang="en-US" b="1"/>
          </a:p>
        </p:txBody>
      </p:sp>
      <p:sp>
        <p:nvSpPr>
          <p:cNvPr id="12" name="テキスト ボックス 11">
            <a:extLst>
              <a:ext uri="{FF2B5EF4-FFF2-40B4-BE49-F238E27FC236}">
                <a16:creationId xmlns:a16="http://schemas.microsoft.com/office/drawing/2014/main" id="{29827128-5662-453B-BE05-D0F5834E1F9E}"/>
              </a:ext>
            </a:extLst>
          </p:cNvPr>
          <p:cNvSpPr txBox="1"/>
          <p:nvPr/>
        </p:nvSpPr>
        <p:spPr>
          <a:xfrm>
            <a:off x="736738" y="3000015"/>
            <a:ext cx="2843868" cy="369332"/>
          </a:xfrm>
          <a:prstGeom prst="rect">
            <a:avLst/>
          </a:prstGeom>
          <a:noFill/>
        </p:spPr>
        <p:txBody>
          <a:bodyPr wrap="square" rtlCol="0">
            <a:spAutoFit/>
          </a:bodyPr>
          <a:lstStyle/>
          <a:p>
            <a:r>
              <a:rPr kumimoji="0" lang="ja-JP" altLang="ja-JP" b="1">
                <a:latin typeface="+mj-ea"/>
                <a:ea typeface="+mj-ea"/>
              </a:rPr>
              <a:t>興味を持った(interested)</a:t>
            </a:r>
            <a:endParaRPr kumimoji="1" lang="ja-JP" altLang="en-US" b="1"/>
          </a:p>
        </p:txBody>
      </p:sp>
      <p:sp>
        <p:nvSpPr>
          <p:cNvPr id="13" name="テキスト ボックス 12">
            <a:extLst>
              <a:ext uri="{FF2B5EF4-FFF2-40B4-BE49-F238E27FC236}">
                <a16:creationId xmlns:a16="http://schemas.microsoft.com/office/drawing/2014/main" id="{26711874-598E-489C-A1DF-862CE02B77C6}"/>
              </a:ext>
            </a:extLst>
          </p:cNvPr>
          <p:cNvSpPr txBox="1"/>
          <p:nvPr/>
        </p:nvSpPr>
        <p:spPr>
          <a:xfrm>
            <a:off x="3509102" y="2979026"/>
            <a:ext cx="2825266" cy="369332"/>
          </a:xfrm>
          <a:prstGeom prst="rect">
            <a:avLst/>
          </a:prstGeom>
          <a:noFill/>
        </p:spPr>
        <p:txBody>
          <a:bodyPr wrap="square" rtlCol="0">
            <a:spAutoFit/>
          </a:bodyPr>
          <a:lstStyle/>
          <a:p>
            <a:r>
              <a:rPr lang="ja-JP" altLang="en-US" b="1"/>
              <a:t>夢中になった</a:t>
            </a:r>
            <a:r>
              <a:rPr kumimoji="1" lang="en-US" altLang="ja-JP" b="1"/>
              <a:t>(enthusiastic)</a:t>
            </a:r>
            <a:endParaRPr kumimoji="1" lang="ja-JP" altLang="en-US" b="1"/>
          </a:p>
        </p:txBody>
      </p:sp>
      <p:sp>
        <p:nvSpPr>
          <p:cNvPr id="14" name="テキスト ボックス 13">
            <a:extLst>
              <a:ext uri="{FF2B5EF4-FFF2-40B4-BE49-F238E27FC236}">
                <a16:creationId xmlns:a16="http://schemas.microsoft.com/office/drawing/2014/main" id="{60FD8073-81E7-4D5A-94B0-F7E986F16E33}"/>
              </a:ext>
            </a:extLst>
          </p:cNvPr>
          <p:cNvSpPr txBox="1"/>
          <p:nvPr/>
        </p:nvSpPr>
        <p:spPr>
          <a:xfrm>
            <a:off x="6183283" y="2989521"/>
            <a:ext cx="2570098" cy="369332"/>
          </a:xfrm>
          <a:prstGeom prst="rect">
            <a:avLst/>
          </a:prstGeom>
          <a:noFill/>
        </p:spPr>
        <p:txBody>
          <a:bodyPr wrap="square" rtlCol="0">
            <a:spAutoFit/>
          </a:bodyPr>
          <a:lstStyle/>
          <a:p>
            <a:r>
              <a:rPr lang="ja-JP" altLang="en-US" b="1"/>
              <a:t>気分が上がった</a:t>
            </a:r>
            <a:r>
              <a:rPr kumimoji="1" lang="en-US" altLang="ja-JP" b="1"/>
              <a:t>(active)</a:t>
            </a:r>
            <a:endParaRPr kumimoji="1" lang="ja-JP" altLang="en-US" b="1"/>
          </a:p>
        </p:txBody>
      </p:sp>
      <p:sp>
        <p:nvSpPr>
          <p:cNvPr id="15" name="四角形: 角を丸くする 14">
            <a:extLst>
              <a:ext uri="{FF2B5EF4-FFF2-40B4-BE49-F238E27FC236}">
                <a16:creationId xmlns:a16="http://schemas.microsoft.com/office/drawing/2014/main" id="{33282D7B-DC6B-4B2C-B9A7-695A95A17AE5}"/>
              </a:ext>
            </a:extLst>
          </p:cNvPr>
          <p:cNvSpPr/>
          <p:nvPr/>
        </p:nvSpPr>
        <p:spPr>
          <a:xfrm>
            <a:off x="498746" y="1230867"/>
            <a:ext cx="11194508" cy="3586229"/>
          </a:xfrm>
          <a:prstGeom prst="roundRect">
            <a:avLst/>
          </a:prstGeom>
          <a:noFill/>
          <a:ln w="19050"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kumimoji="1" lang="ja-JP" altLang="en-US"/>
          </a:p>
        </p:txBody>
      </p:sp>
    </p:spTree>
    <p:extLst>
      <p:ext uri="{BB962C8B-B14F-4D97-AF65-F5344CB8AC3E}">
        <p14:creationId xmlns:p14="http://schemas.microsoft.com/office/powerpoint/2010/main" val="25100327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A0236A3-05BB-6D48-995A-81828A276F59}"/>
              </a:ext>
            </a:extLst>
          </p:cNvPr>
          <p:cNvSpPr>
            <a:spLocks noGrp="1"/>
          </p:cNvSpPr>
          <p:nvPr>
            <p:ph type="title"/>
          </p:nvPr>
        </p:nvSpPr>
        <p:spPr/>
        <p:txBody>
          <a:bodyPr/>
          <a:lstStyle/>
          <a:p>
            <a:r>
              <a:rPr kumimoji="1" lang="ja-JP" altLang="en-US"/>
              <a:t>仮説導出①まとめ</a:t>
            </a:r>
          </a:p>
        </p:txBody>
      </p:sp>
      <p:sp>
        <p:nvSpPr>
          <p:cNvPr id="3" name="スライド番号プレースホルダー 2">
            <a:extLst>
              <a:ext uri="{FF2B5EF4-FFF2-40B4-BE49-F238E27FC236}">
                <a16:creationId xmlns:a16="http://schemas.microsoft.com/office/drawing/2014/main" id="{AD203113-D125-F64C-B2F5-1C3F83882A97}"/>
              </a:ext>
            </a:extLst>
          </p:cNvPr>
          <p:cNvSpPr>
            <a:spLocks noGrp="1"/>
          </p:cNvSpPr>
          <p:nvPr>
            <p:ph type="sldNum" sz="quarter" idx="12"/>
          </p:nvPr>
        </p:nvSpPr>
        <p:spPr/>
        <p:txBody>
          <a:bodyPr/>
          <a:lstStyle/>
          <a:p>
            <a:fld id="{9D3CC6C3-5821-4D91-9468-EEB7AFE6B331}" type="slidenum">
              <a:rPr lang="ja-JP" altLang="en-US" smtClean="0"/>
              <a:pPr/>
              <a:t>21</a:t>
            </a:fld>
            <a:endParaRPr lang="ja-JP" altLang="en-US" sz="4000"/>
          </a:p>
        </p:txBody>
      </p:sp>
      <p:pic>
        <p:nvPicPr>
          <p:cNvPr id="4" name="Picture 2" descr="スマートフォンで写真を撮る人のイラスト（女性）">
            <a:extLst>
              <a:ext uri="{FF2B5EF4-FFF2-40B4-BE49-F238E27FC236}">
                <a16:creationId xmlns:a16="http://schemas.microsoft.com/office/drawing/2014/main" id="{AFCDB6C9-B4BA-CE45-A588-BD207AAA04F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a:stretch/>
        </p:blipFill>
        <p:spPr bwMode="auto">
          <a:xfrm>
            <a:off x="9189478" y="2240348"/>
            <a:ext cx="2006689" cy="2771518"/>
          </a:xfrm>
          <a:prstGeom prst="rect">
            <a:avLst/>
          </a:prstGeom>
          <a:noFill/>
          <a:extLst>
            <a:ext uri="{909E8E84-426E-40DD-AFC4-6F175D3DCCD1}">
              <a14:hiddenFill xmlns:a14="http://schemas.microsoft.com/office/drawing/2010/main">
                <a:solidFill>
                  <a:srgbClr val="FFFFFF"/>
                </a:solidFill>
              </a14:hiddenFill>
            </a:ext>
          </a:extLst>
        </p:spPr>
      </p:pic>
      <p:pic>
        <p:nvPicPr>
          <p:cNvPr id="5" name="図 4">
            <a:extLst>
              <a:ext uri="{FF2B5EF4-FFF2-40B4-BE49-F238E27FC236}">
                <a16:creationId xmlns:a16="http://schemas.microsoft.com/office/drawing/2014/main" id="{4C4C9A40-10FF-BD42-B16B-54FF15836A0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1166"/>
          <a:stretch/>
        </p:blipFill>
        <p:spPr>
          <a:xfrm>
            <a:off x="1365022" y="1331667"/>
            <a:ext cx="2107317" cy="3755887"/>
          </a:xfrm>
          <a:prstGeom prst="rect">
            <a:avLst/>
          </a:prstGeom>
        </p:spPr>
      </p:pic>
      <p:sp>
        <p:nvSpPr>
          <p:cNvPr id="8" name="雲形吹き出し 16">
            <a:extLst>
              <a:ext uri="{FF2B5EF4-FFF2-40B4-BE49-F238E27FC236}">
                <a16:creationId xmlns:a16="http://schemas.microsoft.com/office/drawing/2014/main" id="{E80B4B06-D7BA-8446-9613-DB42313DC35E}"/>
              </a:ext>
            </a:extLst>
          </p:cNvPr>
          <p:cNvSpPr/>
          <p:nvPr/>
        </p:nvSpPr>
        <p:spPr>
          <a:xfrm>
            <a:off x="4758238" y="1622121"/>
            <a:ext cx="3444007" cy="982589"/>
          </a:xfrm>
          <a:prstGeom prst="cloudCallout">
            <a:avLst>
              <a:gd name="adj1" fmla="val -668"/>
              <a:gd name="adj2" fmla="val 69122"/>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ja-JP" altLang="en-US"/>
              <a:t>たくさん見てる人いて</a:t>
            </a:r>
            <a:endParaRPr lang="en-US" altLang="ja-JP"/>
          </a:p>
          <a:p>
            <a:pPr algn="ctr"/>
            <a:r>
              <a:rPr kumimoji="1" lang="ja-JP" altLang="en-US"/>
              <a:t>盛り上がってる！！</a:t>
            </a:r>
            <a:endParaRPr kumimoji="1" lang="en-US" altLang="ja-JP"/>
          </a:p>
        </p:txBody>
      </p:sp>
      <p:sp>
        <p:nvSpPr>
          <p:cNvPr id="9" name="楕円 12">
            <a:extLst>
              <a:ext uri="{FF2B5EF4-FFF2-40B4-BE49-F238E27FC236}">
                <a16:creationId xmlns:a16="http://schemas.microsoft.com/office/drawing/2014/main" id="{2458183E-0EF5-B24C-AA7C-04AAA799D0E8}"/>
              </a:ext>
            </a:extLst>
          </p:cNvPr>
          <p:cNvSpPr/>
          <p:nvPr/>
        </p:nvSpPr>
        <p:spPr>
          <a:xfrm>
            <a:off x="1365022" y="3303316"/>
            <a:ext cx="1721991" cy="1417577"/>
          </a:xfrm>
          <a:prstGeom prst="ellipse">
            <a:avLst/>
          </a:prstGeom>
          <a:noFill/>
          <a:ln w="3810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sp>
        <p:nvSpPr>
          <p:cNvPr id="10" name="楕円 13">
            <a:extLst>
              <a:ext uri="{FF2B5EF4-FFF2-40B4-BE49-F238E27FC236}">
                <a16:creationId xmlns:a16="http://schemas.microsoft.com/office/drawing/2014/main" id="{5BA4C5AD-78EE-7E4A-8BEF-A765CC3E042C}"/>
              </a:ext>
            </a:extLst>
          </p:cNvPr>
          <p:cNvSpPr/>
          <p:nvPr/>
        </p:nvSpPr>
        <p:spPr>
          <a:xfrm>
            <a:off x="2359161" y="1254357"/>
            <a:ext cx="1113178" cy="335001"/>
          </a:xfrm>
          <a:prstGeom prst="ellipse">
            <a:avLst/>
          </a:prstGeom>
          <a:noFill/>
          <a:ln w="3810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82DEB9B3-9CB8-0342-ABEC-9AF48FFB8192}"/>
              </a:ext>
            </a:extLst>
          </p:cNvPr>
          <p:cNvSpPr txBox="1"/>
          <p:nvPr/>
        </p:nvSpPr>
        <p:spPr>
          <a:xfrm>
            <a:off x="893024" y="854247"/>
            <a:ext cx="3051311" cy="400110"/>
          </a:xfrm>
          <a:prstGeom prst="rect">
            <a:avLst/>
          </a:prstGeom>
          <a:noFill/>
        </p:spPr>
        <p:txBody>
          <a:bodyPr wrap="square" rtlCol="0">
            <a:spAutoFit/>
          </a:bodyPr>
          <a:lstStyle/>
          <a:p>
            <a:r>
              <a:rPr lang="ja-JP" altLang="en-US" sz="2000" b="1" u="sng"/>
              <a:t>視聴人数</a:t>
            </a:r>
            <a:r>
              <a:rPr lang="ja-JP" altLang="en-US" sz="2000" b="1" u="sng" dirty="0"/>
              <a:t>や</a:t>
            </a:r>
            <a:r>
              <a:rPr lang="ja-JP" altLang="en-US" sz="2000" b="1" u="sng"/>
              <a:t>流れるコメント</a:t>
            </a:r>
            <a:endParaRPr lang="ja-JP" altLang="en-US" sz="2000" b="1" u="sng" dirty="0"/>
          </a:p>
        </p:txBody>
      </p:sp>
      <p:pic>
        <p:nvPicPr>
          <p:cNvPr id="13" name="Picture 4" descr="スマートフォンに熱中する人のイラスト（女性）">
            <a:extLst>
              <a:ext uri="{FF2B5EF4-FFF2-40B4-BE49-F238E27FC236}">
                <a16:creationId xmlns:a16="http://schemas.microsoft.com/office/drawing/2014/main" id="{49C498C8-54ED-C746-9197-3EE78479A99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50493" y="2873874"/>
            <a:ext cx="2025332" cy="2025332"/>
          </a:xfrm>
          <a:prstGeom prst="rect">
            <a:avLst/>
          </a:prstGeom>
          <a:noFill/>
          <a:extLst>
            <a:ext uri="{909E8E84-426E-40DD-AFC4-6F175D3DCCD1}">
              <a14:hiddenFill xmlns:a14="http://schemas.microsoft.com/office/drawing/2010/main">
                <a:solidFill>
                  <a:srgbClr val="FFFFFF"/>
                </a:solidFill>
              </a14:hiddenFill>
            </a:ext>
          </a:extLst>
        </p:spPr>
      </p:pic>
      <p:sp>
        <p:nvSpPr>
          <p:cNvPr id="14" name="右矢印 13">
            <a:extLst>
              <a:ext uri="{FF2B5EF4-FFF2-40B4-BE49-F238E27FC236}">
                <a16:creationId xmlns:a16="http://schemas.microsoft.com/office/drawing/2014/main" id="{381D6028-FFA9-8E4E-A3B5-280A3E71B2AC}"/>
              </a:ext>
            </a:extLst>
          </p:cNvPr>
          <p:cNvSpPr/>
          <p:nvPr/>
        </p:nvSpPr>
        <p:spPr>
          <a:xfrm>
            <a:off x="3822700" y="2936658"/>
            <a:ext cx="1527793" cy="15329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5" name="右矢印 14">
            <a:extLst>
              <a:ext uri="{FF2B5EF4-FFF2-40B4-BE49-F238E27FC236}">
                <a16:creationId xmlns:a16="http://schemas.microsoft.com/office/drawing/2014/main" id="{AB8A4F28-A766-0C42-9647-1EE168F0AA6E}"/>
              </a:ext>
            </a:extLst>
          </p:cNvPr>
          <p:cNvSpPr/>
          <p:nvPr/>
        </p:nvSpPr>
        <p:spPr>
          <a:xfrm>
            <a:off x="7461744" y="2936658"/>
            <a:ext cx="1527793" cy="15329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ボックス 16">
            <a:extLst>
              <a:ext uri="{FF2B5EF4-FFF2-40B4-BE49-F238E27FC236}">
                <a16:creationId xmlns:a16="http://schemas.microsoft.com/office/drawing/2014/main" id="{D184F3FE-8DFA-5F4E-BA7E-93AA3810CA55}"/>
              </a:ext>
            </a:extLst>
          </p:cNvPr>
          <p:cNvSpPr txBox="1"/>
          <p:nvPr/>
        </p:nvSpPr>
        <p:spPr>
          <a:xfrm>
            <a:off x="465276" y="5449120"/>
            <a:ext cx="10205038" cy="523220"/>
          </a:xfrm>
          <a:prstGeom prst="rect">
            <a:avLst/>
          </a:prstGeom>
          <a:noFill/>
        </p:spPr>
        <p:txBody>
          <a:bodyPr wrap="none" rtlCol="0">
            <a:spAutoFit/>
          </a:bodyPr>
          <a:lstStyle/>
          <a:p>
            <a:r>
              <a:rPr kumimoji="1" lang="ja-JP" altLang="en-US" sz="2800"/>
              <a:t>ライブコマースはリアルタイムであることによってポジティブ感情を喚起させる</a:t>
            </a:r>
          </a:p>
        </p:txBody>
      </p:sp>
      <p:sp>
        <p:nvSpPr>
          <p:cNvPr id="18" name="テキスト ボックス 17">
            <a:extLst>
              <a:ext uri="{FF2B5EF4-FFF2-40B4-BE49-F238E27FC236}">
                <a16:creationId xmlns:a16="http://schemas.microsoft.com/office/drawing/2014/main" id="{D3273BAD-BA8F-524B-9ED2-55C80540BB62}"/>
              </a:ext>
            </a:extLst>
          </p:cNvPr>
          <p:cNvSpPr txBox="1"/>
          <p:nvPr/>
        </p:nvSpPr>
        <p:spPr>
          <a:xfrm>
            <a:off x="5071780" y="863885"/>
            <a:ext cx="2629246" cy="400110"/>
          </a:xfrm>
          <a:prstGeom prst="rect">
            <a:avLst/>
          </a:prstGeom>
          <a:noFill/>
        </p:spPr>
        <p:txBody>
          <a:bodyPr wrap="none" rtlCol="0">
            <a:spAutoFit/>
          </a:bodyPr>
          <a:lstStyle/>
          <a:p>
            <a:r>
              <a:rPr lang="ja-JP" altLang="en-US" sz="2000" b="1" u="sng" dirty="0"/>
              <a:t>同時視聴している感覚</a:t>
            </a:r>
          </a:p>
        </p:txBody>
      </p:sp>
      <p:sp>
        <p:nvSpPr>
          <p:cNvPr id="19" name="テキスト ボックス 18">
            <a:extLst>
              <a:ext uri="{FF2B5EF4-FFF2-40B4-BE49-F238E27FC236}">
                <a16:creationId xmlns:a16="http://schemas.microsoft.com/office/drawing/2014/main" id="{27DAB0A5-A34C-B34B-96E8-BB7700518283}"/>
              </a:ext>
            </a:extLst>
          </p:cNvPr>
          <p:cNvSpPr txBox="1"/>
          <p:nvPr/>
        </p:nvSpPr>
        <p:spPr>
          <a:xfrm>
            <a:off x="9051371" y="821740"/>
            <a:ext cx="2061783" cy="707886"/>
          </a:xfrm>
          <a:prstGeom prst="rect">
            <a:avLst/>
          </a:prstGeom>
          <a:noFill/>
        </p:spPr>
        <p:txBody>
          <a:bodyPr wrap="none" rtlCol="0">
            <a:spAutoFit/>
          </a:bodyPr>
          <a:lstStyle/>
          <a:p>
            <a:pPr algn="ctr"/>
            <a:r>
              <a:rPr lang="ja-JP" altLang="en-US" sz="2000" b="1" u="sng" dirty="0"/>
              <a:t>高揚感</a:t>
            </a:r>
            <a:endParaRPr lang="en-US" altLang="ja-JP" sz="2000" b="1" u="sng" dirty="0"/>
          </a:p>
          <a:p>
            <a:pPr algn="ctr"/>
            <a:r>
              <a:rPr lang="ja-JP" altLang="en-US" sz="2000" b="1" u="sng" dirty="0"/>
              <a:t>（ポジティブ感情）</a:t>
            </a:r>
          </a:p>
        </p:txBody>
      </p:sp>
      <p:sp>
        <p:nvSpPr>
          <p:cNvPr id="20" name="正方形/長方形 19">
            <a:extLst>
              <a:ext uri="{FF2B5EF4-FFF2-40B4-BE49-F238E27FC236}">
                <a16:creationId xmlns:a16="http://schemas.microsoft.com/office/drawing/2014/main" id="{665F2EF8-A9DF-4BBC-BD96-E373176338E0}"/>
              </a:ext>
            </a:extLst>
          </p:cNvPr>
          <p:cNvSpPr/>
          <p:nvPr/>
        </p:nvSpPr>
        <p:spPr>
          <a:xfrm>
            <a:off x="358220" y="5254010"/>
            <a:ext cx="11642102" cy="880995"/>
          </a:xfrm>
          <a:prstGeom prst="rect">
            <a:avLst/>
          </a:prstGeom>
          <a:noFill/>
          <a:ln w="7620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spTree>
    <p:extLst>
      <p:ext uri="{BB962C8B-B14F-4D97-AF65-F5344CB8AC3E}">
        <p14:creationId xmlns:p14="http://schemas.microsoft.com/office/powerpoint/2010/main" val="26898676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62A0213-4B41-44C0-8161-D25206B673B9}"/>
              </a:ext>
            </a:extLst>
          </p:cNvPr>
          <p:cNvSpPr>
            <a:spLocks noGrp="1"/>
          </p:cNvSpPr>
          <p:nvPr>
            <p:ph type="title"/>
          </p:nvPr>
        </p:nvSpPr>
        <p:spPr/>
        <p:txBody>
          <a:bodyPr/>
          <a:lstStyle/>
          <a:p>
            <a:r>
              <a:rPr kumimoji="1" lang="ja-JP" altLang="en-US"/>
              <a:t>仮説①</a:t>
            </a:r>
          </a:p>
        </p:txBody>
      </p:sp>
      <p:sp>
        <p:nvSpPr>
          <p:cNvPr id="3" name="スライド番号プレースホルダー 2">
            <a:extLst>
              <a:ext uri="{FF2B5EF4-FFF2-40B4-BE49-F238E27FC236}">
                <a16:creationId xmlns:a16="http://schemas.microsoft.com/office/drawing/2014/main" id="{ED55C42E-6CCB-47D2-BDD1-303C2CA097DC}"/>
              </a:ext>
            </a:extLst>
          </p:cNvPr>
          <p:cNvSpPr>
            <a:spLocks noGrp="1"/>
          </p:cNvSpPr>
          <p:nvPr>
            <p:ph type="sldNum" sz="quarter" idx="12"/>
          </p:nvPr>
        </p:nvSpPr>
        <p:spPr/>
        <p:txBody>
          <a:bodyPr/>
          <a:lstStyle/>
          <a:p>
            <a:fld id="{9D3CC6C3-5821-4D91-9468-EEB7AFE6B331}" type="slidenum">
              <a:rPr lang="ja-JP" altLang="en-US" smtClean="0"/>
              <a:pPr/>
              <a:t>22</a:t>
            </a:fld>
            <a:endParaRPr lang="ja-JP" altLang="en-US" sz="4000"/>
          </a:p>
        </p:txBody>
      </p:sp>
      <p:sp>
        <p:nvSpPr>
          <p:cNvPr id="4" name="テキスト ボックス 3">
            <a:extLst>
              <a:ext uri="{FF2B5EF4-FFF2-40B4-BE49-F238E27FC236}">
                <a16:creationId xmlns:a16="http://schemas.microsoft.com/office/drawing/2014/main" id="{8AB41A25-96C1-45AD-A3CA-5DBFE603299A}"/>
              </a:ext>
            </a:extLst>
          </p:cNvPr>
          <p:cNvSpPr txBox="1"/>
          <p:nvPr/>
        </p:nvSpPr>
        <p:spPr>
          <a:xfrm>
            <a:off x="1640264" y="2890391"/>
            <a:ext cx="8911472" cy="1200329"/>
          </a:xfrm>
          <a:prstGeom prst="rect">
            <a:avLst/>
          </a:prstGeom>
          <a:noFill/>
        </p:spPr>
        <p:txBody>
          <a:bodyPr wrap="square" rtlCol="0">
            <a:spAutoFit/>
          </a:bodyPr>
          <a:lstStyle/>
          <a:p>
            <a:pPr algn="ctr"/>
            <a:r>
              <a:rPr lang="ja-JP" altLang="en-US" sz="3600" b="1"/>
              <a:t>ライブコマースはアーカイブ視聴よりも</a:t>
            </a:r>
            <a:endParaRPr lang="en-US" altLang="ja-JP" sz="3600" b="1"/>
          </a:p>
          <a:p>
            <a:pPr algn="ctr"/>
            <a:r>
              <a:rPr lang="ja-JP" altLang="en-US" sz="3600" b="1"/>
              <a:t>ポジティブ感情を生起させる</a:t>
            </a:r>
          </a:p>
        </p:txBody>
      </p:sp>
    </p:spTree>
    <p:extLst>
      <p:ext uri="{BB962C8B-B14F-4D97-AF65-F5344CB8AC3E}">
        <p14:creationId xmlns:p14="http://schemas.microsoft.com/office/powerpoint/2010/main" val="32566911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49444A-64FC-4BE4-A7E0-7B1A2FEEA796}"/>
              </a:ext>
            </a:extLst>
          </p:cNvPr>
          <p:cNvSpPr>
            <a:spLocks noGrp="1"/>
          </p:cNvSpPr>
          <p:nvPr>
            <p:ph type="title"/>
          </p:nvPr>
        </p:nvSpPr>
        <p:spPr/>
        <p:txBody>
          <a:bodyPr/>
          <a:lstStyle/>
          <a:p>
            <a:r>
              <a:rPr kumimoji="1" lang="ja-JP" altLang="en-US"/>
              <a:t>仮説導出②</a:t>
            </a:r>
          </a:p>
        </p:txBody>
      </p:sp>
      <p:sp>
        <p:nvSpPr>
          <p:cNvPr id="5" name="スライド番号プレースホルダー 4"/>
          <p:cNvSpPr>
            <a:spLocks noGrp="1"/>
          </p:cNvSpPr>
          <p:nvPr>
            <p:ph type="sldNum" sz="quarter" idx="12"/>
          </p:nvPr>
        </p:nvSpPr>
        <p:spPr/>
        <p:txBody>
          <a:bodyPr/>
          <a:lstStyle/>
          <a:p>
            <a:fld id="{9D3CC6C3-5821-4D91-9468-EEB7AFE6B331}" type="slidenum">
              <a:rPr lang="ja-JP" altLang="en-US" smtClean="0"/>
              <a:pPr/>
              <a:t>23</a:t>
            </a:fld>
            <a:endParaRPr lang="ja-JP" altLang="en-US" sz="4000"/>
          </a:p>
        </p:txBody>
      </p:sp>
      <p:sp>
        <p:nvSpPr>
          <p:cNvPr id="3" name="テキスト ボックス 2">
            <a:extLst>
              <a:ext uri="{FF2B5EF4-FFF2-40B4-BE49-F238E27FC236}">
                <a16:creationId xmlns:a16="http://schemas.microsoft.com/office/drawing/2014/main" id="{7F3AF1EE-8A25-4B7A-B846-2F686E7A0C41}"/>
              </a:ext>
            </a:extLst>
          </p:cNvPr>
          <p:cNvSpPr txBox="1"/>
          <p:nvPr/>
        </p:nvSpPr>
        <p:spPr>
          <a:xfrm>
            <a:off x="1587028" y="2828834"/>
            <a:ext cx="9017942" cy="1200329"/>
          </a:xfrm>
          <a:prstGeom prst="rect">
            <a:avLst/>
          </a:prstGeom>
          <a:noFill/>
        </p:spPr>
        <p:txBody>
          <a:bodyPr wrap="square" rtlCol="0">
            <a:spAutoFit/>
          </a:bodyPr>
          <a:lstStyle/>
          <a:p>
            <a:pPr algn="ctr"/>
            <a:r>
              <a:rPr kumimoji="1" lang="ja-JP" altLang="en-US" sz="3600" b="1"/>
              <a:t>ポジティブな感情が生起されると</a:t>
            </a:r>
            <a:endParaRPr kumimoji="1" lang="en-US" altLang="ja-JP" sz="3600" b="1"/>
          </a:p>
          <a:p>
            <a:pPr algn="ctr"/>
            <a:r>
              <a:rPr lang="ja-JP" altLang="en-US" sz="3600" b="1"/>
              <a:t>視聴者</a:t>
            </a:r>
            <a:r>
              <a:rPr kumimoji="1" lang="ja-JP" altLang="en-US" sz="3600" b="1"/>
              <a:t>に対してどのような効果があるのか</a:t>
            </a:r>
          </a:p>
        </p:txBody>
      </p:sp>
      <p:sp>
        <p:nvSpPr>
          <p:cNvPr id="4" name="正方形/長方形 3">
            <a:extLst>
              <a:ext uri="{FF2B5EF4-FFF2-40B4-BE49-F238E27FC236}">
                <a16:creationId xmlns:a16="http://schemas.microsoft.com/office/drawing/2014/main" id="{5FA3F29E-682D-468F-BC57-98B02580E54C}"/>
              </a:ext>
            </a:extLst>
          </p:cNvPr>
          <p:cNvSpPr/>
          <p:nvPr/>
        </p:nvSpPr>
        <p:spPr>
          <a:xfrm>
            <a:off x="958543" y="1939564"/>
            <a:ext cx="10274913" cy="2978870"/>
          </a:xfrm>
          <a:prstGeom prst="rect">
            <a:avLst/>
          </a:prstGeom>
          <a:noFill/>
          <a:ln w="2857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spTree>
    <p:extLst>
      <p:ext uri="{BB962C8B-B14F-4D97-AF65-F5344CB8AC3E}">
        <p14:creationId xmlns:p14="http://schemas.microsoft.com/office/powerpoint/2010/main" val="14040551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522E800-B461-4D99-B6DA-95AFB5ABB61B}"/>
              </a:ext>
            </a:extLst>
          </p:cNvPr>
          <p:cNvSpPr>
            <a:spLocks noGrp="1"/>
          </p:cNvSpPr>
          <p:nvPr>
            <p:ph type="title"/>
          </p:nvPr>
        </p:nvSpPr>
        <p:spPr/>
        <p:txBody>
          <a:bodyPr>
            <a:normAutofit/>
          </a:bodyPr>
          <a:lstStyle/>
          <a:p>
            <a:r>
              <a:rPr kumimoji="1" lang="ja-JP" altLang="en-US"/>
              <a:t>仮説導出②　</a:t>
            </a:r>
            <a:r>
              <a:rPr kumimoji="1" lang="en-US" altLang="ja-JP" sz="3200"/>
              <a:t>~</a:t>
            </a:r>
            <a:r>
              <a:rPr kumimoji="1" lang="ja-JP" altLang="en-US" sz="3200"/>
              <a:t>ポジティブ感情が生起されると</a:t>
            </a:r>
            <a:r>
              <a:rPr kumimoji="1" lang="en-US" altLang="ja-JP" sz="3200"/>
              <a:t>~</a:t>
            </a:r>
            <a:endParaRPr kumimoji="1" lang="ja-JP" altLang="en-US"/>
          </a:p>
        </p:txBody>
      </p:sp>
      <p:sp>
        <p:nvSpPr>
          <p:cNvPr id="3" name="スライド番号プレースホルダー 2">
            <a:extLst>
              <a:ext uri="{FF2B5EF4-FFF2-40B4-BE49-F238E27FC236}">
                <a16:creationId xmlns:a16="http://schemas.microsoft.com/office/drawing/2014/main" id="{CB1B1FE1-F447-48FF-8907-1FE72BEE5F90}"/>
              </a:ext>
            </a:extLst>
          </p:cNvPr>
          <p:cNvSpPr>
            <a:spLocks noGrp="1"/>
          </p:cNvSpPr>
          <p:nvPr>
            <p:ph type="sldNum" sz="quarter" idx="12"/>
          </p:nvPr>
        </p:nvSpPr>
        <p:spPr/>
        <p:txBody>
          <a:bodyPr/>
          <a:lstStyle/>
          <a:p>
            <a:fld id="{9D3CC6C3-5821-4D91-9468-EEB7AFE6B331}" type="slidenum">
              <a:rPr lang="ja-JP" altLang="en-US" smtClean="0"/>
              <a:pPr/>
              <a:t>24</a:t>
            </a:fld>
            <a:endParaRPr lang="ja-JP" altLang="en-US" sz="4000"/>
          </a:p>
        </p:txBody>
      </p:sp>
      <p:sp>
        <p:nvSpPr>
          <p:cNvPr id="4" name="コンテンツ プレースホルダー 2">
            <a:extLst>
              <a:ext uri="{FF2B5EF4-FFF2-40B4-BE49-F238E27FC236}">
                <a16:creationId xmlns:a16="http://schemas.microsoft.com/office/drawing/2014/main" id="{575AE1AA-1C9E-4074-80C1-CDB100CAF536}"/>
              </a:ext>
            </a:extLst>
          </p:cNvPr>
          <p:cNvSpPr txBox="1">
            <a:spLocks/>
          </p:cNvSpPr>
          <p:nvPr/>
        </p:nvSpPr>
        <p:spPr>
          <a:xfrm>
            <a:off x="923630" y="2641479"/>
            <a:ext cx="9965123" cy="1143476"/>
          </a:xfrm>
          <a:prstGeom prst="rect">
            <a:avLst/>
          </a:prstGeom>
        </p:spPr>
        <p:txBody>
          <a:bodyP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a:lnSpc>
                <a:spcPct val="150000"/>
              </a:lnSpc>
            </a:pPr>
            <a:r>
              <a:rPr lang="ja-JP" altLang="en-US" sz="2400">
                <a:latin typeface="+mn-ea"/>
              </a:rPr>
              <a:t>「ポジティブなムードの方がネガティブなムードよりも支出金額が大きい」</a:t>
            </a:r>
            <a:endParaRPr lang="en-US" altLang="ja-JP" sz="2400">
              <a:latin typeface="+mn-ea"/>
            </a:endParaRPr>
          </a:p>
        </p:txBody>
      </p:sp>
      <p:sp>
        <p:nvSpPr>
          <p:cNvPr id="5" name="下矢印 4">
            <a:extLst>
              <a:ext uri="{FF2B5EF4-FFF2-40B4-BE49-F238E27FC236}">
                <a16:creationId xmlns:a16="http://schemas.microsoft.com/office/drawing/2014/main" id="{34C438B9-31F5-449C-8967-1F7E51C07050}"/>
              </a:ext>
            </a:extLst>
          </p:cNvPr>
          <p:cNvSpPr/>
          <p:nvPr/>
        </p:nvSpPr>
        <p:spPr>
          <a:xfrm>
            <a:off x="4843870" y="3899540"/>
            <a:ext cx="2334852" cy="47408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1EA5D61A-83D2-44EB-8A27-E8F94A60E479}"/>
              </a:ext>
            </a:extLst>
          </p:cNvPr>
          <p:cNvSpPr txBox="1"/>
          <p:nvPr/>
        </p:nvSpPr>
        <p:spPr>
          <a:xfrm>
            <a:off x="1642438" y="4799166"/>
            <a:ext cx="8894342" cy="523220"/>
          </a:xfrm>
          <a:prstGeom prst="rect">
            <a:avLst/>
          </a:prstGeom>
          <a:noFill/>
        </p:spPr>
        <p:txBody>
          <a:bodyPr wrap="square" rtlCol="0">
            <a:spAutoFit/>
          </a:bodyPr>
          <a:lstStyle/>
          <a:p>
            <a:r>
              <a:rPr lang="ja-JP" altLang="en-US" sz="2800" b="1"/>
              <a:t>ポジティブな感情はリスクを下げ</a:t>
            </a:r>
            <a:r>
              <a:rPr lang="en-US" altLang="ja-JP" sz="2800" b="1"/>
              <a:t>,</a:t>
            </a:r>
            <a:r>
              <a:rPr lang="ja-JP" altLang="en-US" sz="2800" b="1"/>
              <a:t>支払い金額を増加させる</a:t>
            </a:r>
            <a:endParaRPr lang="en-US" altLang="ja-JP" sz="2800" b="1"/>
          </a:p>
        </p:txBody>
      </p:sp>
      <p:sp>
        <p:nvSpPr>
          <p:cNvPr id="9" name="テキスト ボックス 8">
            <a:extLst>
              <a:ext uri="{FF2B5EF4-FFF2-40B4-BE49-F238E27FC236}">
                <a16:creationId xmlns:a16="http://schemas.microsoft.com/office/drawing/2014/main" id="{F4EAF9C4-B565-4331-9FB5-5F8D0779ECD4}"/>
              </a:ext>
            </a:extLst>
          </p:cNvPr>
          <p:cNvSpPr txBox="1"/>
          <p:nvPr/>
        </p:nvSpPr>
        <p:spPr>
          <a:xfrm>
            <a:off x="1035203" y="1730344"/>
            <a:ext cx="10121594" cy="461665"/>
          </a:xfrm>
          <a:prstGeom prst="rect">
            <a:avLst/>
          </a:prstGeom>
          <a:noFill/>
        </p:spPr>
        <p:txBody>
          <a:bodyPr wrap="square" rtlCol="0">
            <a:spAutoFit/>
          </a:bodyPr>
          <a:lstStyle/>
          <a:p>
            <a:r>
              <a:rPr lang="ja-JP" altLang="en-US" sz="2400"/>
              <a:t>「</a:t>
            </a:r>
            <a:r>
              <a:rPr lang="ja-JP" altLang="ja-JP" sz="2400"/>
              <a:t>ポジティブ感情の喚起によって、リスクの過小評価が起こる</a:t>
            </a:r>
            <a:r>
              <a:rPr lang="ja-JP" altLang="en-US" sz="2400"/>
              <a:t>」</a:t>
            </a:r>
            <a:endParaRPr lang="ja-JP" altLang="ja-JP" sz="2400"/>
          </a:p>
        </p:txBody>
      </p:sp>
      <p:sp>
        <p:nvSpPr>
          <p:cNvPr id="10" name="テキスト ボックス 9">
            <a:extLst>
              <a:ext uri="{FF2B5EF4-FFF2-40B4-BE49-F238E27FC236}">
                <a16:creationId xmlns:a16="http://schemas.microsoft.com/office/drawing/2014/main" id="{E8FA8EC9-F1E7-44D6-AF40-AF6165F36AEC}"/>
              </a:ext>
            </a:extLst>
          </p:cNvPr>
          <p:cNvSpPr txBox="1"/>
          <p:nvPr/>
        </p:nvSpPr>
        <p:spPr>
          <a:xfrm>
            <a:off x="8024648" y="2192009"/>
            <a:ext cx="3070071" cy="369332"/>
          </a:xfrm>
          <a:prstGeom prst="rect">
            <a:avLst/>
          </a:prstGeom>
          <a:noFill/>
        </p:spPr>
        <p:txBody>
          <a:bodyPr wrap="none" rtlCol="0">
            <a:spAutoFit/>
          </a:bodyPr>
          <a:lstStyle/>
          <a:p>
            <a:r>
              <a:rPr lang="en-US" altLang="ja-JP"/>
              <a:t>(Schwarz &amp; </a:t>
            </a:r>
            <a:r>
              <a:rPr lang="en-US" altLang="ja-JP" err="1"/>
              <a:t>Bohner</a:t>
            </a:r>
            <a:r>
              <a:rPr lang="en-US" altLang="ja-JP"/>
              <a:t> ,1996)</a:t>
            </a:r>
            <a:r>
              <a:rPr lang="ja-JP" altLang="ja-JP"/>
              <a:t> </a:t>
            </a:r>
            <a:endParaRPr kumimoji="1" lang="ja-JP" altLang="en-US"/>
          </a:p>
        </p:txBody>
      </p:sp>
      <p:sp>
        <p:nvSpPr>
          <p:cNvPr id="11" name="四角形: 角を丸くする 10">
            <a:extLst>
              <a:ext uri="{FF2B5EF4-FFF2-40B4-BE49-F238E27FC236}">
                <a16:creationId xmlns:a16="http://schemas.microsoft.com/office/drawing/2014/main" id="{0BC76BBB-6539-431F-80AA-636F7F0B0947}"/>
              </a:ext>
            </a:extLst>
          </p:cNvPr>
          <p:cNvSpPr/>
          <p:nvPr/>
        </p:nvSpPr>
        <p:spPr>
          <a:xfrm>
            <a:off x="837356" y="1467832"/>
            <a:ext cx="10402374" cy="2187018"/>
          </a:xfrm>
          <a:prstGeom prst="roundRect">
            <a:avLst/>
          </a:prstGeom>
          <a:noFill/>
          <a:ln w="19050"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kumimoji="1" lang="ja-JP" altLang="en-US"/>
          </a:p>
        </p:txBody>
      </p:sp>
      <p:sp>
        <p:nvSpPr>
          <p:cNvPr id="12" name="テキスト ボックス 11">
            <a:extLst>
              <a:ext uri="{FF2B5EF4-FFF2-40B4-BE49-F238E27FC236}">
                <a16:creationId xmlns:a16="http://schemas.microsoft.com/office/drawing/2014/main" id="{2019B16D-F303-6C4A-8BD8-E59419B14FA1}"/>
              </a:ext>
            </a:extLst>
          </p:cNvPr>
          <p:cNvSpPr txBox="1"/>
          <p:nvPr/>
        </p:nvSpPr>
        <p:spPr>
          <a:xfrm>
            <a:off x="8024648" y="3220294"/>
            <a:ext cx="2581284" cy="646331"/>
          </a:xfrm>
          <a:prstGeom prst="rect">
            <a:avLst/>
          </a:prstGeom>
          <a:noFill/>
        </p:spPr>
        <p:txBody>
          <a:bodyPr wrap="none" rtlCol="0">
            <a:spAutoFit/>
          </a:bodyPr>
          <a:lstStyle/>
          <a:p>
            <a:r>
              <a:rPr lang="en" altLang="ja-JP"/>
              <a:t>(Rock and Gardner ,1993)</a:t>
            </a:r>
          </a:p>
          <a:p>
            <a:endParaRPr kumimoji="1" lang="ja-JP" altLang="en-US"/>
          </a:p>
        </p:txBody>
      </p:sp>
      <p:sp>
        <p:nvSpPr>
          <p:cNvPr id="13" name="正方形/長方形 12">
            <a:extLst>
              <a:ext uri="{FF2B5EF4-FFF2-40B4-BE49-F238E27FC236}">
                <a16:creationId xmlns:a16="http://schemas.microsoft.com/office/drawing/2014/main" id="{61985F1E-C5B9-4901-9436-3F0E2F008C56}"/>
              </a:ext>
            </a:extLst>
          </p:cNvPr>
          <p:cNvSpPr/>
          <p:nvPr/>
        </p:nvSpPr>
        <p:spPr>
          <a:xfrm>
            <a:off x="1470581" y="4644463"/>
            <a:ext cx="9135351" cy="934110"/>
          </a:xfrm>
          <a:prstGeom prst="rect">
            <a:avLst/>
          </a:prstGeom>
          <a:noFill/>
          <a:ln w="7620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spTree>
    <p:extLst>
      <p:ext uri="{BB962C8B-B14F-4D97-AF65-F5344CB8AC3E}">
        <p14:creationId xmlns:p14="http://schemas.microsoft.com/office/powerpoint/2010/main" val="2250427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7F9BC52-02BC-411D-A403-AD5D61D13987}"/>
              </a:ext>
            </a:extLst>
          </p:cNvPr>
          <p:cNvSpPr>
            <a:spLocks noGrp="1"/>
          </p:cNvSpPr>
          <p:nvPr>
            <p:ph type="title"/>
          </p:nvPr>
        </p:nvSpPr>
        <p:spPr/>
        <p:txBody>
          <a:bodyPr>
            <a:normAutofit/>
          </a:bodyPr>
          <a:lstStyle/>
          <a:p>
            <a:r>
              <a:rPr kumimoji="1" lang="ja-JP" altLang="en-US"/>
              <a:t>仮説導出②　</a:t>
            </a:r>
            <a:r>
              <a:rPr kumimoji="1" lang="en-US" altLang="ja-JP" sz="3100"/>
              <a:t>~</a:t>
            </a:r>
            <a:r>
              <a:rPr kumimoji="1" lang="ja-JP" altLang="en-US" sz="3100"/>
              <a:t>購買においてリスクが下がるとは？</a:t>
            </a:r>
            <a:r>
              <a:rPr kumimoji="1" lang="en-US" altLang="ja-JP" sz="3100"/>
              <a:t>~</a:t>
            </a:r>
            <a:endParaRPr kumimoji="1" lang="ja-JP" altLang="en-US"/>
          </a:p>
        </p:txBody>
      </p:sp>
      <p:sp>
        <p:nvSpPr>
          <p:cNvPr id="3" name="スライド番号プレースホルダー 2">
            <a:extLst>
              <a:ext uri="{FF2B5EF4-FFF2-40B4-BE49-F238E27FC236}">
                <a16:creationId xmlns:a16="http://schemas.microsoft.com/office/drawing/2014/main" id="{B94F3D2A-9AC9-4A4C-85DE-84023A0C7E7F}"/>
              </a:ext>
            </a:extLst>
          </p:cNvPr>
          <p:cNvSpPr>
            <a:spLocks noGrp="1"/>
          </p:cNvSpPr>
          <p:nvPr>
            <p:ph type="sldNum" sz="quarter" idx="12"/>
          </p:nvPr>
        </p:nvSpPr>
        <p:spPr/>
        <p:txBody>
          <a:bodyPr/>
          <a:lstStyle/>
          <a:p>
            <a:fld id="{9D3CC6C3-5821-4D91-9468-EEB7AFE6B331}" type="slidenum">
              <a:rPr lang="ja-JP" altLang="en-US" smtClean="0"/>
              <a:pPr/>
              <a:t>25</a:t>
            </a:fld>
            <a:endParaRPr lang="ja-JP" altLang="en-US" sz="4000"/>
          </a:p>
        </p:txBody>
      </p:sp>
      <p:sp>
        <p:nvSpPr>
          <p:cNvPr id="4" name="テキスト ボックス 3">
            <a:extLst>
              <a:ext uri="{FF2B5EF4-FFF2-40B4-BE49-F238E27FC236}">
                <a16:creationId xmlns:a16="http://schemas.microsoft.com/office/drawing/2014/main" id="{8C663F41-7C2C-49CD-87E0-D3E395F79A42}"/>
              </a:ext>
            </a:extLst>
          </p:cNvPr>
          <p:cNvSpPr txBox="1"/>
          <p:nvPr/>
        </p:nvSpPr>
        <p:spPr>
          <a:xfrm>
            <a:off x="2708614" y="5389645"/>
            <a:ext cx="6669186" cy="461665"/>
          </a:xfrm>
          <a:prstGeom prst="rect">
            <a:avLst/>
          </a:prstGeom>
          <a:noFill/>
        </p:spPr>
        <p:txBody>
          <a:bodyPr wrap="square" rtlCol="0">
            <a:spAutoFit/>
          </a:bodyPr>
          <a:lstStyle/>
          <a:p>
            <a:r>
              <a:rPr lang="ja-JP" altLang="en-US" sz="2400" b="1"/>
              <a:t>これから支払う</a:t>
            </a:r>
            <a:r>
              <a:rPr lang="en-US" altLang="ja-JP" sz="2400" b="1"/>
              <a:t>1</a:t>
            </a:r>
            <a:r>
              <a:rPr lang="ja-JP" altLang="en-US" sz="2400" b="1"/>
              <a:t>万円という金額</a:t>
            </a:r>
            <a:r>
              <a:rPr kumimoji="1" lang="ja-JP" altLang="en-US" sz="2400" b="1"/>
              <a:t>を</a:t>
            </a:r>
            <a:r>
              <a:rPr lang="ja-JP" altLang="en-US" sz="2400" b="1"/>
              <a:t>小さく感じさせる</a:t>
            </a:r>
            <a:endParaRPr kumimoji="1" lang="ja-JP" altLang="en-US" sz="2400" b="1"/>
          </a:p>
        </p:txBody>
      </p:sp>
      <p:pic>
        <p:nvPicPr>
          <p:cNvPr id="5" name="図 4">
            <a:extLst>
              <a:ext uri="{FF2B5EF4-FFF2-40B4-BE49-F238E27FC236}">
                <a16:creationId xmlns:a16="http://schemas.microsoft.com/office/drawing/2014/main" id="{D5396D8C-4F7E-4FE1-9C53-67D507572129}"/>
              </a:ext>
            </a:extLst>
          </p:cNvPr>
          <p:cNvPicPr>
            <a:picLocks noChangeAspect="1"/>
          </p:cNvPicPr>
          <p:nvPr/>
        </p:nvPicPr>
        <p:blipFill>
          <a:blip r:embed="rId2"/>
          <a:stretch>
            <a:fillRect/>
          </a:stretch>
        </p:blipFill>
        <p:spPr>
          <a:xfrm>
            <a:off x="764491" y="2362072"/>
            <a:ext cx="1899920" cy="1899920"/>
          </a:xfrm>
          <a:prstGeom prst="rect">
            <a:avLst/>
          </a:prstGeom>
        </p:spPr>
      </p:pic>
      <p:pic>
        <p:nvPicPr>
          <p:cNvPr id="6" name="図 5">
            <a:extLst>
              <a:ext uri="{FF2B5EF4-FFF2-40B4-BE49-F238E27FC236}">
                <a16:creationId xmlns:a16="http://schemas.microsoft.com/office/drawing/2014/main" id="{6EF8B1AF-96B9-42C3-852A-77995E8D19CF}"/>
              </a:ext>
            </a:extLst>
          </p:cNvPr>
          <p:cNvPicPr>
            <a:picLocks noChangeAspect="1"/>
          </p:cNvPicPr>
          <p:nvPr/>
        </p:nvPicPr>
        <p:blipFill>
          <a:blip r:embed="rId3"/>
          <a:stretch>
            <a:fillRect/>
          </a:stretch>
        </p:blipFill>
        <p:spPr>
          <a:xfrm>
            <a:off x="8848053" y="2357453"/>
            <a:ext cx="1515187" cy="1899920"/>
          </a:xfrm>
          <a:prstGeom prst="rect">
            <a:avLst/>
          </a:prstGeom>
        </p:spPr>
      </p:pic>
      <p:sp>
        <p:nvSpPr>
          <p:cNvPr id="7" name="右矢印 8">
            <a:extLst>
              <a:ext uri="{FF2B5EF4-FFF2-40B4-BE49-F238E27FC236}">
                <a16:creationId xmlns:a16="http://schemas.microsoft.com/office/drawing/2014/main" id="{4B91514D-D032-4B15-83CE-9EA78B41B246}"/>
              </a:ext>
            </a:extLst>
          </p:cNvPr>
          <p:cNvSpPr/>
          <p:nvPr/>
        </p:nvSpPr>
        <p:spPr>
          <a:xfrm>
            <a:off x="2736366" y="3008586"/>
            <a:ext cx="1345324" cy="8408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雲形吹き出し 9">
            <a:extLst>
              <a:ext uri="{FF2B5EF4-FFF2-40B4-BE49-F238E27FC236}">
                <a16:creationId xmlns:a16="http://schemas.microsoft.com/office/drawing/2014/main" id="{BBB88A81-9317-4E15-A2A6-44C46DA08F41}"/>
              </a:ext>
            </a:extLst>
          </p:cNvPr>
          <p:cNvSpPr/>
          <p:nvPr/>
        </p:nvSpPr>
        <p:spPr>
          <a:xfrm>
            <a:off x="1472049" y="1321619"/>
            <a:ext cx="2852682" cy="995441"/>
          </a:xfrm>
          <a:prstGeom prst="cloudCallout">
            <a:avLst>
              <a:gd name="adj1" fmla="val -30022"/>
              <a:gd name="adj2" fmla="val 113103"/>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kumimoji="1" lang="en-US" altLang="ja-JP" sz="2000"/>
              <a:t>1</a:t>
            </a:r>
            <a:r>
              <a:rPr kumimoji="1" lang="ja-JP" altLang="en-US" sz="2000"/>
              <a:t>万円高いな</a:t>
            </a:r>
            <a:r>
              <a:rPr kumimoji="1" lang="en-US" altLang="ja-JP" sz="2000"/>
              <a:t>…</a:t>
            </a:r>
            <a:endParaRPr kumimoji="1" lang="ja-JP" altLang="en-US" sz="2000"/>
          </a:p>
        </p:txBody>
      </p:sp>
      <p:sp>
        <p:nvSpPr>
          <p:cNvPr id="9" name="雲形吹き出し 10">
            <a:extLst>
              <a:ext uri="{FF2B5EF4-FFF2-40B4-BE49-F238E27FC236}">
                <a16:creationId xmlns:a16="http://schemas.microsoft.com/office/drawing/2014/main" id="{85BC7499-E2C1-43AD-BE4D-6392150EE94D}"/>
              </a:ext>
            </a:extLst>
          </p:cNvPr>
          <p:cNvSpPr/>
          <p:nvPr/>
        </p:nvSpPr>
        <p:spPr>
          <a:xfrm>
            <a:off x="8848053" y="1265388"/>
            <a:ext cx="3063764" cy="995441"/>
          </a:xfrm>
          <a:prstGeom prst="cloudCallout">
            <a:avLst>
              <a:gd name="adj1" fmla="val -21145"/>
              <a:gd name="adj2" fmla="val 84398"/>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kumimoji="1" lang="en-US" altLang="ja-JP" sz="2000"/>
              <a:t>1</a:t>
            </a:r>
            <a:r>
              <a:rPr kumimoji="1" lang="ja-JP" altLang="en-US" sz="2000"/>
              <a:t>万円ならいいか</a:t>
            </a:r>
          </a:p>
        </p:txBody>
      </p:sp>
      <p:sp>
        <p:nvSpPr>
          <p:cNvPr id="11" name="テキスト ボックス 10">
            <a:extLst>
              <a:ext uri="{FF2B5EF4-FFF2-40B4-BE49-F238E27FC236}">
                <a16:creationId xmlns:a16="http://schemas.microsoft.com/office/drawing/2014/main" id="{0AE5B679-A75B-49D6-8CB5-C8CC84B880C4}"/>
              </a:ext>
            </a:extLst>
          </p:cNvPr>
          <p:cNvSpPr txBox="1"/>
          <p:nvPr/>
        </p:nvSpPr>
        <p:spPr>
          <a:xfrm>
            <a:off x="1189552" y="865278"/>
            <a:ext cx="2892138" cy="400110"/>
          </a:xfrm>
          <a:prstGeom prst="rect">
            <a:avLst/>
          </a:prstGeom>
          <a:noFill/>
        </p:spPr>
        <p:txBody>
          <a:bodyPr wrap="none" rtlCol="0">
            <a:spAutoFit/>
          </a:bodyPr>
          <a:lstStyle/>
          <a:p>
            <a:r>
              <a:rPr kumimoji="1" lang="ja-JP" altLang="en-US" sz="2000"/>
              <a:t>例：商材が</a:t>
            </a:r>
            <a:r>
              <a:rPr kumimoji="1" lang="en-US" altLang="ja-JP" sz="2000"/>
              <a:t>1</a:t>
            </a:r>
            <a:r>
              <a:rPr kumimoji="1" lang="ja-JP" altLang="en-US" sz="2000"/>
              <a:t>万円の場合</a:t>
            </a:r>
          </a:p>
        </p:txBody>
      </p:sp>
      <p:sp>
        <p:nvSpPr>
          <p:cNvPr id="13" name="右矢印 8">
            <a:extLst>
              <a:ext uri="{FF2B5EF4-FFF2-40B4-BE49-F238E27FC236}">
                <a16:creationId xmlns:a16="http://schemas.microsoft.com/office/drawing/2014/main" id="{9D9FDD18-7E13-4242-948D-A69635AF0A64}"/>
              </a:ext>
            </a:extLst>
          </p:cNvPr>
          <p:cNvSpPr/>
          <p:nvPr/>
        </p:nvSpPr>
        <p:spPr>
          <a:xfrm>
            <a:off x="7382187" y="2987708"/>
            <a:ext cx="1345324" cy="8408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5" name="Picture 2" descr="やる気に燃える人のイラスト（男性）">
            <a:extLst>
              <a:ext uri="{FF2B5EF4-FFF2-40B4-BE49-F238E27FC236}">
                <a16:creationId xmlns:a16="http://schemas.microsoft.com/office/drawing/2014/main" id="{161F05BE-FD9E-45CD-95C5-AE4DF686C9F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48261" y="1854659"/>
            <a:ext cx="1187474" cy="1187474"/>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0" descr="フェスの観客のイラスト（男性）">
            <a:extLst>
              <a:ext uri="{FF2B5EF4-FFF2-40B4-BE49-F238E27FC236}">
                <a16:creationId xmlns:a16="http://schemas.microsoft.com/office/drawing/2014/main" id="{B0EA90E1-1413-4F60-A1C2-38266FE350E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20248" y="2686703"/>
            <a:ext cx="1187474" cy="1187474"/>
          </a:xfrm>
          <a:prstGeom prst="rect">
            <a:avLst/>
          </a:prstGeom>
          <a:noFill/>
          <a:extLst>
            <a:ext uri="{909E8E84-426E-40DD-AFC4-6F175D3DCCD1}">
              <a14:hiddenFill xmlns:a14="http://schemas.microsoft.com/office/drawing/2010/main">
                <a:solidFill>
                  <a:srgbClr val="FFFFFF"/>
                </a:solidFill>
              </a14:hiddenFill>
            </a:ext>
          </a:extLst>
        </p:spPr>
      </p:pic>
      <p:sp>
        <p:nvSpPr>
          <p:cNvPr id="17" name="テキスト ボックス 16">
            <a:extLst>
              <a:ext uri="{FF2B5EF4-FFF2-40B4-BE49-F238E27FC236}">
                <a16:creationId xmlns:a16="http://schemas.microsoft.com/office/drawing/2014/main" id="{3323B904-4981-4EEA-BB68-EA4933840E56}"/>
              </a:ext>
            </a:extLst>
          </p:cNvPr>
          <p:cNvSpPr txBox="1"/>
          <p:nvPr/>
        </p:nvSpPr>
        <p:spPr>
          <a:xfrm>
            <a:off x="8848053" y="4178497"/>
            <a:ext cx="2117177" cy="646331"/>
          </a:xfrm>
          <a:prstGeom prst="rect">
            <a:avLst/>
          </a:prstGeom>
          <a:noFill/>
        </p:spPr>
        <p:txBody>
          <a:bodyPr wrap="square" rtlCol="0">
            <a:spAutoFit/>
          </a:bodyPr>
          <a:lstStyle/>
          <a:p>
            <a:r>
              <a:rPr lang="ja-JP" altLang="en-US"/>
              <a:t>支払う金額</a:t>
            </a:r>
            <a:r>
              <a:rPr kumimoji="1" lang="ja-JP" altLang="en-US"/>
              <a:t>を</a:t>
            </a:r>
            <a:r>
              <a:rPr lang="ja-JP" altLang="en-US"/>
              <a:t>小さく感じて買ってしまう</a:t>
            </a:r>
            <a:endParaRPr kumimoji="1" lang="ja-JP" altLang="en-US"/>
          </a:p>
        </p:txBody>
      </p:sp>
      <p:sp>
        <p:nvSpPr>
          <p:cNvPr id="18" name="テキスト ボックス 17">
            <a:extLst>
              <a:ext uri="{FF2B5EF4-FFF2-40B4-BE49-F238E27FC236}">
                <a16:creationId xmlns:a16="http://schemas.microsoft.com/office/drawing/2014/main" id="{93418755-0D41-4D43-8F21-7870DA7C7C16}"/>
              </a:ext>
            </a:extLst>
          </p:cNvPr>
          <p:cNvSpPr txBox="1"/>
          <p:nvPr/>
        </p:nvSpPr>
        <p:spPr>
          <a:xfrm>
            <a:off x="3860114" y="4167547"/>
            <a:ext cx="3865106" cy="646331"/>
          </a:xfrm>
          <a:prstGeom prst="rect">
            <a:avLst/>
          </a:prstGeom>
          <a:noFill/>
        </p:spPr>
        <p:txBody>
          <a:bodyPr wrap="square" rtlCol="0">
            <a:spAutoFit/>
          </a:bodyPr>
          <a:lstStyle/>
          <a:p>
            <a:r>
              <a:rPr kumimoji="1" lang="ja-JP" altLang="en-US"/>
              <a:t>ライブコマースを視聴することによってポジティブ感情が生起される</a:t>
            </a:r>
          </a:p>
        </p:txBody>
      </p:sp>
      <p:sp>
        <p:nvSpPr>
          <p:cNvPr id="19" name="正方形/長方形 18">
            <a:extLst>
              <a:ext uri="{FF2B5EF4-FFF2-40B4-BE49-F238E27FC236}">
                <a16:creationId xmlns:a16="http://schemas.microsoft.com/office/drawing/2014/main" id="{5FA3F29E-682D-468F-BC57-98B02580E54C}"/>
              </a:ext>
            </a:extLst>
          </p:cNvPr>
          <p:cNvSpPr/>
          <p:nvPr/>
        </p:nvSpPr>
        <p:spPr>
          <a:xfrm>
            <a:off x="2130763" y="5173750"/>
            <a:ext cx="7578969" cy="934110"/>
          </a:xfrm>
          <a:prstGeom prst="rect">
            <a:avLst/>
          </a:prstGeom>
          <a:noFill/>
          <a:ln w="7620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spTree>
    <p:extLst>
      <p:ext uri="{BB962C8B-B14F-4D97-AF65-F5344CB8AC3E}">
        <p14:creationId xmlns:p14="http://schemas.microsoft.com/office/powerpoint/2010/main" val="17516298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3F33190-B17E-4250-BB12-D15ADDE467A1}"/>
              </a:ext>
            </a:extLst>
          </p:cNvPr>
          <p:cNvSpPr>
            <a:spLocks noGrp="1"/>
          </p:cNvSpPr>
          <p:nvPr>
            <p:ph type="title"/>
          </p:nvPr>
        </p:nvSpPr>
        <p:spPr/>
        <p:txBody>
          <a:bodyPr/>
          <a:lstStyle/>
          <a:p>
            <a:r>
              <a:rPr kumimoji="1" lang="ja-JP" altLang="en-US"/>
              <a:t>仮説導出②　</a:t>
            </a:r>
            <a:r>
              <a:rPr kumimoji="1" lang="en-US" altLang="ja-JP" sz="3200"/>
              <a:t>~</a:t>
            </a:r>
            <a:r>
              <a:rPr lang="ja-JP" altLang="en-US" sz="3200"/>
              <a:t>金額</a:t>
            </a:r>
            <a:r>
              <a:rPr kumimoji="1" lang="ja-JP" altLang="en-US" sz="3200"/>
              <a:t>が小さく</a:t>
            </a:r>
            <a:r>
              <a:rPr lang="ja-JP" altLang="en-US" sz="3200"/>
              <a:t>感じられる</a:t>
            </a:r>
            <a:r>
              <a:rPr kumimoji="1" lang="ja-JP" altLang="en-US" sz="3200"/>
              <a:t>と</a:t>
            </a:r>
            <a:r>
              <a:rPr kumimoji="1" lang="en-US" altLang="ja-JP" sz="3200"/>
              <a:t>…~</a:t>
            </a:r>
            <a:endParaRPr kumimoji="1" lang="ja-JP" altLang="en-US"/>
          </a:p>
        </p:txBody>
      </p:sp>
      <p:sp>
        <p:nvSpPr>
          <p:cNvPr id="3" name="スライド番号プレースホルダー 2">
            <a:extLst>
              <a:ext uri="{FF2B5EF4-FFF2-40B4-BE49-F238E27FC236}">
                <a16:creationId xmlns:a16="http://schemas.microsoft.com/office/drawing/2014/main" id="{4C034418-D612-4047-8396-1B47CECD9FF5}"/>
              </a:ext>
            </a:extLst>
          </p:cNvPr>
          <p:cNvSpPr>
            <a:spLocks noGrp="1"/>
          </p:cNvSpPr>
          <p:nvPr>
            <p:ph type="sldNum" sz="quarter" idx="12"/>
          </p:nvPr>
        </p:nvSpPr>
        <p:spPr/>
        <p:txBody>
          <a:bodyPr/>
          <a:lstStyle/>
          <a:p>
            <a:fld id="{9D3CC6C3-5821-4D91-9468-EEB7AFE6B331}" type="slidenum">
              <a:rPr lang="ja-JP" altLang="en-US" smtClean="0"/>
              <a:pPr/>
              <a:t>26</a:t>
            </a:fld>
            <a:endParaRPr lang="ja-JP" altLang="en-US" sz="4000"/>
          </a:p>
        </p:txBody>
      </p:sp>
      <p:sp>
        <p:nvSpPr>
          <p:cNvPr id="4" name="テキスト ボックス 3">
            <a:extLst>
              <a:ext uri="{FF2B5EF4-FFF2-40B4-BE49-F238E27FC236}">
                <a16:creationId xmlns:a16="http://schemas.microsoft.com/office/drawing/2014/main" id="{840CEDF6-BBBF-4E06-9F7C-FD889DAABCDC}"/>
              </a:ext>
            </a:extLst>
          </p:cNvPr>
          <p:cNvSpPr txBox="1"/>
          <p:nvPr/>
        </p:nvSpPr>
        <p:spPr>
          <a:xfrm>
            <a:off x="1843676" y="3429231"/>
            <a:ext cx="3558224" cy="461665"/>
          </a:xfrm>
          <a:prstGeom prst="rect">
            <a:avLst/>
          </a:prstGeom>
          <a:noFill/>
        </p:spPr>
        <p:txBody>
          <a:bodyPr wrap="square" rtlCol="0">
            <a:spAutoFit/>
          </a:bodyPr>
          <a:lstStyle/>
          <a:p>
            <a:r>
              <a:rPr lang="ja-JP" altLang="en-US" sz="2400" b="1" dirty="0"/>
              <a:t>顧客にとっての価値　</a:t>
            </a:r>
            <a:r>
              <a:rPr lang="ja-JP" altLang="en-US" sz="2400" b="1" dirty="0">
                <a:solidFill>
                  <a:srgbClr val="FF0000"/>
                </a:solidFill>
              </a:rPr>
              <a:t>（↑）</a:t>
            </a:r>
          </a:p>
        </p:txBody>
      </p:sp>
      <p:sp>
        <p:nvSpPr>
          <p:cNvPr id="5" name="等号 6">
            <a:extLst>
              <a:ext uri="{FF2B5EF4-FFF2-40B4-BE49-F238E27FC236}">
                <a16:creationId xmlns:a16="http://schemas.microsoft.com/office/drawing/2014/main" id="{B2DAC54C-0C9F-4AC0-9EC4-100243624FF9}"/>
              </a:ext>
            </a:extLst>
          </p:cNvPr>
          <p:cNvSpPr/>
          <p:nvPr/>
        </p:nvSpPr>
        <p:spPr>
          <a:xfrm>
            <a:off x="5401900" y="3339722"/>
            <a:ext cx="887377" cy="590827"/>
          </a:xfrm>
          <a:prstGeom prst="mathEqual">
            <a:avLst>
              <a:gd name="adj1" fmla="val 12689"/>
              <a:gd name="adj2" fmla="val 1854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sz="1400">
              <a:solidFill>
                <a:schemeClr val="tx1"/>
              </a:solidFill>
            </a:endParaRPr>
          </a:p>
        </p:txBody>
      </p:sp>
      <p:cxnSp>
        <p:nvCxnSpPr>
          <p:cNvPr id="6" name="直線コネクタ 5">
            <a:extLst>
              <a:ext uri="{FF2B5EF4-FFF2-40B4-BE49-F238E27FC236}">
                <a16:creationId xmlns:a16="http://schemas.microsoft.com/office/drawing/2014/main" id="{10A6ED6B-FCDB-4B25-AF74-A174042A94D1}"/>
              </a:ext>
            </a:extLst>
          </p:cNvPr>
          <p:cNvCxnSpPr/>
          <p:nvPr/>
        </p:nvCxnSpPr>
        <p:spPr>
          <a:xfrm>
            <a:off x="6560899" y="3635136"/>
            <a:ext cx="2692400" cy="0"/>
          </a:xfrm>
          <a:prstGeom prst="line">
            <a:avLst/>
          </a:prstGeom>
          <a:ln w="38100"/>
        </p:spPr>
        <p:style>
          <a:lnRef idx="1">
            <a:schemeClr val="dk1"/>
          </a:lnRef>
          <a:fillRef idx="0">
            <a:schemeClr val="dk1"/>
          </a:fillRef>
          <a:effectRef idx="0">
            <a:schemeClr val="dk1"/>
          </a:effectRef>
          <a:fontRef idx="minor">
            <a:schemeClr val="tx1"/>
          </a:fontRef>
        </p:style>
      </p:cxnSp>
      <p:sp>
        <p:nvSpPr>
          <p:cNvPr id="7" name="テキスト ボックス 6">
            <a:extLst>
              <a:ext uri="{FF2B5EF4-FFF2-40B4-BE49-F238E27FC236}">
                <a16:creationId xmlns:a16="http://schemas.microsoft.com/office/drawing/2014/main" id="{5B1F1322-7184-466B-A19A-07DC60A842ED}"/>
              </a:ext>
            </a:extLst>
          </p:cNvPr>
          <p:cNvSpPr txBox="1"/>
          <p:nvPr/>
        </p:nvSpPr>
        <p:spPr>
          <a:xfrm>
            <a:off x="6734701" y="3768367"/>
            <a:ext cx="2600750" cy="461665"/>
          </a:xfrm>
          <a:prstGeom prst="rect">
            <a:avLst/>
          </a:prstGeom>
          <a:noFill/>
        </p:spPr>
        <p:txBody>
          <a:bodyPr wrap="square" rtlCol="0">
            <a:spAutoFit/>
          </a:bodyPr>
          <a:lstStyle/>
          <a:p>
            <a:r>
              <a:rPr lang="ja-JP" altLang="en-US" sz="2400" b="1" dirty="0"/>
              <a:t>支払う</a:t>
            </a:r>
            <a:r>
              <a:rPr lang="ja-JP" altLang="en-US" sz="2400" b="1"/>
              <a:t>金額</a:t>
            </a:r>
            <a:r>
              <a:rPr lang="ja-JP" altLang="en-US" sz="2400" b="1" dirty="0"/>
              <a:t>　</a:t>
            </a:r>
            <a:r>
              <a:rPr lang="ja-JP" altLang="en-US" sz="2400" b="1" dirty="0">
                <a:solidFill>
                  <a:srgbClr val="7030A0"/>
                </a:solidFill>
              </a:rPr>
              <a:t>（</a:t>
            </a:r>
            <a:r>
              <a:rPr lang="ja-JP" altLang="en-US" sz="2400" b="1">
                <a:solidFill>
                  <a:srgbClr val="7030A0"/>
                </a:solidFill>
              </a:rPr>
              <a:t>↓）</a:t>
            </a:r>
            <a:endParaRPr lang="ja-JP" altLang="en-US" sz="2400" b="1" dirty="0">
              <a:solidFill>
                <a:srgbClr val="7030A0"/>
              </a:solidFill>
            </a:endParaRPr>
          </a:p>
        </p:txBody>
      </p:sp>
      <p:sp>
        <p:nvSpPr>
          <p:cNvPr id="8" name="テキスト ボックス 7">
            <a:extLst>
              <a:ext uri="{FF2B5EF4-FFF2-40B4-BE49-F238E27FC236}">
                <a16:creationId xmlns:a16="http://schemas.microsoft.com/office/drawing/2014/main" id="{28408460-7B63-4DBF-B48C-7D4899BFB7ED}"/>
              </a:ext>
            </a:extLst>
          </p:cNvPr>
          <p:cNvSpPr txBox="1"/>
          <p:nvPr/>
        </p:nvSpPr>
        <p:spPr>
          <a:xfrm>
            <a:off x="6637747" y="3061758"/>
            <a:ext cx="2538703" cy="461665"/>
          </a:xfrm>
          <a:prstGeom prst="rect">
            <a:avLst/>
          </a:prstGeom>
          <a:noFill/>
        </p:spPr>
        <p:txBody>
          <a:bodyPr wrap="square" rtlCol="0">
            <a:spAutoFit/>
          </a:bodyPr>
          <a:lstStyle/>
          <a:p>
            <a:r>
              <a:rPr kumimoji="1" lang="ja-JP" altLang="en-US" sz="2400" b="1" dirty="0"/>
              <a:t>商品</a:t>
            </a:r>
            <a:r>
              <a:rPr lang="ja-JP" altLang="en-US" sz="2400" b="1" dirty="0"/>
              <a:t>の</a:t>
            </a:r>
            <a:r>
              <a:rPr kumimoji="1" lang="ja-JP" altLang="en-US" sz="2400" b="1" dirty="0"/>
              <a:t>価値</a:t>
            </a:r>
            <a:r>
              <a:rPr lang="ja-JP" altLang="en-US" sz="2400" b="1" dirty="0"/>
              <a:t>　</a:t>
            </a:r>
            <a:r>
              <a:rPr lang="ja-JP" altLang="en-US" sz="2400" b="1" dirty="0">
                <a:solidFill>
                  <a:srgbClr val="0070C0"/>
                </a:solidFill>
              </a:rPr>
              <a:t>（→）</a:t>
            </a:r>
          </a:p>
        </p:txBody>
      </p:sp>
      <p:sp>
        <p:nvSpPr>
          <p:cNvPr id="9" name="テキスト ボックス 8">
            <a:extLst>
              <a:ext uri="{FF2B5EF4-FFF2-40B4-BE49-F238E27FC236}">
                <a16:creationId xmlns:a16="http://schemas.microsoft.com/office/drawing/2014/main" id="{49310CE5-2B07-4895-A686-EA728A8D1927}"/>
              </a:ext>
            </a:extLst>
          </p:cNvPr>
          <p:cNvSpPr txBox="1"/>
          <p:nvPr/>
        </p:nvSpPr>
        <p:spPr>
          <a:xfrm>
            <a:off x="8831421" y="1561541"/>
            <a:ext cx="2857500" cy="369332"/>
          </a:xfrm>
          <a:prstGeom prst="rect">
            <a:avLst/>
          </a:prstGeom>
          <a:noFill/>
        </p:spPr>
        <p:txBody>
          <a:bodyPr wrap="square" rtlCol="0">
            <a:spAutoFit/>
          </a:bodyPr>
          <a:lstStyle/>
          <a:p>
            <a:r>
              <a:rPr kumimoji="1" lang="ja-JP" altLang="en-US"/>
              <a:t>（</a:t>
            </a:r>
            <a:r>
              <a:rPr kumimoji="1" lang="en-US" altLang="ja-JP"/>
              <a:t>Value Engineering )</a:t>
            </a:r>
          </a:p>
        </p:txBody>
      </p:sp>
      <p:sp>
        <p:nvSpPr>
          <p:cNvPr id="11" name="テキスト ボックス 10">
            <a:extLst>
              <a:ext uri="{FF2B5EF4-FFF2-40B4-BE49-F238E27FC236}">
                <a16:creationId xmlns:a16="http://schemas.microsoft.com/office/drawing/2014/main" id="{FC1A8325-AA47-46C9-9B6E-86679B26DD6C}"/>
              </a:ext>
            </a:extLst>
          </p:cNvPr>
          <p:cNvSpPr txBox="1"/>
          <p:nvPr/>
        </p:nvSpPr>
        <p:spPr>
          <a:xfrm>
            <a:off x="2196611" y="4831746"/>
            <a:ext cx="7798777" cy="954107"/>
          </a:xfrm>
          <a:prstGeom prst="rect">
            <a:avLst/>
          </a:prstGeom>
          <a:noFill/>
        </p:spPr>
        <p:txBody>
          <a:bodyPr wrap="square" rtlCol="0">
            <a:spAutoFit/>
          </a:bodyPr>
          <a:lstStyle/>
          <a:p>
            <a:pPr algn="ctr"/>
            <a:r>
              <a:rPr lang="ja-JP" altLang="en-US" sz="2800" b="1"/>
              <a:t>金額</a:t>
            </a:r>
            <a:r>
              <a:rPr kumimoji="1" lang="ja-JP" altLang="en-US" sz="2800" b="1"/>
              <a:t>が小さく</a:t>
            </a:r>
            <a:r>
              <a:rPr lang="ja-JP" altLang="en-US" sz="2800" b="1"/>
              <a:t>感じられる</a:t>
            </a:r>
            <a:r>
              <a:rPr kumimoji="1" lang="ja-JP" altLang="en-US" sz="2800" b="1"/>
              <a:t>と、</a:t>
            </a:r>
            <a:endParaRPr kumimoji="1" lang="en-US" altLang="ja-JP" sz="2800" b="1"/>
          </a:p>
          <a:p>
            <a:pPr algn="ctr"/>
            <a:r>
              <a:rPr kumimoji="1" lang="ja-JP" altLang="en-US" sz="2800" b="1"/>
              <a:t>結果的にその商材が顧客にとって魅力的に見える</a:t>
            </a:r>
          </a:p>
        </p:txBody>
      </p:sp>
      <p:sp>
        <p:nvSpPr>
          <p:cNvPr id="12" name="正方形/長方形 11">
            <a:extLst>
              <a:ext uri="{FF2B5EF4-FFF2-40B4-BE49-F238E27FC236}">
                <a16:creationId xmlns:a16="http://schemas.microsoft.com/office/drawing/2014/main" id="{E2B35A67-37C0-4716-B333-CF14E5DAB02F}"/>
              </a:ext>
            </a:extLst>
          </p:cNvPr>
          <p:cNvSpPr/>
          <p:nvPr/>
        </p:nvSpPr>
        <p:spPr>
          <a:xfrm>
            <a:off x="1995853" y="4608320"/>
            <a:ext cx="8194522" cy="1514518"/>
          </a:xfrm>
          <a:prstGeom prst="rect">
            <a:avLst/>
          </a:prstGeom>
          <a:noFill/>
          <a:ln w="7620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sp>
        <p:nvSpPr>
          <p:cNvPr id="13" name="テキスト ボックス 12">
            <a:extLst>
              <a:ext uri="{FF2B5EF4-FFF2-40B4-BE49-F238E27FC236}">
                <a16:creationId xmlns:a16="http://schemas.microsoft.com/office/drawing/2014/main" id="{8460B98F-853F-4CE0-8BFD-0DB80F7F5668}"/>
              </a:ext>
            </a:extLst>
          </p:cNvPr>
          <p:cNvSpPr txBox="1"/>
          <p:nvPr/>
        </p:nvSpPr>
        <p:spPr>
          <a:xfrm>
            <a:off x="1224582" y="1121332"/>
            <a:ext cx="9882554" cy="400110"/>
          </a:xfrm>
          <a:prstGeom prst="rect">
            <a:avLst/>
          </a:prstGeom>
          <a:noFill/>
        </p:spPr>
        <p:txBody>
          <a:bodyPr wrap="square">
            <a:spAutoFit/>
          </a:bodyPr>
          <a:lstStyle/>
          <a:p>
            <a:r>
              <a:rPr kumimoji="1" lang="ja-JP" altLang="en-US" sz="2000"/>
              <a:t>コストが過小評価されると、</a:t>
            </a:r>
            <a:r>
              <a:rPr kumimoji="1" lang="en-US" altLang="ja-JP" sz="2000"/>
              <a:t> </a:t>
            </a:r>
            <a:r>
              <a:rPr kumimoji="1" lang="ja-JP" altLang="en-US" sz="2000"/>
              <a:t>商品価値を一定とした場合、</a:t>
            </a:r>
            <a:r>
              <a:rPr kumimoji="1" lang="en-US" altLang="ja-JP" sz="2000"/>
              <a:t> </a:t>
            </a:r>
            <a:r>
              <a:rPr kumimoji="1" lang="ja-JP" altLang="en-US" sz="2000"/>
              <a:t>顧客にとっての価値は大きくなる。</a:t>
            </a:r>
          </a:p>
        </p:txBody>
      </p:sp>
      <p:sp>
        <p:nvSpPr>
          <p:cNvPr id="14" name="矢印: 下 13">
            <a:extLst>
              <a:ext uri="{FF2B5EF4-FFF2-40B4-BE49-F238E27FC236}">
                <a16:creationId xmlns:a16="http://schemas.microsoft.com/office/drawing/2014/main" id="{2F8FD0F9-7938-4F31-B1CE-22046B0786B3}"/>
              </a:ext>
            </a:extLst>
          </p:cNvPr>
          <p:cNvSpPr/>
          <p:nvPr/>
        </p:nvSpPr>
        <p:spPr>
          <a:xfrm>
            <a:off x="5544531" y="2390511"/>
            <a:ext cx="1102936" cy="46162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四角形: 角を丸くする 14">
            <a:extLst>
              <a:ext uri="{FF2B5EF4-FFF2-40B4-BE49-F238E27FC236}">
                <a16:creationId xmlns:a16="http://schemas.microsoft.com/office/drawing/2014/main" id="{483D5AAD-417B-4748-88A3-FE86858E8636}"/>
              </a:ext>
            </a:extLst>
          </p:cNvPr>
          <p:cNvSpPr/>
          <p:nvPr/>
        </p:nvSpPr>
        <p:spPr>
          <a:xfrm>
            <a:off x="784949" y="970918"/>
            <a:ext cx="10763100" cy="1098215"/>
          </a:xfrm>
          <a:prstGeom prst="roundRect">
            <a:avLst/>
          </a:prstGeom>
          <a:noFill/>
          <a:ln w="19050"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kumimoji="1" lang="ja-JP" altLang="en-US"/>
          </a:p>
        </p:txBody>
      </p:sp>
      <p:sp>
        <p:nvSpPr>
          <p:cNvPr id="10" name="テキスト ボックス 9"/>
          <p:cNvSpPr txBox="1"/>
          <p:nvPr/>
        </p:nvSpPr>
        <p:spPr>
          <a:xfrm>
            <a:off x="7907098" y="2042586"/>
            <a:ext cx="3794629" cy="369332"/>
          </a:xfrm>
          <a:prstGeom prst="rect">
            <a:avLst/>
          </a:prstGeom>
          <a:noFill/>
        </p:spPr>
        <p:txBody>
          <a:bodyPr wrap="none" rtlCol="0">
            <a:spAutoFit/>
          </a:bodyPr>
          <a:lstStyle/>
          <a:p>
            <a:r>
              <a:rPr kumimoji="1" lang="en-US" altLang="ja-JP" dirty="0"/>
              <a:t>※</a:t>
            </a:r>
            <a:r>
              <a:rPr kumimoji="1" lang="ja-JP" altLang="en-US" dirty="0"/>
              <a:t>「コスト」は</a:t>
            </a:r>
            <a:r>
              <a:rPr kumimoji="1" lang="ja-JP" altLang="en-US" u="sng" dirty="0"/>
              <a:t>金銭的なもの</a:t>
            </a:r>
            <a:r>
              <a:rPr kumimoji="1" lang="ja-JP" altLang="en-US" dirty="0"/>
              <a:t>のみとする</a:t>
            </a:r>
          </a:p>
        </p:txBody>
      </p:sp>
    </p:spTree>
    <p:extLst>
      <p:ext uri="{BB962C8B-B14F-4D97-AF65-F5344CB8AC3E}">
        <p14:creationId xmlns:p14="http://schemas.microsoft.com/office/powerpoint/2010/main" val="41421887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D123E54-4F70-4FC2-96BD-55B5483E6910}"/>
              </a:ext>
            </a:extLst>
          </p:cNvPr>
          <p:cNvSpPr>
            <a:spLocks noGrp="1"/>
          </p:cNvSpPr>
          <p:nvPr>
            <p:ph type="title"/>
          </p:nvPr>
        </p:nvSpPr>
        <p:spPr/>
        <p:txBody>
          <a:bodyPr/>
          <a:lstStyle/>
          <a:p>
            <a:r>
              <a:rPr kumimoji="1" lang="ja-JP" altLang="en-US"/>
              <a:t>仮説導出②のまとめ</a:t>
            </a:r>
          </a:p>
        </p:txBody>
      </p:sp>
      <p:sp>
        <p:nvSpPr>
          <p:cNvPr id="3" name="スライド番号プレースホルダー 2">
            <a:extLst>
              <a:ext uri="{FF2B5EF4-FFF2-40B4-BE49-F238E27FC236}">
                <a16:creationId xmlns:a16="http://schemas.microsoft.com/office/drawing/2014/main" id="{8A4003B0-2177-42BE-833D-25B0800F1CC1}"/>
              </a:ext>
            </a:extLst>
          </p:cNvPr>
          <p:cNvSpPr>
            <a:spLocks noGrp="1"/>
          </p:cNvSpPr>
          <p:nvPr>
            <p:ph type="sldNum" sz="quarter" idx="12"/>
          </p:nvPr>
        </p:nvSpPr>
        <p:spPr/>
        <p:txBody>
          <a:bodyPr/>
          <a:lstStyle/>
          <a:p>
            <a:fld id="{9D3CC6C3-5821-4D91-9468-EEB7AFE6B331}" type="slidenum">
              <a:rPr lang="ja-JP" altLang="en-US" smtClean="0"/>
              <a:pPr/>
              <a:t>27</a:t>
            </a:fld>
            <a:endParaRPr lang="ja-JP" altLang="en-US" sz="4000"/>
          </a:p>
        </p:txBody>
      </p:sp>
      <p:sp>
        <p:nvSpPr>
          <p:cNvPr id="4" name="テキスト ボックス 3">
            <a:extLst>
              <a:ext uri="{FF2B5EF4-FFF2-40B4-BE49-F238E27FC236}">
                <a16:creationId xmlns:a16="http://schemas.microsoft.com/office/drawing/2014/main" id="{4DEED046-A772-449D-A4AE-9F5DAC51136E}"/>
              </a:ext>
            </a:extLst>
          </p:cNvPr>
          <p:cNvSpPr txBox="1"/>
          <p:nvPr/>
        </p:nvSpPr>
        <p:spPr>
          <a:xfrm>
            <a:off x="1268769" y="854354"/>
            <a:ext cx="10524326" cy="2852507"/>
          </a:xfrm>
          <a:prstGeom prst="rect">
            <a:avLst/>
          </a:prstGeom>
          <a:noFill/>
        </p:spPr>
        <p:txBody>
          <a:bodyPr wrap="square" tIns="36000" rtlCol="0">
            <a:spAutoFit/>
          </a:bodyPr>
          <a:lstStyle/>
          <a:p>
            <a:pPr marL="514350" indent="-514350">
              <a:lnSpc>
                <a:spcPct val="150000"/>
              </a:lnSpc>
              <a:buFont typeface="+mj-lt"/>
              <a:buAutoNum type="arabicPeriod"/>
            </a:pPr>
            <a:r>
              <a:rPr lang="ja-JP" altLang="en-US" sz="2400">
                <a:latin typeface="+mn-ea"/>
              </a:rPr>
              <a:t>ライブコマースはポジティブ感情を喚起させる</a:t>
            </a:r>
            <a:endParaRPr lang="en-US" altLang="ja-JP" sz="2400">
              <a:latin typeface="+mn-ea"/>
            </a:endParaRPr>
          </a:p>
          <a:p>
            <a:pPr marL="514350" indent="-514350">
              <a:lnSpc>
                <a:spcPct val="150000"/>
              </a:lnSpc>
              <a:buFont typeface="+mj-lt"/>
              <a:buAutoNum type="arabicPeriod"/>
            </a:pPr>
            <a:endParaRPr lang="en-US" altLang="ja-JP" sz="2400">
              <a:latin typeface="+mn-ea"/>
            </a:endParaRPr>
          </a:p>
          <a:p>
            <a:pPr marL="514350" indent="-514350">
              <a:lnSpc>
                <a:spcPct val="150000"/>
              </a:lnSpc>
              <a:buFont typeface="+mj-lt"/>
              <a:buAutoNum type="arabicPeriod"/>
            </a:pPr>
            <a:r>
              <a:rPr lang="ja-JP" altLang="en-US" sz="2400">
                <a:latin typeface="+mn-ea"/>
              </a:rPr>
              <a:t>ポジティブな感情はリスクを下げ、支払う金額を小さく</a:t>
            </a:r>
            <a:r>
              <a:rPr lang="ja-JP" altLang="en-US" sz="2400" dirty="0">
                <a:latin typeface="+mn-ea"/>
              </a:rPr>
              <a:t>感じさせる</a:t>
            </a:r>
            <a:endParaRPr lang="en-US" altLang="ja-JP" sz="2400" dirty="0">
              <a:latin typeface="+mn-ea"/>
            </a:endParaRPr>
          </a:p>
          <a:p>
            <a:pPr marL="514350" indent="-514350">
              <a:lnSpc>
                <a:spcPct val="150000"/>
              </a:lnSpc>
              <a:buFont typeface="+mj-lt"/>
              <a:buAutoNum type="arabicPeriod"/>
            </a:pPr>
            <a:endParaRPr lang="en-US" altLang="ja-JP" sz="2400" dirty="0">
              <a:latin typeface="+mn-ea"/>
              <a:ea typeface="メイリオ" panose="020B0604030504040204" pitchFamily="50" charset="-128"/>
            </a:endParaRPr>
          </a:p>
          <a:p>
            <a:pPr marL="514350" indent="-514350">
              <a:lnSpc>
                <a:spcPct val="150000"/>
              </a:lnSpc>
              <a:buFont typeface="+mj-lt"/>
              <a:buAutoNum type="arabicPeriod"/>
            </a:pPr>
            <a:r>
              <a:rPr lang="ja-JP" altLang="en-US" sz="2400" dirty="0">
                <a:latin typeface="+mn-ea"/>
              </a:rPr>
              <a:t>支払う</a:t>
            </a:r>
            <a:r>
              <a:rPr lang="ja-JP" altLang="en-US" sz="2400">
                <a:latin typeface="+mn-ea"/>
              </a:rPr>
              <a:t>金額</a:t>
            </a:r>
            <a:r>
              <a:rPr lang="ja-JP" altLang="en-US" sz="2400" dirty="0">
                <a:latin typeface="+mn-ea"/>
              </a:rPr>
              <a:t>を小さく感じると、商品が顧客にとって魅力的に</a:t>
            </a:r>
            <a:r>
              <a:rPr lang="ja-JP" altLang="en-US" sz="2400">
                <a:latin typeface="+mn-ea"/>
              </a:rPr>
              <a:t>見える</a:t>
            </a:r>
            <a:endParaRPr lang="en-US" altLang="ja-JP" sz="2400" dirty="0">
              <a:latin typeface="+mn-ea"/>
            </a:endParaRPr>
          </a:p>
        </p:txBody>
      </p:sp>
      <p:sp>
        <p:nvSpPr>
          <p:cNvPr id="5" name="下矢印 7">
            <a:extLst>
              <a:ext uri="{FF2B5EF4-FFF2-40B4-BE49-F238E27FC236}">
                <a16:creationId xmlns:a16="http://schemas.microsoft.com/office/drawing/2014/main" id="{2370A2D5-BDC5-483C-81B7-A1A91DCBC5C9}"/>
              </a:ext>
            </a:extLst>
          </p:cNvPr>
          <p:cNvSpPr/>
          <p:nvPr/>
        </p:nvSpPr>
        <p:spPr>
          <a:xfrm>
            <a:off x="5283198" y="3819975"/>
            <a:ext cx="1625600" cy="61312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F0AE1C12-2450-4DB1-A32A-936FDAAF6255}"/>
              </a:ext>
            </a:extLst>
          </p:cNvPr>
          <p:cNvSpPr txBox="1"/>
          <p:nvPr/>
        </p:nvSpPr>
        <p:spPr>
          <a:xfrm>
            <a:off x="1268769" y="4862698"/>
            <a:ext cx="9654459" cy="954107"/>
          </a:xfrm>
          <a:prstGeom prst="rect">
            <a:avLst/>
          </a:prstGeom>
          <a:noFill/>
        </p:spPr>
        <p:txBody>
          <a:bodyPr wrap="square" rtlCol="0">
            <a:spAutoFit/>
          </a:bodyPr>
          <a:lstStyle/>
          <a:p>
            <a:pPr algn="ctr"/>
            <a:r>
              <a:rPr lang="ja-JP" altLang="en-US" sz="2800" b="1" u="sng" dirty="0"/>
              <a:t>ライブコマース</a:t>
            </a:r>
            <a:r>
              <a:rPr lang="ja-JP" altLang="en-US" sz="2800" dirty="0"/>
              <a:t>は視聴者</a:t>
            </a:r>
            <a:r>
              <a:rPr lang="en-US" altLang="ja-JP" sz="2800" dirty="0"/>
              <a:t> </a:t>
            </a:r>
            <a:r>
              <a:rPr lang="ja-JP" altLang="en-US" sz="2800" dirty="0"/>
              <a:t>にポジティブ感情を感じさせることで、</a:t>
            </a:r>
            <a:endParaRPr lang="en-US" altLang="ja-JP" sz="2800" dirty="0"/>
          </a:p>
          <a:p>
            <a:pPr algn="ctr"/>
            <a:r>
              <a:rPr lang="ja-JP" altLang="en-US" sz="2800" b="1" u="sng" dirty="0"/>
              <a:t>買いたいと思わせるのではないか？</a:t>
            </a:r>
            <a:endParaRPr lang="en-US" altLang="ja-JP" sz="2800" b="1" u="sng" dirty="0"/>
          </a:p>
        </p:txBody>
      </p:sp>
      <p:sp>
        <p:nvSpPr>
          <p:cNvPr id="8" name="正方形/長方形 7">
            <a:extLst>
              <a:ext uri="{FF2B5EF4-FFF2-40B4-BE49-F238E27FC236}">
                <a16:creationId xmlns:a16="http://schemas.microsoft.com/office/drawing/2014/main" id="{9BA537F7-19DD-4110-A041-F5CF28F8CBC7}"/>
              </a:ext>
            </a:extLst>
          </p:cNvPr>
          <p:cNvSpPr/>
          <p:nvPr/>
        </p:nvSpPr>
        <p:spPr>
          <a:xfrm>
            <a:off x="550733" y="4767938"/>
            <a:ext cx="11090530" cy="1143626"/>
          </a:xfrm>
          <a:prstGeom prst="rect">
            <a:avLst/>
          </a:prstGeom>
          <a:noFill/>
          <a:ln w="7620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spTree>
    <p:extLst>
      <p:ext uri="{BB962C8B-B14F-4D97-AF65-F5344CB8AC3E}">
        <p14:creationId xmlns:p14="http://schemas.microsoft.com/office/powerpoint/2010/main" val="187844353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4558562-476C-43E7-A14D-B94E7A76C3D8}"/>
              </a:ext>
            </a:extLst>
          </p:cNvPr>
          <p:cNvSpPr>
            <a:spLocks noGrp="1"/>
          </p:cNvSpPr>
          <p:nvPr>
            <p:ph type="title"/>
          </p:nvPr>
        </p:nvSpPr>
        <p:spPr/>
        <p:txBody>
          <a:bodyPr/>
          <a:lstStyle/>
          <a:p>
            <a:r>
              <a:rPr kumimoji="1" lang="ja-JP" altLang="en-US"/>
              <a:t>仮説②</a:t>
            </a:r>
          </a:p>
        </p:txBody>
      </p:sp>
      <p:sp>
        <p:nvSpPr>
          <p:cNvPr id="3" name="スライド番号プレースホルダー 2">
            <a:extLst>
              <a:ext uri="{FF2B5EF4-FFF2-40B4-BE49-F238E27FC236}">
                <a16:creationId xmlns:a16="http://schemas.microsoft.com/office/drawing/2014/main" id="{AD6157F7-6DF8-405E-ADB7-3DAEE0FD003D}"/>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D3CC6C3-5821-4D91-9468-EEB7AFE6B331}" type="slidenum">
              <a:rPr kumimoji="1" lang="ja-JP" altLang="en-US" sz="4000" b="0" i="0" u="none" strike="noStrike" kern="1200" cap="none" spc="0" normalizeH="0" baseline="0" noProof="0" smtClean="0">
                <a:ln>
                  <a:noFill/>
                </a:ln>
                <a:solidFill>
                  <a:srgbClr val="FFFFFF"/>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1" lang="ja-JP" altLang="en-US" sz="4000" b="0" i="0" u="none" strike="noStrike" kern="1200" cap="none" spc="0" normalizeH="0" baseline="0" noProof="0">
              <a:ln>
                <a:noFill/>
              </a:ln>
              <a:solidFill>
                <a:srgbClr val="FFFFFF"/>
              </a:solidFill>
              <a:effectLst/>
              <a:uLnTx/>
              <a:uFillTx/>
              <a:latin typeface="Calibri" panose="020F0502020204030204"/>
              <a:ea typeface="ＭＳ Ｐゴシック" panose="020B0600070205080204" pitchFamily="50" charset="-128"/>
              <a:cs typeface="+mn-cs"/>
            </a:endParaRPr>
          </a:p>
        </p:txBody>
      </p:sp>
      <p:sp>
        <p:nvSpPr>
          <p:cNvPr id="4" name="テキスト ボックス 3">
            <a:extLst>
              <a:ext uri="{FF2B5EF4-FFF2-40B4-BE49-F238E27FC236}">
                <a16:creationId xmlns:a16="http://schemas.microsoft.com/office/drawing/2014/main" id="{C6568D82-B8F8-4345-8F26-DE14DF0B796D}"/>
              </a:ext>
            </a:extLst>
          </p:cNvPr>
          <p:cNvSpPr txBox="1"/>
          <p:nvPr/>
        </p:nvSpPr>
        <p:spPr>
          <a:xfrm>
            <a:off x="1048968" y="2828834"/>
            <a:ext cx="10052116" cy="120032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3600" b="1"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rPr>
              <a:t>ライブコマースは</a:t>
            </a:r>
            <a:r>
              <a:rPr lang="ja-JP" altLang="en-US" sz="3600" b="1" dirty="0">
                <a:solidFill>
                  <a:prstClr val="black"/>
                </a:solidFill>
                <a:latin typeface="Calibri" panose="020F0502020204030204"/>
                <a:ea typeface="ＭＳ Ｐゴシック" panose="020B0600070205080204" pitchFamily="50" charset="-128"/>
              </a:rPr>
              <a:t>アーカイブ視聴よりも</a:t>
            </a:r>
            <a:endParaRPr kumimoji="1" lang="en-US" altLang="ja-JP" sz="3600" b="1"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3600" b="1"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rPr>
              <a:t>商品に対する</a:t>
            </a:r>
            <a:r>
              <a:rPr lang="ja-JP" altLang="en-US" sz="3600" b="1" dirty="0">
                <a:solidFill>
                  <a:prstClr val="black"/>
                </a:solidFill>
                <a:latin typeface="Calibri" panose="020F0502020204030204"/>
                <a:ea typeface="ＭＳ Ｐゴシック" panose="020B0600070205080204" pitchFamily="50" charset="-128"/>
              </a:rPr>
              <a:t>視聴者</a:t>
            </a:r>
            <a:r>
              <a:rPr kumimoji="1" lang="ja-JP" altLang="en-US" sz="3600" b="1"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rPr>
              <a:t>の購買意欲を高める</a:t>
            </a:r>
          </a:p>
        </p:txBody>
      </p:sp>
    </p:spTree>
    <p:extLst>
      <p:ext uri="{BB962C8B-B14F-4D97-AF65-F5344CB8AC3E}">
        <p14:creationId xmlns:p14="http://schemas.microsoft.com/office/powerpoint/2010/main" val="23409197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9BEE0C86-895A-486D-848D-123B771F4BEB}" type="slidenum">
              <a:rPr kumimoji="1" lang="ja-JP" altLang="en-US" sz="4000" smtClean="0"/>
              <a:pPr/>
              <a:t>29</a:t>
            </a:fld>
            <a:endParaRPr kumimoji="1" lang="ja-JP" altLang="en-US" sz="4000"/>
          </a:p>
        </p:txBody>
      </p:sp>
      <p:sp>
        <p:nvSpPr>
          <p:cNvPr id="2" name="タイトル 1"/>
          <p:cNvSpPr>
            <a:spLocks noGrp="1"/>
          </p:cNvSpPr>
          <p:nvPr>
            <p:ph type="title" idx="4294967295"/>
          </p:nvPr>
        </p:nvSpPr>
        <p:spPr>
          <a:xfrm>
            <a:off x="1239253" y="66432"/>
            <a:ext cx="9972675" cy="609600"/>
          </a:xfrm>
        </p:spPr>
        <p:txBody>
          <a:bodyPr>
            <a:normAutofit fontScale="90000"/>
          </a:bodyPr>
          <a:lstStyle/>
          <a:p>
            <a:r>
              <a:rPr lang="ja-JP" altLang="en-US"/>
              <a:t>仮説検証</a:t>
            </a:r>
          </a:p>
        </p:txBody>
      </p:sp>
      <p:sp>
        <p:nvSpPr>
          <p:cNvPr id="5" name="テキスト ボックス 4"/>
          <p:cNvSpPr txBox="1"/>
          <p:nvPr/>
        </p:nvSpPr>
        <p:spPr>
          <a:xfrm>
            <a:off x="559003" y="1399057"/>
            <a:ext cx="10444747" cy="2031325"/>
          </a:xfrm>
          <a:prstGeom prst="rect">
            <a:avLst/>
          </a:prstGeom>
          <a:noFill/>
        </p:spPr>
        <p:txBody>
          <a:bodyPr wrap="square" rtlCol="0">
            <a:spAutoFit/>
          </a:bodyPr>
          <a:lstStyle/>
          <a:p>
            <a:r>
              <a:rPr lang="ja-JP" altLang="en-US" dirty="0"/>
              <a:t>・商品選好に関する事前調査をするために自分たちでライブコマースを行う。</a:t>
            </a:r>
            <a:endParaRPr kumimoji="1" lang="en-US" altLang="ja-JP" dirty="0"/>
          </a:p>
          <a:p>
            <a:r>
              <a:rPr lang="ja-JP" altLang="en-US" dirty="0"/>
              <a:t>・ライブコマースで主に使われているインスタグラムライブ（</a:t>
            </a:r>
            <a:r>
              <a:rPr lang="en-US" altLang="ja-JP" dirty="0"/>
              <a:t>※DO!SOLUTIONS)</a:t>
            </a:r>
            <a:r>
              <a:rPr lang="ja-JP" altLang="en-US" dirty="0"/>
              <a:t>上で検証動画を撮影。</a:t>
            </a:r>
            <a:endParaRPr kumimoji="1" lang="en-US" altLang="ja-JP" dirty="0"/>
          </a:p>
          <a:p>
            <a:r>
              <a:rPr lang="ja-JP" altLang="en-US" dirty="0"/>
              <a:t>・配信者の影響を排除するために、配信者の事前認知者は無効解答とする。</a:t>
            </a:r>
          </a:p>
          <a:p>
            <a:r>
              <a:rPr lang="ja-JP" altLang="en-US" dirty="0"/>
              <a:t>・サンプルを集めるためにライブコマースの検証を三日間行った。</a:t>
            </a:r>
            <a:endParaRPr lang="en-US" altLang="ja-JP" dirty="0"/>
          </a:p>
          <a:p>
            <a:r>
              <a:rPr lang="ja-JP" altLang="en-US" dirty="0"/>
              <a:t>・ライブコマース検証が三日間となったため、協力者を用意して質問を三日間で固定化させた。</a:t>
            </a:r>
            <a:endParaRPr lang="en-US" altLang="ja-JP" dirty="0"/>
          </a:p>
          <a:p>
            <a:r>
              <a:rPr lang="ja-JP" altLang="en-US" dirty="0"/>
              <a:t>・検証動画で使用する商品を持っている人は除外する</a:t>
            </a:r>
            <a:endParaRPr lang="en-US" altLang="ja-JP" dirty="0"/>
          </a:p>
          <a:p>
            <a:endParaRPr lang="ja-JP" altLang="en-US" dirty="0"/>
          </a:p>
        </p:txBody>
      </p:sp>
    </p:spTree>
    <p:extLst>
      <p:ext uri="{BB962C8B-B14F-4D97-AF65-F5344CB8AC3E}">
        <p14:creationId xmlns:p14="http://schemas.microsoft.com/office/powerpoint/2010/main" val="18055835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 9">
            <a:extLst>
              <a:ext uri="{FF2B5EF4-FFF2-40B4-BE49-F238E27FC236}">
                <a16:creationId xmlns:a16="http://schemas.microsoft.com/office/drawing/2014/main" id="{31F5CAEE-BCF8-E749-9EF5-3C4700A1F9E2}"/>
              </a:ext>
            </a:extLst>
          </p:cNvPr>
          <p:cNvPicPr>
            <a:picLocks noChangeAspect="1"/>
          </p:cNvPicPr>
          <p:nvPr/>
        </p:nvPicPr>
        <p:blipFill rotWithShape="1">
          <a:blip r:embed="rId2"/>
          <a:srcRect t="25713" b="22674"/>
          <a:stretch/>
        </p:blipFill>
        <p:spPr>
          <a:xfrm>
            <a:off x="5000150" y="4841580"/>
            <a:ext cx="2191698" cy="1131217"/>
          </a:xfrm>
          <a:prstGeom prst="rect">
            <a:avLst/>
          </a:prstGeom>
        </p:spPr>
      </p:pic>
      <p:sp>
        <p:nvSpPr>
          <p:cNvPr id="4" name="スライド番号プレースホルダー 3"/>
          <p:cNvSpPr>
            <a:spLocks noGrp="1"/>
          </p:cNvSpPr>
          <p:nvPr>
            <p:ph type="sldNum" sz="quarter" idx="12"/>
          </p:nvPr>
        </p:nvSpPr>
        <p:spPr/>
        <p:txBody>
          <a:bodyPr/>
          <a:lstStyle/>
          <a:p>
            <a:fld id="{9D3CC6C3-5821-4D91-9468-EEB7AFE6B331}" type="slidenum">
              <a:rPr kumimoji="1" lang="ja-JP" altLang="en-US" smtClean="0"/>
              <a:t>3</a:t>
            </a:fld>
            <a:endParaRPr kumimoji="1" lang="ja-JP" altLang="en-US"/>
          </a:p>
        </p:txBody>
      </p:sp>
      <p:sp>
        <p:nvSpPr>
          <p:cNvPr id="9" name="テキスト ボックス 8">
            <a:extLst>
              <a:ext uri="{FF2B5EF4-FFF2-40B4-BE49-F238E27FC236}">
                <a16:creationId xmlns:a16="http://schemas.microsoft.com/office/drawing/2014/main" id="{4420DDF4-A92E-9142-8BA9-4254A8B85B56}"/>
              </a:ext>
            </a:extLst>
          </p:cNvPr>
          <p:cNvSpPr txBox="1"/>
          <p:nvPr/>
        </p:nvSpPr>
        <p:spPr>
          <a:xfrm>
            <a:off x="3067313" y="2943444"/>
            <a:ext cx="5952270" cy="1384995"/>
          </a:xfrm>
          <a:prstGeom prst="rect">
            <a:avLst/>
          </a:prstGeom>
          <a:noFill/>
        </p:spPr>
        <p:txBody>
          <a:bodyPr wrap="none" rtlCol="0">
            <a:spAutoFit/>
          </a:bodyPr>
          <a:lstStyle/>
          <a:p>
            <a:pPr algn="ctr"/>
            <a:r>
              <a:rPr kumimoji="1" lang="ja-JP" altLang="en-US" sz="2800"/>
              <a:t>これらの有名企業が続々と始めている</a:t>
            </a:r>
            <a:endParaRPr kumimoji="1" lang="en-US" altLang="ja-JP" sz="2800"/>
          </a:p>
          <a:p>
            <a:pPr algn="ctr"/>
            <a:r>
              <a:rPr lang="ja-JP" altLang="en-US" sz="2800" b="1" u="sng">
                <a:solidFill>
                  <a:srgbClr val="FF0000"/>
                </a:solidFill>
              </a:rPr>
              <a:t>“ライブコマース”</a:t>
            </a:r>
            <a:endParaRPr lang="en-US" altLang="ja-JP" sz="2800" b="1" u="sng">
              <a:solidFill>
                <a:srgbClr val="FF0000"/>
              </a:solidFill>
            </a:endParaRPr>
          </a:p>
          <a:p>
            <a:pPr algn="ctr"/>
            <a:r>
              <a:rPr kumimoji="1" lang="ja-JP" altLang="en-US" sz="2800"/>
              <a:t>って知ってますか？</a:t>
            </a:r>
          </a:p>
        </p:txBody>
      </p:sp>
      <p:pic>
        <p:nvPicPr>
          <p:cNvPr id="11" name="図 10">
            <a:extLst>
              <a:ext uri="{FF2B5EF4-FFF2-40B4-BE49-F238E27FC236}">
                <a16:creationId xmlns:a16="http://schemas.microsoft.com/office/drawing/2014/main" id="{AC9C91DD-9655-0B4D-AEFB-38C22C6F6F97}"/>
              </a:ext>
            </a:extLst>
          </p:cNvPr>
          <p:cNvPicPr>
            <a:picLocks noChangeAspect="1"/>
          </p:cNvPicPr>
          <p:nvPr/>
        </p:nvPicPr>
        <p:blipFill>
          <a:blip r:embed="rId3"/>
          <a:stretch>
            <a:fillRect/>
          </a:stretch>
        </p:blipFill>
        <p:spPr>
          <a:xfrm>
            <a:off x="707010" y="3663849"/>
            <a:ext cx="3292557" cy="2239423"/>
          </a:xfrm>
          <a:prstGeom prst="rect">
            <a:avLst/>
          </a:prstGeom>
        </p:spPr>
      </p:pic>
      <p:pic>
        <p:nvPicPr>
          <p:cNvPr id="12" name="図 11">
            <a:extLst>
              <a:ext uri="{FF2B5EF4-FFF2-40B4-BE49-F238E27FC236}">
                <a16:creationId xmlns:a16="http://schemas.microsoft.com/office/drawing/2014/main" id="{A8E9857D-547B-5F46-A380-992F7B44D1E8}"/>
              </a:ext>
            </a:extLst>
          </p:cNvPr>
          <p:cNvPicPr>
            <a:picLocks noChangeAspect="1"/>
          </p:cNvPicPr>
          <p:nvPr/>
        </p:nvPicPr>
        <p:blipFill>
          <a:blip r:embed="rId4"/>
          <a:stretch>
            <a:fillRect/>
          </a:stretch>
        </p:blipFill>
        <p:spPr>
          <a:xfrm>
            <a:off x="1178350" y="969814"/>
            <a:ext cx="3634459" cy="1090338"/>
          </a:xfrm>
          <a:prstGeom prst="rect">
            <a:avLst/>
          </a:prstGeom>
        </p:spPr>
      </p:pic>
      <p:pic>
        <p:nvPicPr>
          <p:cNvPr id="13" name="図 12">
            <a:extLst>
              <a:ext uri="{FF2B5EF4-FFF2-40B4-BE49-F238E27FC236}">
                <a16:creationId xmlns:a16="http://schemas.microsoft.com/office/drawing/2014/main" id="{30A9CCCD-B780-004E-B572-073F10A929F6}"/>
              </a:ext>
            </a:extLst>
          </p:cNvPr>
          <p:cNvPicPr>
            <a:picLocks noChangeAspect="1"/>
          </p:cNvPicPr>
          <p:nvPr/>
        </p:nvPicPr>
        <p:blipFill>
          <a:blip r:embed="rId5"/>
          <a:stretch>
            <a:fillRect/>
          </a:stretch>
        </p:blipFill>
        <p:spPr>
          <a:xfrm>
            <a:off x="7759278" y="538482"/>
            <a:ext cx="2520609" cy="1677351"/>
          </a:xfrm>
          <a:prstGeom prst="rect">
            <a:avLst/>
          </a:prstGeom>
        </p:spPr>
      </p:pic>
      <p:pic>
        <p:nvPicPr>
          <p:cNvPr id="14" name="図 13">
            <a:extLst>
              <a:ext uri="{FF2B5EF4-FFF2-40B4-BE49-F238E27FC236}">
                <a16:creationId xmlns:a16="http://schemas.microsoft.com/office/drawing/2014/main" id="{424112E2-E043-8F4D-9A0F-2DCF7BD9ACB2}"/>
              </a:ext>
            </a:extLst>
          </p:cNvPr>
          <p:cNvPicPr>
            <a:picLocks noChangeAspect="1"/>
          </p:cNvPicPr>
          <p:nvPr/>
        </p:nvPicPr>
        <p:blipFill>
          <a:blip r:embed="rId6"/>
          <a:stretch>
            <a:fillRect/>
          </a:stretch>
        </p:blipFill>
        <p:spPr>
          <a:xfrm>
            <a:off x="9251296" y="3841825"/>
            <a:ext cx="1847503" cy="1847503"/>
          </a:xfrm>
          <a:prstGeom prst="rect">
            <a:avLst/>
          </a:prstGeom>
        </p:spPr>
      </p:pic>
      <p:sp>
        <p:nvSpPr>
          <p:cNvPr id="2" name="楕円 1">
            <a:extLst>
              <a:ext uri="{FF2B5EF4-FFF2-40B4-BE49-F238E27FC236}">
                <a16:creationId xmlns:a16="http://schemas.microsoft.com/office/drawing/2014/main" id="{FD4C2505-24A5-4CA2-BDA6-08410F100FF7}"/>
              </a:ext>
            </a:extLst>
          </p:cNvPr>
          <p:cNvSpPr/>
          <p:nvPr/>
        </p:nvSpPr>
        <p:spPr>
          <a:xfrm>
            <a:off x="2608082" y="2547272"/>
            <a:ext cx="6975835" cy="1976757"/>
          </a:xfrm>
          <a:prstGeom prst="ellipse">
            <a:avLst/>
          </a:prstGeom>
          <a:noFill/>
          <a:ln w="3810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spTree>
    <p:extLst>
      <p:ext uri="{BB962C8B-B14F-4D97-AF65-F5344CB8AC3E}">
        <p14:creationId xmlns:p14="http://schemas.microsoft.com/office/powerpoint/2010/main" val="210193685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a:t>調査の流れ</a:t>
            </a:r>
            <a:endParaRPr kumimoji="1" lang="ja-JP" altLang="en-US"/>
          </a:p>
        </p:txBody>
      </p:sp>
      <p:sp>
        <p:nvSpPr>
          <p:cNvPr id="3" name="スライド番号プレースホルダー 2"/>
          <p:cNvSpPr>
            <a:spLocks noGrp="1"/>
          </p:cNvSpPr>
          <p:nvPr>
            <p:ph type="sldNum" sz="quarter" idx="12"/>
          </p:nvPr>
        </p:nvSpPr>
        <p:spPr/>
        <p:txBody>
          <a:bodyPr/>
          <a:lstStyle/>
          <a:p>
            <a:fld id="{9D3CC6C3-5821-4D91-9468-EEB7AFE6B331}" type="slidenum">
              <a:rPr lang="ja-JP" altLang="en-US" smtClean="0"/>
              <a:pPr/>
              <a:t>30</a:t>
            </a:fld>
            <a:endParaRPr lang="ja-JP" altLang="en-US" sz="4000"/>
          </a:p>
        </p:txBody>
      </p:sp>
      <p:sp>
        <p:nvSpPr>
          <p:cNvPr id="4" name="正方形/長方形 3"/>
          <p:cNvSpPr/>
          <p:nvPr/>
        </p:nvSpPr>
        <p:spPr>
          <a:xfrm>
            <a:off x="1233813" y="1133303"/>
            <a:ext cx="9898940" cy="4461093"/>
          </a:xfrm>
          <a:prstGeom prst="rect">
            <a:avLst/>
          </a:prstGeom>
          <a:ln>
            <a:solidFill>
              <a:srgbClr val="00B0F0"/>
            </a:solidFill>
          </a:ln>
        </p:spPr>
        <p:txBody>
          <a:bodyPr wrap="square">
            <a:spAutoFit/>
          </a:bodyPr>
          <a:lstStyle/>
          <a:p>
            <a:pPr>
              <a:lnSpc>
                <a:spcPct val="150000"/>
              </a:lnSpc>
            </a:pPr>
            <a:r>
              <a:rPr kumimoji="1" lang="ja-JP" altLang="en-US" sz="2400" dirty="0"/>
              <a:t>①男女間の選好差を排除するために、事前に商品選好を問い、商品を選定</a:t>
            </a:r>
            <a:r>
              <a:rPr lang="ja-JP" altLang="en-US" sz="2400" dirty="0"/>
              <a:t>。</a:t>
            </a:r>
            <a:endParaRPr lang="en-US" altLang="ja-JP" sz="2400" dirty="0"/>
          </a:p>
          <a:p>
            <a:pPr>
              <a:lnSpc>
                <a:spcPct val="150000"/>
              </a:lnSpc>
            </a:pPr>
            <a:r>
              <a:rPr kumimoji="1" lang="ja-JP" altLang="en-US" sz="2400" dirty="0"/>
              <a:t>②被験者を</a:t>
            </a:r>
            <a:br>
              <a:rPr kumimoji="1" lang="en-US" altLang="ja-JP" sz="2400" dirty="0"/>
            </a:br>
            <a:r>
              <a:rPr lang="ja-JP" altLang="en-US" sz="2400" dirty="0"/>
              <a:t>・</a:t>
            </a:r>
            <a:r>
              <a:rPr kumimoji="1" lang="ja-JP" altLang="en-US" sz="2400" dirty="0"/>
              <a:t>ライブコマースを利用するグループ</a:t>
            </a:r>
            <a:br>
              <a:rPr kumimoji="1" lang="en-US" altLang="ja-JP" sz="2400" dirty="0"/>
            </a:br>
            <a:r>
              <a:rPr lang="ja-JP" altLang="en-US" sz="2400" dirty="0"/>
              <a:t>・</a:t>
            </a:r>
            <a:r>
              <a:rPr kumimoji="1" lang="ja-JP" altLang="en-US" sz="2400" dirty="0"/>
              <a:t>アーカイブを利用するグループ</a:t>
            </a:r>
            <a:endParaRPr kumimoji="1" lang="en-US" altLang="ja-JP" sz="2400" dirty="0"/>
          </a:p>
          <a:p>
            <a:pPr>
              <a:lnSpc>
                <a:spcPct val="150000"/>
              </a:lnSpc>
            </a:pPr>
            <a:r>
              <a:rPr kumimoji="1" lang="ja-JP" altLang="en-US" sz="2400" dirty="0"/>
              <a:t>に分け調査協力を依頼。</a:t>
            </a:r>
            <a:endParaRPr kumimoji="1" lang="en-US" altLang="ja-JP" sz="2400" dirty="0"/>
          </a:p>
          <a:p>
            <a:pPr>
              <a:lnSpc>
                <a:spcPct val="150000"/>
              </a:lnSpc>
            </a:pPr>
            <a:r>
              <a:rPr lang="ja-JP" altLang="en-US" sz="2400" dirty="0"/>
              <a:t>③</a:t>
            </a:r>
            <a:r>
              <a:rPr kumimoji="1" lang="ja-JP" altLang="en-US" sz="2400" dirty="0"/>
              <a:t>事前に選定した商品を</a:t>
            </a:r>
            <a:r>
              <a:rPr lang="ja-JP" altLang="en-US" sz="2400" dirty="0"/>
              <a:t>インスタグラムでライブコマースを行う</a:t>
            </a:r>
            <a:r>
              <a:rPr kumimoji="1" lang="ja-JP" altLang="en-US" sz="2400" dirty="0"/>
              <a:t>。</a:t>
            </a:r>
            <a:endParaRPr kumimoji="1" lang="en-US" altLang="ja-JP" sz="2400" dirty="0"/>
          </a:p>
          <a:p>
            <a:pPr>
              <a:lnSpc>
                <a:spcPct val="150000"/>
              </a:lnSpc>
            </a:pPr>
            <a:r>
              <a:rPr lang="ja-JP" altLang="en-US" sz="2400" dirty="0"/>
              <a:t>④２つの</a:t>
            </a:r>
            <a:r>
              <a:rPr kumimoji="1" lang="ja-JP" altLang="en-US" sz="2400" dirty="0"/>
              <a:t>グループにライブコマース・アーカイブを視聴してもらう。</a:t>
            </a:r>
            <a:endParaRPr lang="en-US" altLang="ja-JP" sz="2400" dirty="0"/>
          </a:p>
          <a:p>
            <a:pPr>
              <a:lnSpc>
                <a:spcPct val="150000"/>
              </a:lnSpc>
            </a:pPr>
            <a:r>
              <a:rPr lang="ja-JP" altLang="en-US" sz="2400" dirty="0"/>
              <a:t>⑤グーグルフォーム上で</a:t>
            </a:r>
            <a:r>
              <a:rPr kumimoji="1" lang="ja-JP" altLang="en-US" sz="2400" dirty="0"/>
              <a:t>アンケートに答えてもらう。</a:t>
            </a:r>
            <a:endParaRPr kumimoji="1" lang="en-US" altLang="ja-JP" sz="2400" dirty="0"/>
          </a:p>
        </p:txBody>
      </p:sp>
    </p:spTree>
    <p:extLst>
      <p:ext uri="{BB962C8B-B14F-4D97-AF65-F5344CB8AC3E}">
        <p14:creationId xmlns:p14="http://schemas.microsoft.com/office/powerpoint/2010/main" val="275086732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a:latin typeface="+mj-ea"/>
              </a:rPr>
              <a:t>調査概要　～</a:t>
            </a:r>
            <a:r>
              <a:rPr lang="ja-JP" altLang="en-US">
                <a:latin typeface="+mj-ea"/>
              </a:rPr>
              <a:t>事前調査～</a:t>
            </a:r>
            <a:endParaRPr kumimoji="1" lang="ja-JP" altLang="en-US">
              <a:latin typeface="+mj-ea"/>
            </a:endParaRPr>
          </a:p>
        </p:txBody>
      </p:sp>
      <p:sp>
        <p:nvSpPr>
          <p:cNvPr id="3" name="スライド番号プレースホルダー 2"/>
          <p:cNvSpPr>
            <a:spLocks noGrp="1"/>
          </p:cNvSpPr>
          <p:nvPr>
            <p:ph type="sldNum" sz="quarter" idx="12"/>
          </p:nvPr>
        </p:nvSpPr>
        <p:spPr/>
        <p:txBody>
          <a:bodyPr/>
          <a:lstStyle/>
          <a:p>
            <a:fld id="{9D3CC6C3-5821-4D91-9468-EEB7AFE6B331}" type="slidenum">
              <a:rPr lang="ja-JP" altLang="en-US" smtClean="0"/>
              <a:pPr/>
              <a:t>31</a:t>
            </a:fld>
            <a:endParaRPr lang="ja-JP" altLang="en-US" sz="4000"/>
          </a:p>
        </p:txBody>
      </p:sp>
      <p:sp>
        <p:nvSpPr>
          <p:cNvPr id="4" name="角丸四角形 3"/>
          <p:cNvSpPr/>
          <p:nvPr/>
        </p:nvSpPr>
        <p:spPr>
          <a:xfrm>
            <a:off x="119270" y="1073426"/>
            <a:ext cx="11499573" cy="5068957"/>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a:solidFill>
                  <a:schemeClr val="tx1"/>
                </a:solidFill>
              </a:rPr>
              <a:t>調査目的：本調査に用いる商品に男女間の興味について調査</a:t>
            </a:r>
            <a:endParaRPr kumimoji="1" lang="en-US" altLang="ja-JP" sz="2400">
              <a:solidFill>
                <a:schemeClr val="tx1"/>
              </a:solidFill>
            </a:endParaRPr>
          </a:p>
          <a:p>
            <a:r>
              <a:rPr lang="ja-JP" altLang="en-US" sz="2400">
                <a:solidFill>
                  <a:schemeClr val="tx1"/>
                </a:solidFill>
              </a:rPr>
              <a:t>調査対象：</a:t>
            </a:r>
            <a:r>
              <a:rPr lang="en-US" altLang="ja-JP" sz="2400">
                <a:solidFill>
                  <a:schemeClr val="tx1"/>
                </a:solidFill>
              </a:rPr>
              <a:t>20</a:t>
            </a:r>
            <a:r>
              <a:rPr lang="ja-JP" altLang="en-US" sz="2400">
                <a:solidFill>
                  <a:schemeClr val="tx1"/>
                </a:solidFill>
              </a:rPr>
              <a:t>代の男女</a:t>
            </a:r>
            <a:endParaRPr lang="en-US" altLang="ja-JP" sz="2400">
              <a:solidFill>
                <a:schemeClr val="tx1"/>
              </a:solidFill>
            </a:endParaRPr>
          </a:p>
          <a:p>
            <a:r>
              <a:rPr lang="ja-JP" altLang="en-US" sz="2400">
                <a:solidFill>
                  <a:schemeClr val="tx1"/>
                </a:solidFill>
              </a:rPr>
              <a:t>調査期間：</a:t>
            </a:r>
            <a:r>
              <a:rPr lang="en-US" altLang="ja-JP" sz="2400">
                <a:solidFill>
                  <a:schemeClr val="tx1"/>
                </a:solidFill>
              </a:rPr>
              <a:t>11</a:t>
            </a:r>
            <a:r>
              <a:rPr lang="ja-JP" altLang="en-US" sz="2400">
                <a:solidFill>
                  <a:schemeClr val="tx1"/>
                </a:solidFill>
              </a:rPr>
              <a:t>月</a:t>
            </a:r>
            <a:r>
              <a:rPr lang="en-US" altLang="ja-JP" sz="2400">
                <a:solidFill>
                  <a:schemeClr val="tx1"/>
                </a:solidFill>
              </a:rPr>
              <a:t>24</a:t>
            </a:r>
            <a:r>
              <a:rPr lang="ja-JP" altLang="en-US" sz="2400">
                <a:solidFill>
                  <a:schemeClr val="tx1"/>
                </a:solidFill>
              </a:rPr>
              <a:t>日～</a:t>
            </a:r>
            <a:r>
              <a:rPr lang="en-US" altLang="ja-JP" sz="2400">
                <a:solidFill>
                  <a:schemeClr val="tx1"/>
                </a:solidFill>
              </a:rPr>
              <a:t>11</a:t>
            </a:r>
            <a:r>
              <a:rPr lang="ja-JP" altLang="en-US" sz="2400">
                <a:solidFill>
                  <a:schemeClr val="tx1"/>
                </a:solidFill>
              </a:rPr>
              <a:t>月</a:t>
            </a:r>
            <a:r>
              <a:rPr lang="en-US" altLang="ja-JP" sz="2400">
                <a:solidFill>
                  <a:schemeClr val="tx1"/>
                </a:solidFill>
              </a:rPr>
              <a:t>28</a:t>
            </a:r>
            <a:r>
              <a:rPr lang="ja-JP" altLang="en-US" sz="2400">
                <a:solidFill>
                  <a:schemeClr val="tx1"/>
                </a:solidFill>
              </a:rPr>
              <a:t>日</a:t>
            </a:r>
          </a:p>
          <a:p>
            <a:r>
              <a:rPr lang="ja-JP" altLang="en-US" sz="2400">
                <a:solidFill>
                  <a:schemeClr val="tx1"/>
                </a:solidFill>
              </a:rPr>
              <a:t>調査方法：グーグルフォーム</a:t>
            </a:r>
            <a:endParaRPr lang="en-US" altLang="ja-JP" sz="2400">
              <a:solidFill>
                <a:schemeClr val="tx1"/>
              </a:solidFill>
            </a:endParaRPr>
          </a:p>
          <a:p>
            <a:r>
              <a:rPr lang="ja-JP" altLang="en-US" sz="2400">
                <a:solidFill>
                  <a:schemeClr val="tx1"/>
                </a:solidFill>
              </a:rPr>
              <a:t>サンプルサイズ：</a:t>
            </a:r>
            <a:r>
              <a:rPr lang="en-US" altLang="ja-JP" sz="2400">
                <a:solidFill>
                  <a:schemeClr val="tx1"/>
                </a:solidFill>
              </a:rPr>
              <a:t>128</a:t>
            </a:r>
          </a:p>
          <a:p>
            <a:r>
              <a:rPr lang="ja-JP" altLang="en-US" sz="2400">
                <a:solidFill>
                  <a:schemeClr val="tx1"/>
                </a:solidFill>
              </a:rPr>
              <a:t>分析方法：カイ</a:t>
            </a:r>
            <a:r>
              <a:rPr lang="en-US" altLang="ja-JP" sz="2400" dirty="0">
                <a:solidFill>
                  <a:schemeClr val="tx1"/>
                </a:solidFill>
              </a:rPr>
              <a:t>2</a:t>
            </a:r>
            <a:r>
              <a:rPr lang="ja-JP" altLang="en-US" sz="2400" dirty="0">
                <a:solidFill>
                  <a:schemeClr val="tx1"/>
                </a:solidFill>
              </a:rPr>
              <a:t>乗</a:t>
            </a:r>
            <a:r>
              <a:rPr lang="ja-JP" altLang="en-US" sz="2400">
                <a:solidFill>
                  <a:schemeClr val="tx1"/>
                </a:solidFill>
              </a:rPr>
              <a:t>検定</a:t>
            </a:r>
            <a:endParaRPr lang="en-US" altLang="ja-JP" sz="2400">
              <a:solidFill>
                <a:schemeClr val="tx1"/>
              </a:solidFill>
            </a:endParaRPr>
          </a:p>
          <a:p>
            <a:r>
              <a:rPr lang="ja-JP" altLang="en-US" sz="2400">
                <a:solidFill>
                  <a:schemeClr val="tx1"/>
                </a:solidFill>
              </a:rPr>
              <a:t>独立変数：性別</a:t>
            </a:r>
            <a:endParaRPr lang="en-US" altLang="ja-JP" sz="2400">
              <a:solidFill>
                <a:schemeClr val="tx1"/>
              </a:solidFill>
            </a:endParaRPr>
          </a:p>
          <a:p>
            <a:r>
              <a:rPr lang="ja-JP" altLang="en-US" sz="2400">
                <a:solidFill>
                  <a:schemeClr val="tx1"/>
                </a:solidFill>
              </a:rPr>
              <a:t>従属変数：商品に対する興味</a:t>
            </a:r>
            <a:endParaRPr lang="en-US" altLang="ja-JP" sz="2400">
              <a:solidFill>
                <a:schemeClr val="tx1"/>
              </a:solidFill>
            </a:endParaRPr>
          </a:p>
        </p:txBody>
      </p:sp>
    </p:spTree>
    <p:extLst>
      <p:ext uri="{BB962C8B-B14F-4D97-AF65-F5344CB8AC3E}">
        <p14:creationId xmlns:p14="http://schemas.microsoft.com/office/powerpoint/2010/main" val="152719347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検証結果　～事前調査～</a:t>
            </a:r>
            <a:endParaRPr kumimoji="1" lang="ja-JP" altLang="en-US"/>
          </a:p>
        </p:txBody>
      </p:sp>
      <p:sp>
        <p:nvSpPr>
          <p:cNvPr id="3" name="スライド番号プレースホルダー 2"/>
          <p:cNvSpPr>
            <a:spLocks noGrp="1"/>
          </p:cNvSpPr>
          <p:nvPr>
            <p:ph type="sldNum" sz="quarter" idx="12"/>
          </p:nvPr>
        </p:nvSpPr>
        <p:spPr/>
        <p:txBody>
          <a:bodyPr/>
          <a:lstStyle/>
          <a:p>
            <a:fld id="{9D3CC6C3-5821-4D91-9468-EEB7AFE6B331}" type="slidenum">
              <a:rPr lang="ja-JP" altLang="en-US" smtClean="0"/>
              <a:pPr/>
              <a:t>32</a:t>
            </a:fld>
            <a:endParaRPr lang="ja-JP" altLang="en-US" sz="4000"/>
          </a:p>
        </p:txBody>
      </p:sp>
      <p:graphicFrame>
        <p:nvGraphicFramePr>
          <p:cNvPr id="4" name="表 3"/>
          <p:cNvGraphicFramePr>
            <a:graphicFrameLocks noGrp="1"/>
          </p:cNvGraphicFramePr>
          <p:nvPr>
            <p:extLst>
              <p:ext uri="{D42A27DB-BD31-4B8C-83A1-F6EECF244321}">
                <p14:modId xmlns:p14="http://schemas.microsoft.com/office/powerpoint/2010/main" val="1068336755"/>
              </p:ext>
            </p:extLst>
          </p:nvPr>
        </p:nvGraphicFramePr>
        <p:xfrm>
          <a:off x="734286" y="1768302"/>
          <a:ext cx="6657112" cy="4511040"/>
        </p:xfrm>
        <a:graphic>
          <a:graphicData uri="http://schemas.openxmlformats.org/drawingml/2006/table">
            <a:tbl>
              <a:tblPr firstRow="1" bandRow="1">
                <a:tableStyleId>{5940675A-B579-460E-94D1-54222C63F5DA}</a:tableStyleId>
              </a:tblPr>
              <a:tblGrid>
                <a:gridCol w="3912606">
                  <a:extLst>
                    <a:ext uri="{9D8B030D-6E8A-4147-A177-3AD203B41FA5}">
                      <a16:colId xmlns:a16="http://schemas.microsoft.com/office/drawing/2014/main" val="1397765108"/>
                    </a:ext>
                  </a:extLst>
                </a:gridCol>
                <a:gridCol w="547218">
                  <a:extLst>
                    <a:ext uri="{9D8B030D-6E8A-4147-A177-3AD203B41FA5}">
                      <a16:colId xmlns:a16="http://schemas.microsoft.com/office/drawing/2014/main" val="477096667"/>
                    </a:ext>
                  </a:extLst>
                </a:gridCol>
                <a:gridCol w="935119">
                  <a:extLst>
                    <a:ext uri="{9D8B030D-6E8A-4147-A177-3AD203B41FA5}">
                      <a16:colId xmlns:a16="http://schemas.microsoft.com/office/drawing/2014/main" val="3641882863"/>
                    </a:ext>
                  </a:extLst>
                </a:gridCol>
                <a:gridCol w="1262169">
                  <a:extLst>
                    <a:ext uri="{9D8B030D-6E8A-4147-A177-3AD203B41FA5}">
                      <a16:colId xmlns:a16="http://schemas.microsoft.com/office/drawing/2014/main" val="212287877"/>
                    </a:ext>
                  </a:extLst>
                </a:gridCol>
              </a:tblGrid>
              <a:tr h="261710">
                <a:tc>
                  <a:txBody>
                    <a:bodyPr/>
                    <a:lstStyle/>
                    <a:p>
                      <a:pPr algn="ctr"/>
                      <a:r>
                        <a:rPr kumimoji="1" lang="ja-JP" altLang="en-US" sz="1200" b="1" dirty="0"/>
                        <a:t>配信商品候補</a:t>
                      </a:r>
                    </a:p>
                  </a:txBody>
                  <a:tcPr/>
                </a:tc>
                <a:tc>
                  <a:txBody>
                    <a:bodyPr/>
                    <a:lstStyle/>
                    <a:p>
                      <a:pPr algn="ctr"/>
                      <a:r>
                        <a:rPr kumimoji="1" lang="ja-JP" altLang="en-US" sz="1200" b="1" dirty="0"/>
                        <a:t>性別</a:t>
                      </a:r>
                    </a:p>
                  </a:txBody>
                  <a:tcPr/>
                </a:tc>
                <a:tc>
                  <a:txBody>
                    <a:bodyPr/>
                    <a:lstStyle/>
                    <a:p>
                      <a:pPr algn="ctr"/>
                      <a:r>
                        <a:rPr kumimoji="1" lang="ja-JP" altLang="en-US" sz="1200" b="1" dirty="0"/>
                        <a:t>興味あり</a:t>
                      </a:r>
                    </a:p>
                  </a:txBody>
                  <a:tcPr/>
                </a:tc>
                <a:tc>
                  <a:txBody>
                    <a:bodyPr/>
                    <a:lstStyle/>
                    <a:p>
                      <a:pPr algn="ctr"/>
                      <a:r>
                        <a:rPr kumimoji="1" lang="ja-JP" altLang="en-US" sz="1200" b="1"/>
                        <a:t>男女の興味の差　</a:t>
                      </a:r>
                    </a:p>
                  </a:txBody>
                  <a:tcPr/>
                </a:tc>
                <a:extLst>
                  <a:ext uri="{0D108BD9-81ED-4DB2-BD59-A6C34878D82A}">
                    <a16:rowId xmlns:a16="http://schemas.microsoft.com/office/drawing/2014/main" val="3405827289"/>
                  </a:ext>
                </a:extLst>
              </a:tr>
              <a:tr h="247171">
                <a:tc rowSpan="2">
                  <a:txBody>
                    <a:bodyPr/>
                    <a:lstStyle/>
                    <a:p>
                      <a:r>
                        <a:rPr kumimoji="1" lang="en-US" altLang="ja-JP" sz="1100" b="1" dirty="0">
                          <a:latin typeface="+mj-ea"/>
                          <a:ea typeface="+mj-ea"/>
                        </a:rPr>
                        <a:t>Nikon </a:t>
                      </a:r>
                      <a:r>
                        <a:rPr kumimoji="1" lang="ja-JP" altLang="en-US" sz="1100" b="1" dirty="0">
                          <a:latin typeface="+mj-ea"/>
                          <a:ea typeface="+mj-ea"/>
                        </a:rPr>
                        <a:t>デジタル一眼レフカメラ </a:t>
                      </a:r>
                      <a:r>
                        <a:rPr kumimoji="1" lang="en-US" altLang="ja-JP" sz="1100" b="1" dirty="0">
                          <a:latin typeface="+mj-ea"/>
                          <a:ea typeface="+mj-ea"/>
                        </a:rPr>
                        <a:t>D3400 </a:t>
                      </a:r>
                      <a:br>
                        <a:rPr kumimoji="1" lang="en-US" altLang="ja-JP" sz="1100" b="1" dirty="0">
                          <a:latin typeface="+mj-ea"/>
                          <a:ea typeface="+mj-ea"/>
                        </a:rPr>
                      </a:br>
                      <a:r>
                        <a:rPr kumimoji="1" lang="ja-JP" altLang="en-US" sz="1100" b="1" dirty="0">
                          <a:latin typeface="+mj-ea"/>
                          <a:ea typeface="+mj-ea"/>
                        </a:rPr>
                        <a:t>ダブルズームキット ブラック </a:t>
                      </a:r>
                      <a:r>
                        <a:rPr kumimoji="1" lang="en-US" altLang="ja-JP" sz="1100" b="1" dirty="0">
                          <a:latin typeface="+mj-ea"/>
                          <a:ea typeface="+mj-ea"/>
                        </a:rPr>
                        <a:t>D3400WZBK</a:t>
                      </a:r>
                      <a:endParaRPr kumimoji="1" lang="ja-JP" altLang="en-US" sz="1100" b="1" dirty="0">
                        <a:latin typeface="+mj-ea"/>
                        <a:ea typeface="+mj-ea"/>
                      </a:endParaRPr>
                    </a:p>
                  </a:txBody>
                  <a:tcPr/>
                </a:tc>
                <a:tc>
                  <a:txBody>
                    <a:bodyPr/>
                    <a:lstStyle/>
                    <a:p>
                      <a:r>
                        <a:rPr kumimoji="1" lang="ja-JP" altLang="en-US" sz="1100" b="1" dirty="0">
                          <a:latin typeface="+mj-ea"/>
                          <a:ea typeface="+mj-ea"/>
                        </a:rPr>
                        <a:t>女性</a:t>
                      </a:r>
                    </a:p>
                  </a:txBody>
                  <a:tcPr/>
                </a:tc>
                <a:tc>
                  <a:txBody>
                    <a:bodyPr/>
                    <a:lstStyle/>
                    <a:p>
                      <a:r>
                        <a:rPr kumimoji="1" lang="en-US" altLang="ja-JP" sz="1100" b="1" dirty="0">
                          <a:latin typeface="+mj-ea"/>
                          <a:ea typeface="+mj-ea"/>
                        </a:rPr>
                        <a:t>56.3%</a:t>
                      </a:r>
                      <a:endParaRPr kumimoji="1" lang="ja-JP" altLang="en-US" sz="1100" b="1" dirty="0">
                        <a:latin typeface="+mj-ea"/>
                        <a:ea typeface="+mj-ea"/>
                      </a:endParaRPr>
                    </a:p>
                  </a:txBody>
                  <a:tcPr/>
                </a:tc>
                <a:tc rowSpan="2">
                  <a:txBody>
                    <a:bodyPr/>
                    <a:lstStyle/>
                    <a:p>
                      <a:pPr algn="ctr"/>
                      <a:r>
                        <a:rPr kumimoji="1" lang="en-US" altLang="ja-JP" sz="1800" b="1">
                          <a:latin typeface="+mj-ea"/>
                          <a:ea typeface="+mj-ea"/>
                        </a:rPr>
                        <a:t>11.4p</a:t>
                      </a:r>
                      <a:endParaRPr kumimoji="1" lang="en-US" altLang="ja-JP" sz="1800" b="1" dirty="0">
                        <a:latin typeface="+mj-ea"/>
                        <a:ea typeface="+mj-ea"/>
                      </a:endParaRPr>
                    </a:p>
                  </a:txBody>
                  <a:tcPr/>
                </a:tc>
                <a:extLst>
                  <a:ext uri="{0D108BD9-81ED-4DB2-BD59-A6C34878D82A}">
                    <a16:rowId xmlns:a16="http://schemas.microsoft.com/office/drawing/2014/main" val="1633944759"/>
                  </a:ext>
                </a:extLst>
              </a:tr>
              <a:tr h="247171">
                <a:tc vMerge="1">
                  <a:txBody>
                    <a:bodyPr/>
                    <a:lstStyle/>
                    <a:p>
                      <a:endParaRPr kumimoji="1" lang="ja-JP" altLang="en-US"/>
                    </a:p>
                  </a:txBody>
                  <a:tcPr/>
                </a:tc>
                <a:tc>
                  <a:txBody>
                    <a:bodyPr/>
                    <a:lstStyle/>
                    <a:p>
                      <a:r>
                        <a:rPr kumimoji="1" lang="ja-JP" altLang="en-US" sz="1100" b="1" dirty="0">
                          <a:latin typeface="+mj-ea"/>
                          <a:ea typeface="+mj-ea"/>
                        </a:rPr>
                        <a:t>男性</a:t>
                      </a:r>
                    </a:p>
                  </a:txBody>
                  <a:tcPr/>
                </a:tc>
                <a:tc>
                  <a:txBody>
                    <a:bodyPr/>
                    <a:lstStyle/>
                    <a:p>
                      <a:r>
                        <a:rPr kumimoji="1" lang="en-US" altLang="ja-JP" sz="1100" b="1" dirty="0">
                          <a:latin typeface="+mj-ea"/>
                          <a:ea typeface="+mj-ea"/>
                        </a:rPr>
                        <a:t>67.7%</a:t>
                      </a:r>
                      <a:endParaRPr kumimoji="1" lang="ja-JP" altLang="en-US" sz="1100" b="1" dirty="0">
                        <a:latin typeface="+mj-ea"/>
                        <a:ea typeface="+mj-ea"/>
                      </a:endParaRPr>
                    </a:p>
                  </a:txBody>
                  <a:tcPr/>
                </a:tc>
                <a:tc vMerge="1">
                  <a:txBody>
                    <a:bodyPr/>
                    <a:lstStyle/>
                    <a:p>
                      <a:endParaRPr kumimoji="1" lang="ja-JP" altLang="en-US" sz="1400" b="0" dirty="0"/>
                    </a:p>
                  </a:txBody>
                  <a:tcPr/>
                </a:tc>
                <a:extLst>
                  <a:ext uri="{0D108BD9-81ED-4DB2-BD59-A6C34878D82A}">
                    <a16:rowId xmlns:a16="http://schemas.microsoft.com/office/drawing/2014/main" val="318908113"/>
                  </a:ext>
                </a:extLst>
              </a:tr>
              <a:tr h="247171">
                <a:tc rowSpan="2">
                  <a:txBody>
                    <a:bodyPr/>
                    <a:lstStyle/>
                    <a:p>
                      <a:r>
                        <a:rPr kumimoji="1" lang="en-US" altLang="ja-JP" sz="1100" b="1" dirty="0">
                          <a:latin typeface="+mj-ea"/>
                          <a:ea typeface="+mj-ea"/>
                        </a:rPr>
                        <a:t>PARACHASE </a:t>
                      </a:r>
                      <a:r>
                        <a:rPr kumimoji="1" lang="ja-JP" altLang="en-US" sz="1100" b="1" dirty="0">
                          <a:latin typeface="+mj-ea"/>
                          <a:ea typeface="+mj-ea"/>
                        </a:rPr>
                        <a:t>折りたたみ傘</a:t>
                      </a:r>
                    </a:p>
                  </a:txBody>
                  <a:tcPr/>
                </a:tc>
                <a:tc>
                  <a:txBody>
                    <a:bodyPr/>
                    <a:lstStyle/>
                    <a:p>
                      <a:r>
                        <a:rPr kumimoji="1" lang="ja-JP" altLang="en-US" sz="1100" b="1" dirty="0">
                          <a:latin typeface="+mj-ea"/>
                          <a:ea typeface="+mj-ea"/>
                        </a:rPr>
                        <a:t>女性</a:t>
                      </a:r>
                    </a:p>
                  </a:txBody>
                  <a:tcPr/>
                </a:tc>
                <a:tc>
                  <a:txBody>
                    <a:bodyPr/>
                    <a:lstStyle/>
                    <a:p>
                      <a:r>
                        <a:rPr kumimoji="1" lang="en-US" altLang="ja-JP" sz="1100" b="1" dirty="0">
                          <a:latin typeface="+mj-ea"/>
                          <a:ea typeface="+mj-ea"/>
                        </a:rPr>
                        <a:t>85.9%</a:t>
                      </a:r>
                      <a:endParaRPr kumimoji="1" lang="ja-JP" altLang="en-US" sz="1100" b="1" dirty="0">
                        <a:latin typeface="+mj-ea"/>
                        <a:ea typeface="+mj-ea"/>
                      </a:endParaRPr>
                    </a:p>
                  </a:txBody>
                  <a:tcPr/>
                </a:tc>
                <a:tc rowSpan="2">
                  <a:txBody>
                    <a:bodyPr/>
                    <a:lstStyle/>
                    <a:p>
                      <a:pPr algn="ctr"/>
                      <a:r>
                        <a:rPr kumimoji="1" lang="en-US" altLang="ja-JP" sz="1800" b="1" dirty="0">
                          <a:latin typeface="+mj-ea"/>
                          <a:ea typeface="+mj-ea"/>
                        </a:rPr>
                        <a:t>12.9p</a:t>
                      </a:r>
                      <a:endParaRPr kumimoji="1" lang="ja-JP" altLang="en-US" sz="1800" b="1" dirty="0">
                        <a:latin typeface="+mj-ea"/>
                        <a:ea typeface="+mj-ea"/>
                      </a:endParaRPr>
                    </a:p>
                  </a:txBody>
                  <a:tcPr/>
                </a:tc>
                <a:extLst>
                  <a:ext uri="{0D108BD9-81ED-4DB2-BD59-A6C34878D82A}">
                    <a16:rowId xmlns:a16="http://schemas.microsoft.com/office/drawing/2014/main" val="797446766"/>
                  </a:ext>
                </a:extLst>
              </a:tr>
              <a:tr h="247171">
                <a:tc vMerge="1">
                  <a:txBody>
                    <a:bodyPr/>
                    <a:lstStyle/>
                    <a:p>
                      <a:endParaRPr kumimoji="1" lang="ja-JP" altLang="en-US"/>
                    </a:p>
                  </a:txBody>
                  <a:tcPr/>
                </a:tc>
                <a:tc>
                  <a:txBody>
                    <a:bodyPr/>
                    <a:lstStyle/>
                    <a:p>
                      <a:r>
                        <a:rPr kumimoji="1" lang="ja-JP" altLang="en-US" sz="1100" b="1" dirty="0">
                          <a:latin typeface="+mj-ea"/>
                          <a:ea typeface="+mj-ea"/>
                        </a:rPr>
                        <a:t>男性</a:t>
                      </a:r>
                    </a:p>
                  </a:txBody>
                  <a:tcPr/>
                </a:tc>
                <a:tc>
                  <a:txBody>
                    <a:bodyPr/>
                    <a:lstStyle/>
                    <a:p>
                      <a:r>
                        <a:rPr kumimoji="1" lang="en-US" altLang="ja-JP" sz="1100" b="1" dirty="0">
                          <a:latin typeface="+mj-ea"/>
                          <a:ea typeface="+mj-ea"/>
                        </a:rPr>
                        <a:t>73.0%</a:t>
                      </a:r>
                      <a:endParaRPr kumimoji="1" lang="ja-JP" altLang="en-US" sz="1100" b="1" dirty="0">
                        <a:latin typeface="+mj-ea"/>
                        <a:ea typeface="+mj-ea"/>
                      </a:endParaRPr>
                    </a:p>
                  </a:txBody>
                  <a:tcPr/>
                </a:tc>
                <a:tc vMerge="1">
                  <a:txBody>
                    <a:bodyPr/>
                    <a:lstStyle/>
                    <a:p>
                      <a:endParaRPr kumimoji="1" lang="ja-JP" altLang="en-US" sz="1400" b="0" dirty="0"/>
                    </a:p>
                  </a:txBody>
                  <a:tcPr/>
                </a:tc>
                <a:extLst>
                  <a:ext uri="{0D108BD9-81ED-4DB2-BD59-A6C34878D82A}">
                    <a16:rowId xmlns:a16="http://schemas.microsoft.com/office/drawing/2014/main" val="1807666708"/>
                  </a:ext>
                </a:extLst>
              </a:tr>
              <a:tr h="247171">
                <a:tc rowSpan="2">
                  <a:txBody>
                    <a:bodyPr/>
                    <a:lstStyle/>
                    <a:p>
                      <a:r>
                        <a:rPr kumimoji="1" lang="ja-JP" altLang="en-US" sz="1100" b="1" dirty="0">
                          <a:latin typeface="+mj-ea"/>
                          <a:ea typeface="+mj-ea"/>
                        </a:rPr>
                        <a:t>高橋 手帳 </a:t>
                      </a:r>
                      <a:r>
                        <a:rPr kumimoji="1" lang="en-US" altLang="ja-JP" sz="1100" b="1" dirty="0">
                          <a:latin typeface="+mj-ea"/>
                          <a:ea typeface="+mj-ea"/>
                        </a:rPr>
                        <a:t>2021</a:t>
                      </a:r>
                      <a:r>
                        <a:rPr kumimoji="1" lang="ja-JP" altLang="en-US" sz="1100" b="1" dirty="0">
                          <a:latin typeface="+mj-ea"/>
                          <a:ea typeface="+mj-ea"/>
                        </a:rPr>
                        <a:t>年 </a:t>
                      </a:r>
                      <a:r>
                        <a:rPr kumimoji="1" lang="en-US" altLang="ja-JP" sz="1100" b="1" dirty="0">
                          <a:latin typeface="+mj-ea"/>
                          <a:ea typeface="+mj-ea"/>
                        </a:rPr>
                        <a:t>B6 </a:t>
                      </a:r>
                      <a:r>
                        <a:rPr kumimoji="1" lang="ja-JP" altLang="en-US" sz="1100" b="1" dirty="0">
                          <a:latin typeface="+mj-ea"/>
                          <a:ea typeface="+mj-ea"/>
                        </a:rPr>
                        <a:t>ウィークリー シャルム </a:t>
                      </a:r>
                      <a:r>
                        <a:rPr kumimoji="1" lang="en-US" altLang="ja-JP" sz="1100" b="1" dirty="0">
                          <a:latin typeface="+mj-ea"/>
                          <a:ea typeface="+mj-ea"/>
                        </a:rPr>
                        <a:t>9 </a:t>
                      </a:r>
                      <a:r>
                        <a:rPr kumimoji="1" lang="ja-JP" altLang="en-US" sz="1100" b="1" dirty="0">
                          <a:latin typeface="+mj-ea"/>
                          <a:ea typeface="+mj-ea"/>
                        </a:rPr>
                        <a:t>モスグリーン </a:t>
                      </a:r>
                      <a:r>
                        <a:rPr kumimoji="1" lang="en-US" altLang="ja-JP" sz="1100" b="1" dirty="0">
                          <a:latin typeface="+mj-ea"/>
                          <a:ea typeface="+mj-ea"/>
                        </a:rPr>
                        <a:t>No.359 (2021</a:t>
                      </a:r>
                      <a:r>
                        <a:rPr kumimoji="1" lang="ja-JP" altLang="en-US" sz="1100" b="1" dirty="0">
                          <a:latin typeface="+mj-ea"/>
                          <a:ea typeface="+mj-ea"/>
                        </a:rPr>
                        <a:t>年 </a:t>
                      </a:r>
                      <a:r>
                        <a:rPr kumimoji="1" lang="en-US" altLang="ja-JP" sz="1100" b="1" dirty="0">
                          <a:latin typeface="+mj-ea"/>
                          <a:ea typeface="+mj-ea"/>
                        </a:rPr>
                        <a:t>1</a:t>
                      </a:r>
                      <a:r>
                        <a:rPr kumimoji="1" lang="ja-JP" altLang="en-US" sz="1100" b="1" dirty="0">
                          <a:latin typeface="+mj-ea"/>
                          <a:ea typeface="+mj-ea"/>
                        </a:rPr>
                        <a:t>月始まり</a:t>
                      </a:r>
                      <a:r>
                        <a:rPr kumimoji="1" lang="en-US" altLang="ja-JP" sz="1100" b="1" dirty="0">
                          <a:latin typeface="+mj-ea"/>
                          <a:ea typeface="+mj-ea"/>
                        </a:rPr>
                        <a:t>)</a:t>
                      </a:r>
                      <a:endParaRPr kumimoji="1" lang="ja-JP" altLang="en-US" sz="1100" b="1" dirty="0">
                        <a:latin typeface="+mj-ea"/>
                        <a:ea typeface="+mj-ea"/>
                      </a:endParaRPr>
                    </a:p>
                  </a:txBody>
                  <a:tcPr/>
                </a:tc>
                <a:tc>
                  <a:txBody>
                    <a:bodyPr/>
                    <a:lstStyle/>
                    <a:p>
                      <a:r>
                        <a:rPr kumimoji="1" lang="ja-JP" altLang="en-US" sz="1100" b="1" dirty="0">
                          <a:latin typeface="+mj-ea"/>
                          <a:ea typeface="+mj-ea"/>
                        </a:rPr>
                        <a:t>女性</a:t>
                      </a:r>
                      <a:endParaRPr kumimoji="1" lang="en-US" altLang="ja-JP" sz="1100" b="1" dirty="0">
                        <a:latin typeface="+mj-ea"/>
                        <a:ea typeface="+mj-ea"/>
                      </a:endParaRPr>
                    </a:p>
                  </a:txBody>
                  <a:tcPr/>
                </a:tc>
                <a:tc>
                  <a:txBody>
                    <a:bodyPr/>
                    <a:lstStyle/>
                    <a:p>
                      <a:r>
                        <a:rPr kumimoji="1" lang="en-US" altLang="ja-JP" sz="1100" b="1" dirty="0">
                          <a:latin typeface="+mj-ea"/>
                          <a:ea typeface="+mj-ea"/>
                        </a:rPr>
                        <a:t>74.6%</a:t>
                      </a:r>
                      <a:endParaRPr kumimoji="1" lang="ja-JP" altLang="en-US" sz="1100" b="1" dirty="0">
                        <a:latin typeface="+mj-ea"/>
                        <a:ea typeface="+mj-ea"/>
                      </a:endParaRPr>
                    </a:p>
                  </a:txBody>
                  <a:tcPr/>
                </a:tc>
                <a:tc rowSpan="2">
                  <a:txBody>
                    <a:bodyPr/>
                    <a:lstStyle/>
                    <a:p>
                      <a:pPr algn="ctr"/>
                      <a:r>
                        <a:rPr kumimoji="1" lang="en-US" altLang="ja-JP" sz="1800" b="1" dirty="0">
                          <a:latin typeface="+mj-ea"/>
                          <a:ea typeface="+mj-ea"/>
                        </a:rPr>
                        <a:t>9.7p</a:t>
                      </a:r>
                      <a:endParaRPr kumimoji="1" lang="ja-JP" altLang="en-US" sz="1800" b="1" dirty="0">
                        <a:latin typeface="+mj-ea"/>
                        <a:ea typeface="+mj-ea"/>
                      </a:endParaRPr>
                    </a:p>
                  </a:txBody>
                  <a:tcPr/>
                </a:tc>
                <a:extLst>
                  <a:ext uri="{0D108BD9-81ED-4DB2-BD59-A6C34878D82A}">
                    <a16:rowId xmlns:a16="http://schemas.microsoft.com/office/drawing/2014/main" val="494417539"/>
                  </a:ext>
                </a:extLst>
              </a:tr>
              <a:tr h="247171">
                <a:tc vMerge="1">
                  <a:txBody>
                    <a:bodyPr/>
                    <a:lstStyle/>
                    <a:p>
                      <a:endParaRPr kumimoji="1" lang="ja-JP" altLang="en-US"/>
                    </a:p>
                  </a:txBody>
                  <a:tcPr/>
                </a:tc>
                <a:tc>
                  <a:txBody>
                    <a:bodyPr/>
                    <a:lstStyle/>
                    <a:p>
                      <a:r>
                        <a:rPr kumimoji="1" lang="ja-JP" altLang="en-US" sz="1100" b="1" dirty="0">
                          <a:latin typeface="+mj-ea"/>
                          <a:ea typeface="+mj-ea"/>
                        </a:rPr>
                        <a:t>男性</a:t>
                      </a:r>
                    </a:p>
                  </a:txBody>
                  <a:tcPr/>
                </a:tc>
                <a:tc>
                  <a:txBody>
                    <a:bodyPr/>
                    <a:lstStyle/>
                    <a:p>
                      <a:r>
                        <a:rPr kumimoji="1" lang="en-US" altLang="ja-JP" sz="1100" b="1" dirty="0">
                          <a:latin typeface="+mj-ea"/>
                          <a:ea typeface="+mj-ea"/>
                        </a:rPr>
                        <a:t>64.9%</a:t>
                      </a:r>
                      <a:endParaRPr kumimoji="1" lang="ja-JP" altLang="en-US" sz="1100" b="1" dirty="0">
                        <a:latin typeface="+mj-ea"/>
                        <a:ea typeface="+mj-ea"/>
                      </a:endParaRPr>
                    </a:p>
                  </a:txBody>
                  <a:tcPr/>
                </a:tc>
                <a:tc vMerge="1">
                  <a:txBody>
                    <a:bodyPr/>
                    <a:lstStyle/>
                    <a:p>
                      <a:endParaRPr kumimoji="1" lang="ja-JP" altLang="en-US" sz="1400" b="0" dirty="0"/>
                    </a:p>
                  </a:txBody>
                  <a:tcPr/>
                </a:tc>
                <a:extLst>
                  <a:ext uri="{0D108BD9-81ED-4DB2-BD59-A6C34878D82A}">
                    <a16:rowId xmlns:a16="http://schemas.microsoft.com/office/drawing/2014/main" val="918508205"/>
                  </a:ext>
                </a:extLst>
              </a:tr>
              <a:tr h="247171">
                <a:tc rowSpan="2">
                  <a:txBody>
                    <a:bodyPr/>
                    <a:lstStyle/>
                    <a:p>
                      <a:r>
                        <a:rPr kumimoji="1" lang="en-US" altLang="ja-JP" sz="1100" b="1" dirty="0">
                          <a:latin typeface="+mj-ea"/>
                          <a:ea typeface="+mj-ea"/>
                        </a:rPr>
                        <a:t>MIFA</a:t>
                      </a:r>
                      <a:r>
                        <a:rPr kumimoji="1" lang="ja-JP" altLang="en-US" sz="1100" b="1" dirty="0">
                          <a:latin typeface="+mj-ea"/>
                          <a:ea typeface="+mj-ea"/>
                        </a:rPr>
                        <a:t>　</a:t>
                      </a:r>
                      <a:r>
                        <a:rPr kumimoji="1" lang="en-US" altLang="ja-JP" sz="1100" b="1" dirty="0">
                          <a:latin typeface="+mj-ea"/>
                          <a:ea typeface="+mj-ea"/>
                        </a:rPr>
                        <a:t>A1</a:t>
                      </a:r>
                      <a:r>
                        <a:rPr kumimoji="1" lang="ja-JP" altLang="en-US" sz="1100" b="1" dirty="0">
                          <a:latin typeface="+mj-ea"/>
                          <a:ea typeface="+mj-ea"/>
                        </a:rPr>
                        <a:t>　</a:t>
                      </a:r>
                      <a:r>
                        <a:rPr kumimoji="1" lang="en-US" altLang="ja-JP" sz="1100" b="1" dirty="0">
                          <a:latin typeface="+mj-ea"/>
                          <a:ea typeface="+mj-ea"/>
                        </a:rPr>
                        <a:t>Bluetooth</a:t>
                      </a:r>
                      <a:r>
                        <a:rPr kumimoji="1" lang="ja-JP" altLang="en-US" sz="1100" b="1" dirty="0">
                          <a:latin typeface="+mj-ea"/>
                          <a:ea typeface="+mj-ea"/>
                        </a:rPr>
                        <a:t>スピーカー</a:t>
                      </a:r>
                    </a:p>
                  </a:txBody>
                  <a:tcPr/>
                </a:tc>
                <a:tc>
                  <a:txBody>
                    <a:bodyPr/>
                    <a:lstStyle/>
                    <a:p>
                      <a:r>
                        <a:rPr kumimoji="1" lang="ja-JP" altLang="en-US" sz="1100" b="1" dirty="0">
                          <a:latin typeface="+mj-ea"/>
                          <a:ea typeface="+mj-ea"/>
                        </a:rPr>
                        <a:t>女性</a:t>
                      </a:r>
                    </a:p>
                  </a:txBody>
                  <a:tcPr/>
                </a:tc>
                <a:tc>
                  <a:txBody>
                    <a:bodyPr/>
                    <a:lstStyle/>
                    <a:p>
                      <a:r>
                        <a:rPr kumimoji="1" lang="en-US" altLang="ja-JP" sz="1100" b="1" dirty="0">
                          <a:latin typeface="+mj-ea"/>
                          <a:ea typeface="+mj-ea"/>
                        </a:rPr>
                        <a:t>50.7%</a:t>
                      </a:r>
                      <a:endParaRPr kumimoji="1" lang="ja-JP" altLang="en-US" sz="1100" b="1" dirty="0">
                        <a:latin typeface="+mj-ea"/>
                        <a:ea typeface="+mj-ea"/>
                      </a:endParaRPr>
                    </a:p>
                  </a:txBody>
                  <a:tcPr/>
                </a:tc>
                <a:tc rowSpan="2">
                  <a:txBody>
                    <a:bodyPr/>
                    <a:lstStyle/>
                    <a:p>
                      <a:pPr algn="ctr"/>
                      <a:r>
                        <a:rPr kumimoji="1" lang="en-US" altLang="ja-JP" sz="1800" b="1" dirty="0">
                          <a:latin typeface="+mj-ea"/>
                          <a:ea typeface="+mj-ea"/>
                        </a:rPr>
                        <a:t>15.6p</a:t>
                      </a:r>
                      <a:endParaRPr kumimoji="1" lang="ja-JP" altLang="en-US" sz="1800" b="1" dirty="0">
                        <a:latin typeface="+mj-ea"/>
                        <a:ea typeface="+mj-ea"/>
                      </a:endParaRPr>
                    </a:p>
                  </a:txBody>
                  <a:tcPr/>
                </a:tc>
                <a:extLst>
                  <a:ext uri="{0D108BD9-81ED-4DB2-BD59-A6C34878D82A}">
                    <a16:rowId xmlns:a16="http://schemas.microsoft.com/office/drawing/2014/main" val="298108083"/>
                  </a:ext>
                </a:extLst>
              </a:tr>
              <a:tr h="247171">
                <a:tc vMerge="1">
                  <a:txBody>
                    <a:bodyPr/>
                    <a:lstStyle/>
                    <a:p>
                      <a:endParaRPr kumimoji="1" lang="ja-JP" altLang="en-US"/>
                    </a:p>
                  </a:txBody>
                  <a:tcPr/>
                </a:tc>
                <a:tc>
                  <a:txBody>
                    <a:bodyPr/>
                    <a:lstStyle/>
                    <a:p>
                      <a:r>
                        <a:rPr kumimoji="1" lang="ja-JP" altLang="en-US" sz="1100" b="1" dirty="0">
                          <a:latin typeface="+mj-ea"/>
                          <a:ea typeface="+mj-ea"/>
                        </a:rPr>
                        <a:t>男性</a:t>
                      </a:r>
                    </a:p>
                  </a:txBody>
                  <a:tcPr/>
                </a:tc>
                <a:tc>
                  <a:txBody>
                    <a:bodyPr/>
                    <a:lstStyle/>
                    <a:p>
                      <a:r>
                        <a:rPr kumimoji="1" lang="en-US" altLang="ja-JP" sz="1100" b="1" dirty="0">
                          <a:latin typeface="+mj-ea"/>
                          <a:ea typeface="+mj-ea"/>
                        </a:rPr>
                        <a:t>35.1%</a:t>
                      </a:r>
                    </a:p>
                  </a:txBody>
                  <a:tcPr/>
                </a:tc>
                <a:tc vMerge="1">
                  <a:txBody>
                    <a:bodyPr/>
                    <a:lstStyle/>
                    <a:p>
                      <a:endParaRPr kumimoji="1" lang="en-US" altLang="ja-JP" sz="1400" b="0" dirty="0"/>
                    </a:p>
                  </a:txBody>
                  <a:tcPr/>
                </a:tc>
                <a:extLst>
                  <a:ext uri="{0D108BD9-81ED-4DB2-BD59-A6C34878D82A}">
                    <a16:rowId xmlns:a16="http://schemas.microsoft.com/office/drawing/2014/main" val="3151250742"/>
                  </a:ext>
                </a:extLst>
              </a:tr>
              <a:tr h="247171">
                <a:tc rowSpan="2">
                  <a:txBody>
                    <a:bodyPr/>
                    <a:lstStyle/>
                    <a:p>
                      <a:r>
                        <a:rPr kumimoji="1" lang="ja-JP" altLang="en-US" sz="1100" b="1" dirty="0">
                          <a:latin typeface="+mj-ea"/>
                          <a:ea typeface="+mj-ea"/>
                        </a:rPr>
                        <a:t>平型電気あんか　</a:t>
                      </a:r>
                      <a:r>
                        <a:rPr kumimoji="1" lang="en-US" altLang="ja-JP" sz="1100" b="1" dirty="0">
                          <a:latin typeface="+mj-ea"/>
                          <a:ea typeface="+mj-ea"/>
                        </a:rPr>
                        <a:t>YDK-607HD</a:t>
                      </a:r>
                      <a:endParaRPr kumimoji="1" lang="ja-JP" altLang="en-US" sz="1100" b="1" dirty="0">
                        <a:latin typeface="+mj-ea"/>
                        <a:ea typeface="+mj-ea"/>
                      </a:endParaRPr>
                    </a:p>
                  </a:txBody>
                  <a:tcPr/>
                </a:tc>
                <a:tc>
                  <a:txBody>
                    <a:bodyPr/>
                    <a:lstStyle/>
                    <a:p>
                      <a:r>
                        <a:rPr kumimoji="1" lang="ja-JP" altLang="en-US" sz="1100" b="1" dirty="0">
                          <a:latin typeface="+mj-ea"/>
                          <a:ea typeface="+mj-ea"/>
                        </a:rPr>
                        <a:t>女性</a:t>
                      </a:r>
                    </a:p>
                  </a:txBody>
                  <a:tcPr/>
                </a:tc>
                <a:tc>
                  <a:txBody>
                    <a:bodyPr/>
                    <a:lstStyle/>
                    <a:p>
                      <a:r>
                        <a:rPr kumimoji="1" lang="en-US" altLang="ja-JP" sz="1100" b="1" dirty="0">
                          <a:latin typeface="+mj-ea"/>
                          <a:ea typeface="+mj-ea"/>
                        </a:rPr>
                        <a:t>83.1%</a:t>
                      </a:r>
                      <a:endParaRPr kumimoji="1" lang="ja-JP" altLang="en-US" sz="1100" b="1" dirty="0">
                        <a:latin typeface="+mj-ea"/>
                        <a:ea typeface="+mj-ea"/>
                      </a:endParaRPr>
                    </a:p>
                  </a:txBody>
                  <a:tcPr/>
                </a:tc>
                <a:tc rowSpan="2">
                  <a:txBody>
                    <a:bodyPr/>
                    <a:lstStyle/>
                    <a:p>
                      <a:pPr algn="ctr"/>
                      <a:r>
                        <a:rPr kumimoji="1" lang="en-US" altLang="ja-JP" sz="1800" b="1" dirty="0">
                          <a:latin typeface="+mj-ea"/>
                          <a:ea typeface="+mj-ea"/>
                        </a:rPr>
                        <a:t>3.4p</a:t>
                      </a:r>
                      <a:endParaRPr kumimoji="1" lang="ja-JP" altLang="en-US" sz="1800" b="1" dirty="0">
                        <a:latin typeface="+mj-ea"/>
                        <a:ea typeface="+mj-ea"/>
                      </a:endParaRPr>
                    </a:p>
                  </a:txBody>
                  <a:tcPr/>
                </a:tc>
                <a:extLst>
                  <a:ext uri="{0D108BD9-81ED-4DB2-BD59-A6C34878D82A}">
                    <a16:rowId xmlns:a16="http://schemas.microsoft.com/office/drawing/2014/main" val="4076965105"/>
                  </a:ext>
                </a:extLst>
              </a:tr>
              <a:tr h="247171">
                <a:tc vMerge="1">
                  <a:txBody>
                    <a:bodyPr/>
                    <a:lstStyle/>
                    <a:p>
                      <a:endParaRPr kumimoji="1" lang="ja-JP" altLang="en-US"/>
                    </a:p>
                  </a:txBody>
                  <a:tcPr/>
                </a:tc>
                <a:tc>
                  <a:txBody>
                    <a:bodyPr/>
                    <a:lstStyle/>
                    <a:p>
                      <a:r>
                        <a:rPr kumimoji="1" lang="ja-JP" altLang="en-US" sz="1100" b="1" dirty="0">
                          <a:latin typeface="+mj-ea"/>
                          <a:ea typeface="+mj-ea"/>
                        </a:rPr>
                        <a:t>男性</a:t>
                      </a:r>
                      <a:endParaRPr kumimoji="1" lang="en-US" altLang="ja-JP" sz="1100" b="1" dirty="0">
                        <a:latin typeface="+mj-ea"/>
                        <a:ea typeface="+mj-ea"/>
                      </a:endParaRPr>
                    </a:p>
                  </a:txBody>
                  <a:tcPr/>
                </a:tc>
                <a:tc>
                  <a:txBody>
                    <a:bodyPr/>
                    <a:lstStyle/>
                    <a:p>
                      <a:r>
                        <a:rPr kumimoji="1" lang="en-US" altLang="ja-JP" sz="1100" b="1" dirty="0">
                          <a:latin typeface="+mj-ea"/>
                          <a:ea typeface="+mj-ea"/>
                        </a:rPr>
                        <a:t>86.5%</a:t>
                      </a:r>
                      <a:endParaRPr kumimoji="1" lang="ja-JP" altLang="en-US" sz="1100" b="1" dirty="0">
                        <a:latin typeface="+mj-ea"/>
                        <a:ea typeface="+mj-ea"/>
                      </a:endParaRPr>
                    </a:p>
                  </a:txBody>
                  <a:tcPr/>
                </a:tc>
                <a:tc vMerge="1">
                  <a:txBody>
                    <a:bodyPr/>
                    <a:lstStyle/>
                    <a:p>
                      <a:endParaRPr kumimoji="1" lang="ja-JP" altLang="en-US" sz="1400" b="0" dirty="0"/>
                    </a:p>
                  </a:txBody>
                  <a:tcPr/>
                </a:tc>
                <a:extLst>
                  <a:ext uri="{0D108BD9-81ED-4DB2-BD59-A6C34878D82A}">
                    <a16:rowId xmlns:a16="http://schemas.microsoft.com/office/drawing/2014/main" val="3666755901"/>
                  </a:ext>
                </a:extLst>
              </a:tr>
              <a:tr h="247171">
                <a:tc rowSpan="2">
                  <a:txBody>
                    <a:bodyPr/>
                    <a:lstStyle/>
                    <a:p>
                      <a:r>
                        <a:rPr kumimoji="1" lang="en-US" altLang="ja-JP" sz="1100" b="1" dirty="0">
                          <a:latin typeface="+mj-ea"/>
                          <a:ea typeface="+mj-ea"/>
                        </a:rPr>
                        <a:t>SEIKO</a:t>
                      </a:r>
                      <a:r>
                        <a:rPr kumimoji="1" lang="ja-JP" altLang="en-US" sz="1100" b="1" dirty="0">
                          <a:latin typeface="+mj-ea"/>
                          <a:ea typeface="+mj-ea"/>
                        </a:rPr>
                        <a:t>　</a:t>
                      </a:r>
                      <a:r>
                        <a:rPr kumimoji="1" lang="en-US" altLang="ja-JP" sz="1100" b="1" dirty="0">
                          <a:latin typeface="+mj-ea"/>
                          <a:ea typeface="+mj-ea"/>
                        </a:rPr>
                        <a:t>CLOCK</a:t>
                      </a:r>
                      <a:r>
                        <a:rPr kumimoji="1" lang="ja-JP" altLang="en-US" sz="1100" b="1" dirty="0">
                          <a:latin typeface="+mj-ea"/>
                          <a:ea typeface="+mj-ea"/>
                        </a:rPr>
                        <a:t>　</a:t>
                      </a:r>
                      <a:r>
                        <a:rPr kumimoji="1" lang="en-US" altLang="ja-JP" sz="1100" b="1" dirty="0">
                          <a:latin typeface="+mj-ea"/>
                          <a:ea typeface="+mj-ea"/>
                        </a:rPr>
                        <a:t>PYXIS</a:t>
                      </a:r>
                      <a:r>
                        <a:rPr kumimoji="1" lang="ja-JP" altLang="en-US" sz="1100" b="1" dirty="0">
                          <a:latin typeface="+mj-ea"/>
                          <a:ea typeface="+mj-ea"/>
                        </a:rPr>
                        <a:t>アラーム２チャンネル電波デジタル目覚まし時計</a:t>
                      </a:r>
                    </a:p>
                  </a:txBody>
                  <a:tcPr/>
                </a:tc>
                <a:tc>
                  <a:txBody>
                    <a:bodyPr/>
                    <a:lstStyle/>
                    <a:p>
                      <a:r>
                        <a:rPr kumimoji="1" lang="ja-JP" altLang="en-US" sz="1100" b="1" dirty="0">
                          <a:latin typeface="+mj-ea"/>
                          <a:ea typeface="+mj-ea"/>
                        </a:rPr>
                        <a:t>女性</a:t>
                      </a:r>
                    </a:p>
                  </a:txBody>
                  <a:tcPr/>
                </a:tc>
                <a:tc>
                  <a:txBody>
                    <a:bodyPr/>
                    <a:lstStyle/>
                    <a:p>
                      <a:r>
                        <a:rPr kumimoji="1" lang="en-US" altLang="ja-JP" sz="1100" b="1" dirty="0">
                          <a:latin typeface="+mj-ea"/>
                          <a:ea typeface="+mj-ea"/>
                        </a:rPr>
                        <a:t>90.1%</a:t>
                      </a:r>
                      <a:endParaRPr kumimoji="1" lang="ja-JP" altLang="en-US" sz="1100" b="1" dirty="0">
                        <a:latin typeface="+mj-ea"/>
                        <a:ea typeface="+mj-ea"/>
                      </a:endParaRPr>
                    </a:p>
                  </a:txBody>
                  <a:tcPr/>
                </a:tc>
                <a:tc rowSpan="2">
                  <a:txBody>
                    <a:bodyPr/>
                    <a:lstStyle/>
                    <a:p>
                      <a:pPr algn="ctr"/>
                      <a:r>
                        <a:rPr kumimoji="1" lang="en-US" altLang="ja-JP" sz="1800" b="1" dirty="0">
                          <a:latin typeface="+mj-ea"/>
                          <a:ea typeface="+mj-ea"/>
                        </a:rPr>
                        <a:t>9.0p</a:t>
                      </a:r>
                      <a:endParaRPr kumimoji="1" lang="ja-JP" altLang="en-US" sz="1800" b="1" dirty="0">
                        <a:latin typeface="+mj-ea"/>
                        <a:ea typeface="+mj-ea"/>
                      </a:endParaRPr>
                    </a:p>
                  </a:txBody>
                  <a:tcPr/>
                </a:tc>
                <a:extLst>
                  <a:ext uri="{0D108BD9-81ED-4DB2-BD59-A6C34878D82A}">
                    <a16:rowId xmlns:a16="http://schemas.microsoft.com/office/drawing/2014/main" val="1567325850"/>
                  </a:ext>
                </a:extLst>
              </a:tr>
              <a:tr h="247171">
                <a:tc vMerge="1">
                  <a:txBody>
                    <a:bodyPr/>
                    <a:lstStyle/>
                    <a:p>
                      <a:endParaRPr kumimoji="1" lang="ja-JP" altLang="en-US"/>
                    </a:p>
                  </a:txBody>
                  <a:tcPr/>
                </a:tc>
                <a:tc>
                  <a:txBody>
                    <a:bodyPr/>
                    <a:lstStyle/>
                    <a:p>
                      <a:r>
                        <a:rPr kumimoji="1" lang="ja-JP" altLang="en-US" sz="1100" b="1" dirty="0">
                          <a:latin typeface="+mj-ea"/>
                          <a:ea typeface="+mj-ea"/>
                        </a:rPr>
                        <a:t>男性</a:t>
                      </a:r>
                    </a:p>
                  </a:txBody>
                  <a:tcPr/>
                </a:tc>
                <a:tc>
                  <a:txBody>
                    <a:bodyPr/>
                    <a:lstStyle/>
                    <a:p>
                      <a:r>
                        <a:rPr kumimoji="1" lang="en-US" altLang="ja-JP" sz="1100" b="1" dirty="0">
                          <a:latin typeface="+mj-ea"/>
                          <a:ea typeface="+mj-ea"/>
                        </a:rPr>
                        <a:t>81.1%</a:t>
                      </a:r>
                    </a:p>
                  </a:txBody>
                  <a:tcPr/>
                </a:tc>
                <a:tc vMerge="1">
                  <a:txBody>
                    <a:bodyPr/>
                    <a:lstStyle/>
                    <a:p>
                      <a:endParaRPr kumimoji="1" lang="en-US" altLang="ja-JP" sz="1400" b="0" dirty="0"/>
                    </a:p>
                  </a:txBody>
                  <a:tcPr/>
                </a:tc>
                <a:extLst>
                  <a:ext uri="{0D108BD9-81ED-4DB2-BD59-A6C34878D82A}">
                    <a16:rowId xmlns:a16="http://schemas.microsoft.com/office/drawing/2014/main" val="3076856218"/>
                  </a:ext>
                </a:extLst>
              </a:tr>
              <a:tr h="290789">
                <a:tc rowSpan="2">
                  <a:txBody>
                    <a:bodyPr/>
                    <a:lstStyle/>
                    <a:p>
                      <a:r>
                        <a:rPr kumimoji="1" lang="en-US" altLang="ja-JP" sz="1600" b="1" dirty="0">
                          <a:solidFill>
                            <a:srgbClr val="FF0000"/>
                          </a:solidFill>
                          <a:latin typeface="+mj-ea"/>
                          <a:ea typeface="+mj-ea"/>
                        </a:rPr>
                        <a:t>USB</a:t>
                      </a:r>
                      <a:r>
                        <a:rPr kumimoji="1" lang="ja-JP" altLang="en-US" sz="1600" b="1" dirty="0">
                          <a:solidFill>
                            <a:srgbClr val="FF0000"/>
                          </a:solidFill>
                          <a:latin typeface="+mj-ea"/>
                          <a:ea typeface="+mj-ea"/>
                        </a:rPr>
                        <a:t>こぼれにくい卓上超音波加湿器 </a:t>
                      </a:r>
                      <a:r>
                        <a:rPr kumimoji="1" lang="en-US" altLang="ja-JP" sz="1600" b="1" dirty="0">
                          <a:solidFill>
                            <a:srgbClr val="FF0000"/>
                          </a:solidFill>
                          <a:latin typeface="+mj-ea"/>
                          <a:ea typeface="+mj-ea"/>
                        </a:rPr>
                        <a:t>NO</a:t>
                      </a:r>
                    </a:p>
                    <a:p>
                      <a:r>
                        <a:rPr kumimoji="1" lang="en-US" altLang="ja-JP" sz="1600" b="1" dirty="0">
                          <a:solidFill>
                            <a:srgbClr val="FF0000"/>
                          </a:solidFill>
                          <a:latin typeface="+mj-ea"/>
                          <a:ea typeface="+mj-ea"/>
                        </a:rPr>
                        <a:t>(</a:t>
                      </a:r>
                      <a:r>
                        <a:rPr kumimoji="1" lang="ja-JP" altLang="en-US" sz="1600" b="1" dirty="0">
                          <a:solidFill>
                            <a:srgbClr val="FF0000"/>
                          </a:solidFill>
                          <a:latin typeface="+mj-ea"/>
                          <a:ea typeface="+mj-ea"/>
                        </a:rPr>
                        <a:t>ホワイト</a:t>
                      </a:r>
                      <a:r>
                        <a:rPr kumimoji="1" lang="en-US" altLang="ja-JP" sz="1600" b="1" dirty="0">
                          <a:solidFill>
                            <a:srgbClr val="FF0000"/>
                          </a:solidFill>
                          <a:latin typeface="+mj-ea"/>
                          <a:ea typeface="+mj-ea"/>
                        </a:rPr>
                        <a:t>)</a:t>
                      </a:r>
                      <a:endParaRPr kumimoji="1" lang="ja-JP" altLang="en-US" sz="1600" b="1" dirty="0">
                        <a:solidFill>
                          <a:srgbClr val="FF0000"/>
                        </a:solidFill>
                        <a:latin typeface="+mj-ea"/>
                        <a:ea typeface="+mj-ea"/>
                      </a:endParaRPr>
                    </a:p>
                  </a:txBody>
                  <a:tcPr/>
                </a:tc>
                <a:tc>
                  <a:txBody>
                    <a:bodyPr/>
                    <a:lstStyle/>
                    <a:p>
                      <a:r>
                        <a:rPr kumimoji="1" lang="ja-JP" altLang="en-US" sz="1400" b="1">
                          <a:latin typeface="+mj-ea"/>
                          <a:ea typeface="+mj-ea"/>
                        </a:rPr>
                        <a:t>女性</a:t>
                      </a:r>
                    </a:p>
                  </a:txBody>
                  <a:tcPr/>
                </a:tc>
                <a:tc>
                  <a:txBody>
                    <a:bodyPr/>
                    <a:lstStyle/>
                    <a:p>
                      <a:r>
                        <a:rPr kumimoji="1" lang="en-US" altLang="ja-JP" sz="1400" b="1" dirty="0">
                          <a:latin typeface="+mj-ea"/>
                          <a:ea typeface="+mj-ea"/>
                        </a:rPr>
                        <a:t>46.5%</a:t>
                      </a:r>
                      <a:endParaRPr kumimoji="1" lang="ja-JP" altLang="en-US" sz="1400" b="1" dirty="0">
                        <a:latin typeface="+mj-ea"/>
                        <a:ea typeface="+mj-ea"/>
                      </a:endParaRPr>
                    </a:p>
                  </a:txBody>
                  <a:tcPr/>
                </a:tc>
                <a:tc rowSpan="2">
                  <a:txBody>
                    <a:bodyPr/>
                    <a:lstStyle/>
                    <a:p>
                      <a:pPr algn="ctr"/>
                      <a:r>
                        <a:rPr kumimoji="1" lang="en-US" altLang="ja-JP" sz="1800" b="1" dirty="0">
                          <a:latin typeface="+mj-ea"/>
                          <a:ea typeface="+mj-ea"/>
                        </a:rPr>
                        <a:t>0.6p</a:t>
                      </a:r>
                      <a:endParaRPr kumimoji="1" lang="ja-JP" altLang="en-US" sz="1800" b="1" dirty="0">
                        <a:latin typeface="+mj-ea"/>
                        <a:ea typeface="+mj-ea"/>
                      </a:endParaRPr>
                    </a:p>
                  </a:txBody>
                  <a:tcPr/>
                </a:tc>
                <a:extLst>
                  <a:ext uri="{0D108BD9-81ED-4DB2-BD59-A6C34878D82A}">
                    <a16:rowId xmlns:a16="http://schemas.microsoft.com/office/drawing/2014/main" val="1877524386"/>
                  </a:ext>
                </a:extLst>
              </a:tr>
              <a:tr h="290789">
                <a:tc vMerge="1">
                  <a:txBody>
                    <a:bodyPr/>
                    <a:lstStyle/>
                    <a:p>
                      <a:endParaRPr kumimoji="1" lang="ja-JP" altLang="en-US"/>
                    </a:p>
                  </a:txBody>
                  <a:tcPr/>
                </a:tc>
                <a:tc>
                  <a:txBody>
                    <a:bodyPr/>
                    <a:lstStyle/>
                    <a:p>
                      <a:r>
                        <a:rPr kumimoji="1" lang="ja-JP" altLang="en-US" sz="1400" b="1">
                          <a:latin typeface="+mj-ea"/>
                          <a:ea typeface="+mj-ea"/>
                        </a:rPr>
                        <a:t>男性</a:t>
                      </a:r>
                    </a:p>
                  </a:txBody>
                  <a:tcPr/>
                </a:tc>
                <a:tc>
                  <a:txBody>
                    <a:bodyPr/>
                    <a:lstStyle/>
                    <a:p>
                      <a:r>
                        <a:rPr kumimoji="1" lang="en-US" altLang="ja-JP" sz="1400" b="1" dirty="0">
                          <a:latin typeface="+mj-ea"/>
                          <a:ea typeface="+mj-ea"/>
                        </a:rPr>
                        <a:t>45.9%</a:t>
                      </a:r>
                      <a:endParaRPr kumimoji="1" lang="ja-JP" altLang="en-US" sz="1400" b="1" dirty="0">
                        <a:latin typeface="+mj-ea"/>
                        <a:ea typeface="+mj-ea"/>
                      </a:endParaRPr>
                    </a:p>
                  </a:txBody>
                  <a:tcPr/>
                </a:tc>
                <a:tc vMerge="1">
                  <a:txBody>
                    <a:bodyPr/>
                    <a:lstStyle/>
                    <a:p>
                      <a:endParaRPr kumimoji="1" lang="ja-JP" altLang="en-US" sz="1400" b="0" dirty="0"/>
                    </a:p>
                  </a:txBody>
                  <a:tcPr/>
                </a:tc>
                <a:extLst>
                  <a:ext uri="{0D108BD9-81ED-4DB2-BD59-A6C34878D82A}">
                    <a16:rowId xmlns:a16="http://schemas.microsoft.com/office/drawing/2014/main" val="1447876538"/>
                  </a:ext>
                </a:extLst>
              </a:tr>
              <a:tr h="247171">
                <a:tc rowSpan="2">
                  <a:txBody>
                    <a:bodyPr/>
                    <a:lstStyle/>
                    <a:p>
                      <a:r>
                        <a:rPr kumimoji="1" lang="ja-JP" altLang="en-US" sz="1100" b="1" dirty="0">
                          <a:latin typeface="+mj-ea"/>
                          <a:ea typeface="+mj-ea"/>
                        </a:rPr>
                        <a:t>マーナ　シュパット　ポケッタブルバッグ</a:t>
                      </a:r>
                    </a:p>
                  </a:txBody>
                  <a:tcPr/>
                </a:tc>
                <a:tc>
                  <a:txBody>
                    <a:bodyPr/>
                    <a:lstStyle/>
                    <a:p>
                      <a:r>
                        <a:rPr kumimoji="1" lang="ja-JP" altLang="en-US" sz="1100" b="1" dirty="0">
                          <a:latin typeface="+mj-ea"/>
                          <a:ea typeface="+mj-ea"/>
                        </a:rPr>
                        <a:t>女性</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100" b="1" dirty="0">
                          <a:latin typeface="+mj-ea"/>
                          <a:ea typeface="+mj-ea"/>
                        </a:rPr>
                        <a:t>63.1%</a:t>
                      </a:r>
                      <a:endParaRPr kumimoji="1" lang="ja-JP" altLang="en-US" sz="1100" b="1" dirty="0">
                        <a:latin typeface="+mj-ea"/>
                        <a:ea typeface="+mj-ea"/>
                      </a:endParaRPr>
                    </a:p>
                  </a:txBody>
                  <a:tcPr/>
                </a:tc>
                <a:tc row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800" b="1" dirty="0">
                          <a:latin typeface="+mj-ea"/>
                          <a:ea typeface="+mj-ea"/>
                        </a:rPr>
                        <a:t>23.4p</a:t>
                      </a:r>
                      <a:endParaRPr kumimoji="1" lang="ja-JP" altLang="en-US" sz="1800" b="1" dirty="0">
                        <a:latin typeface="+mj-ea"/>
                        <a:ea typeface="+mj-ea"/>
                      </a:endParaRPr>
                    </a:p>
                  </a:txBody>
                  <a:tcPr/>
                </a:tc>
                <a:extLst>
                  <a:ext uri="{0D108BD9-81ED-4DB2-BD59-A6C34878D82A}">
                    <a16:rowId xmlns:a16="http://schemas.microsoft.com/office/drawing/2014/main" val="2726866237"/>
                  </a:ext>
                </a:extLst>
              </a:tr>
              <a:tr h="247171">
                <a:tc vMerge="1">
                  <a:txBody>
                    <a:bodyPr/>
                    <a:lstStyle/>
                    <a:p>
                      <a:endParaRPr kumimoji="1" lang="ja-JP" altLang="en-US"/>
                    </a:p>
                  </a:txBody>
                  <a:tcPr/>
                </a:tc>
                <a:tc>
                  <a:txBody>
                    <a:bodyPr/>
                    <a:lstStyle/>
                    <a:p>
                      <a:r>
                        <a:rPr kumimoji="1" lang="ja-JP" altLang="en-US" sz="1100" b="1" dirty="0">
                          <a:latin typeface="+mj-ea"/>
                          <a:ea typeface="+mj-ea"/>
                        </a:rPr>
                        <a:t>男性</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100" b="1" dirty="0">
                          <a:latin typeface="+mj-ea"/>
                          <a:ea typeface="+mj-ea"/>
                        </a:rPr>
                        <a:t>86.5%</a:t>
                      </a:r>
                      <a:endParaRPr kumimoji="1" lang="ja-JP" altLang="en-US" sz="1100" b="1" dirty="0">
                        <a:latin typeface="+mj-ea"/>
                        <a:ea typeface="+mj-ea"/>
                      </a:endParaRPr>
                    </a:p>
                  </a:txBody>
                  <a:tcPr/>
                </a:tc>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400" b="0" dirty="0"/>
                    </a:p>
                  </a:txBody>
                  <a:tcPr/>
                </a:tc>
                <a:extLst>
                  <a:ext uri="{0D108BD9-81ED-4DB2-BD59-A6C34878D82A}">
                    <a16:rowId xmlns:a16="http://schemas.microsoft.com/office/drawing/2014/main" val="4279131792"/>
                  </a:ext>
                </a:extLst>
              </a:tr>
            </a:tbl>
          </a:graphicData>
        </a:graphic>
      </p:graphicFrame>
      <p:sp>
        <p:nvSpPr>
          <p:cNvPr id="5" name="楕円 4"/>
          <p:cNvSpPr/>
          <p:nvPr/>
        </p:nvSpPr>
        <p:spPr>
          <a:xfrm>
            <a:off x="6430818" y="5075381"/>
            <a:ext cx="618836" cy="655781"/>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線吹き出し 1 (枠付き) 7"/>
          <p:cNvSpPr/>
          <p:nvPr/>
        </p:nvSpPr>
        <p:spPr>
          <a:xfrm>
            <a:off x="7523015" y="3461540"/>
            <a:ext cx="4567385" cy="1124564"/>
          </a:xfrm>
          <a:prstGeom prst="borderCallout1">
            <a:avLst>
              <a:gd name="adj1" fmla="val 99241"/>
              <a:gd name="adj2" fmla="val 214"/>
              <a:gd name="adj3" fmla="val 100038"/>
              <a:gd name="adj4" fmla="val 13625"/>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600" dirty="0">
                <a:solidFill>
                  <a:schemeClr val="tx1"/>
                </a:solidFill>
              </a:rPr>
              <a:t>8</a:t>
            </a:r>
            <a:r>
              <a:rPr lang="ja-JP" altLang="en-US" sz="1600" dirty="0" err="1">
                <a:solidFill>
                  <a:schemeClr val="tx1"/>
                </a:solidFill>
              </a:rPr>
              <a:t>つの</a:t>
            </a:r>
            <a:r>
              <a:rPr lang="ja-JP" altLang="en-US" sz="1600" dirty="0">
                <a:solidFill>
                  <a:schemeClr val="tx1"/>
                </a:solidFill>
              </a:rPr>
              <a:t>商品の中で</a:t>
            </a:r>
            <a:endParaRPr lang="en-US" altLang="ja-JP" sz="1600" dirty="0">
              <a:solidFill>
                <a:schemeClr val="tx1"/>
              </a:solidFill>
            </a:endParaRPr>
          </a:p>
          <a:p>
            <a:r>
              <a:rPr lang="ja-JP" altLang="en-US" sz="1600" dirty="0">
                <a:solidFill>
                  <a:schemeClr val="tx1"/>
                </a:solidFill>
              </a:rPr>
              <a:t>興味の差が１番低いものは</a:t>
            </a:r>
            <a:endParaRPr lang="en-US" altLang="ja-JP" sz="1600" dirty="0">
              <a:solidFill>
                <a:schemeClr val="tx1"/>
              </a:solidFill>
            </a:endParaRPr>
          </a:p>
          <a:p>
            <a:r>
              <a:rPr lang="en-US" altLang="ja-JP" sz="1600" b="1" dirty="0">
                <a:solidFill>
                  <a:srgbClr val="FF0000"/>
                </a:solidFill>
              </a:rPr>
              <a:t>USB</a:t>
            </a:r>
            <a:r>
              <a:rPr lang="ja-JP" altLang="en-US" sz="1600" b="1" dirty="0">
                <a:solidFill>
                  <a:srgbClr val="FF0000"/>
                </a:solidFill>
              </a:rPr>
              <a:t>こぼれにくい卓上超音波加湿器 </a:t>
            </a:r>
            <a:r>
              <a:rPr lang="en-US" altLang="ja-JP" sz="1600" b="1" dirty="0">
                <a:solidFill>
                  <a:srgbClr val="FF0000"/>
                </a:solidFill>
              </a:rPr>
              <a:t>NO(</a:t>
            </a:r>
            <a:r>
              <a:rPr lang="ja-JP" altLang="en-US" sz="1600" b="1" dirty="0">
                <a:solidFill>
                  <a:srgbClr val="FF0000"/>
                </a:solidFill>
              </a:rPr>
              <a:t>ホワイト）</a:t>
            </a:r>
            <a:endParaRPr kumimoji="1" lang="ja-JP" altLang="en-US" sz="1600" b="1" dirty="0">
              <a:solidFill>
                <a:srgbClr val="FF0000"/>
              </a:solidFill>
            </a:endParaRPr>
          </a:p>
        </p:txBody>
      </p:sp>
      <p:sp>
        <p:nvSpPr>
          <p:cNvPr id="14" name="テキスト ボックス 13">
            <a:extLst>
              <a:ext uri="{FF2B5EF4-FFF2-40B4-BE49-F238E27FC236}">
                <a16:creationId xmlns:a16="http://schemas.microsoft.com/office/drawing/2014/main" id="{7FB7B678-4F41-4CB3-A842-37D99847E939}"/>
              </a:ext>
            </a:extLst>
          </p:cNvPr>
          <p:cNvSpPr txBox="1"/>
          <p:nvPr/>
        </p:nvSpPr>
        <p:spPr>
          <a:xfrm>
            <a:off x="1150552" y="826562"/>
            <a:ext cx="6240846" cy="369332"/>
          </a:xfrm>
          <a:prstGeom prst="rect">
            <a:avLst/>
          </a:prstGeom>
          <a:noFill/>
        </p:spPr>
        <p:txBody>
          <a:bodyPr wrap="square" rtlCol="0">
            <a:spAutoFit/>
          </a:bodyPr>
          <a:lstStyle/>
          <a:p>
            <a:r>
              <a:rPr lang="ja-JP" altLang="en-US" dirty="0">
                <a:latin typeface="+mn-ea"/>
              </a:rPr>
              <a:t>・あなたの性別を教えてください。　男性</a:t>
            </a:r>
            <a:r>
              <a:rPr lang="en-US" altLang="ja-JP" dirty="0">
                <a:latin typeface="+mn-ea"/>
              </a:rPr>
              <a:t>/</a:t>
            </a:r>
            <a:r>
              <a:rPr lang="ja-JP" altLang="en-US" dirty="0">
                <a:latin typeface="+mn-ea"/>
              </a:rPr>
              <a:t>女性</a:t>
            </a:r>
          </a:p>
        </p:txBody>
      </p:sp>
      <p:sp>
        <p:nvSpPr>
          <p:cNvPr id="15" name="テキスト ボックス 14">
            <a:extLst>
              <a:ext uri="{FF2B5EF4-FFF2-40B4-BE49-F238E27FC236}">
                <a16:creationId xmlns:a16="http://schemas.microsoft.com/office/drawing/2014/main" id="{B1B8E9E6-424E-4C7E-B533-F3207613A154}"/>
              </a:ext>
            </a:extLst>
          </p:cNvPr>
          <p:cNvSpPr txBox="1"/>
          <p:nvPr/>
        </p:nvSpPr>
        <p:spPr>
          <a:xfrm>
            <a:off x="1150552" y="1195894"/>
            <a:ext cx="8964890" cy="369332"/>
          </a:xfrm>
          <a:prstGeom prst="rect">
            <a:avLst/>
          </a:prstGeom>
          <a:noFill/>
        </p:spPr>
        <p:txBody>
          <a:bodyPr wrap="square" rtlCol="0">
            <a:spAutoFit/>
          </a:bodyPr>
          <a:lstStyle/>
          <a:p>
            <a:pPr>
              <a:defRPr/>
            </a:pPr>
            <a:r>
              <a:rPr lang="ja-JP" altLang="en-US" dirty="0">
                <a:solidFill>
                  <a:prstClr val="black"/>
                </a:solidFill>
                <a:latin typeface="+mn-ea"/>
              </a:rPr>
              <a:t>・（商品）に興味がありますか？　はい</a:t>
            </a:r>
            <a:r>
              <a:rPr lang="en-US" altLang="ja-JP" dirty="0">
                <a:solidFill>
                  <a:prstClr val="black"/>
                </a:solidFill>
                <a:latin typeface="+mn-ea"/>
              </a:rPr>
              <a:t>/</a:t>
            </a:r>
            <a:r>
              <a:rPr lang="ja-JP" altLang="en-US" dirty="0">
                <a:solidFill>
                  <a:prstClr val="black"/>
                </a:solidFill>
                <a:latin typeface="+mn-ea"/>
              </a:rPr>
              <a:t>いいえ</a:t>
            </a:r>
          </a:p>
        </p:txBody>
      </p:sp>
      <p:sp>
        <p:nvSpPr>
          <p:cNvPr id="6" name="角丸四角形 5"/>
          <p:cNvSpPr/>
          <p:nvPr/>
        </p:nvSpPr>
        <p:spPr>
          <a:xfrm>
            <a:off x="1150552" y="826562"/>
            <a:ext cx="4566757" cy="738664"/>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39688922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検証結果　～事前調査～</a:t>
            </a:r>
            <a:endParaRPr kumimoji="1" lang="ja-JP" altLang="en-US"/>
          </a:p>
        </p:txBody>
      </p:sp>
      <p:sp>
        <p:nvSpPr>
          <p:cNvPr id="3" name="スライド番号プレースホルダー 2"/>
          <p:cNvSpPr>
            <a:spLocks noGrp="1"/>
          </p:cNvSpPr>
          <p:nvPr>
            <p:ph type="sldNum" sz="quarter" idx="12"/>
          </p:nvPr>
        </p:nvSpPr>
        <p:spPr/>
        <p:txBody>
          <a:bodyPr/>
          <a:lstStyle/>
          <a:p>
            <a:fld id="{9D3CC6C3-5821-4D91-9468-EEB7AFE6B331}" type="slidenum">
              <a:rPr lang="ja-JP" altLang="en-US" smtClean="0"/>
              <a:pPr/>
              <a:t>33</a:t>
            </a:fld>
            <a:endParaRPr lang="ja-JP" altLang="en-US" sz="4000"/>
          </a:p>
        </p:txBody>
      </p:sp>
      <p:pic>
        <p:nvPicPr>
          <p:cNvPr id="4" name="図 3"/>
          <p:cNvPicPr>
            <a:picLocks noChangeAspect="1"/>
          </p:cNvPicPr>
          <p:nvPr/>
        </p:nvPicPr>
        <p:blipFill>
          <a:blip r:embed="rId2"/>
          <a:stretch>
            <a:fillRect/>
          </a:stretch>
        </p:blipFill>
        <p:spPr>
          <a:xfrm>
            <a:off x="568358" y="2236595"/>
            <a:ext cx="5881135" cy="2822945"/>
          </a:xfrm>
          <a:prstGeom prst="rect">
            <a:avLst/>
          </a:prstGeom>
        </p:spPr>
      </p:pic>
      <p:pic>
        <p:nvPicPr>
          <p:cNvPr id="5" name="図 4"/>
          <p:cNvPicPr>
            <a:picLocks noChangeAspect="1"/>
          </p:cNvPicPr>
          <p:nvPr/>
        </p:nvPicPr>
        <p:blipFill>
          <a:blip r:embed="rId3"/>
          <a:stretch>
            <a:fillRect/>
          </a:stretch>
        </p:blipFill>
        <p:spPr>
          <a:xfrm>
            <a:off x="6449493" y="2763082"/>
            <a:ext cx="5902511" cy="2079779"/>
          </a:xfrm>
          <a:prstGeom prst="rect">
            <a:avLst/>
          </a:prstGeom>
        </p:spPr>
      </p:pic>
      <p:sp>
        <p:nvSpPr>
          <p:cNvPr id="6" name="正方形/長方形 5">
            <a:extLst>
              <a:ext uri="{FF2B5EF4-FFF2-40B4-BE49-F238E27FC236}">
                <a16:creationId xmlns:a16="http://schemas.microsoft.com/office/drawing/2014/main" id="{E5774F79-BC39-4DA0-B1DF-26A16127C8F7}"/>
              </a:ext>
            </a:extLst>
          </p:cNvPr>
          <p:cNvSpPr/>
          <p:nvPr/>
        </p:nvSpPr>
        <p:spPr>
          <a:xfrm>
            <a:off x="1381604" y="5194668"/>
            <a:ext cx="9428789" cy="984750"/>
          </a:xfrm>
          <a:prstGeom prst="rect">
            <a:avLst/>
          </a:prstGeom>
          <a:noFill/>
          <a:ln w="3810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B1B8E9E6-424E-4C7E-B533-F3207613A154}"/>
              </a:ext>
            </a:extLst>
          </p:cNvPr>
          <p:cNvSpPr txBox="1"/>
          <p:nvPr/>
        </p:nvSpPr>
        <p:spPr>
          <a:xfrm>
            <a:off x="2578997" y="1429183"/>
            <a:ext cx="8964890" cy="369332"/>
          </a:xfrm>
          <a:prstGeom prst="rect">
            <a:avLst/>
          </a:prstGeom>
          <a:noFill/>
        </p:spPr>
        <p:txBody>
          <a:bodyPr wrap="square" rtlCol="0">
            <a:spAutoFit/>
          </a:bodyPr>
          <a:lstStyle/>
          <a:p>
            <a:pPr>
              <a:defRPr/>
            </a:pPr>
            <a:r>
              <a:rPr lang="ja-JP" altLang="en-US" dirty="0">
                <a:solidFill>
                  <a:prstClr val="black"/>
                </a:solidFill>
                <a:latin typeface="+mn-ea"/>
              </a:rPr>
              <a:t>・</a:t>
            </a:r>
            <a:r>
              <a:rPr lang="en-US" altLang="ja-JP" dirty="0">
                <a:solidFill>
                  <a:prstClr val="black"/>
                </a:solidFill>
                <a:latin typeface="+mn-ea"/>
              </a:rPr>
              <a:t>USB</a:t>
            </a:r>
            <a:r>
              <a:rPr lang="ja-JP" altLang="en-US" dirty="0">
                <a:solidFill>
                  <a:prstClr val="black"/>
                </a:solidFill>
                <a:latin typeface="+mn-ea"/>
              </a:rPr>
              <a:t>こぼれにくい卓上超音波加湿器に興味がありますか？　はい</a:t>
            </a:r>
            <a:r>
              <a:rPr lang="en-US" altLang="ja-JP" dirty="0">
                <a:solidFill>
                  <a:prstClr val="black"/>
                </a:solidFill>
                <a:latin typeface="+mn-ea"/>
              </a:rPr>
              <a:t>/</a:t>
            </a:r>
            <a:r>
              <a:rPr lang="ja-JP" altLang="en-US" dirty="0">
                <a:solidFill>
                  <a:prstClr val="black"/>
                </a:solidFill>
                <a:latin typeface="+mn-ea"/>
              </a:rPr>
              <a:t>いいえ</a:t>
            </a:r>
          </a:p>
        </p:txBody>
      </p:sp>
      <p:sp>
        <p:nvSpPr>
          <p:cNvPr id="8" name="テキスト ボックス 7">
            <a:extLst>
              <a:ext uri="{FF2B5EF4-FFF2-40B4-BE49-F238E27FC236}">
                <a16:creationId xmlns:a16="http://schemas.microsoft.com/office/drawing/2014/main" id="{AEC603A5-0DA5-43C1-B4E7-C40C4F734184}"/>
              </a:ext>
            </a:extLst>
          </p:cNvPr>
          <p:cNvSpPr txBox="1"/>
          <p:nvPr/>
        </p:nvSpPr>
        <p:spPr>
          <a:xfrm>
            <a:off x="1558454" y="5454451"/>
            <a:ext cx="9075087" cy="461665"/>
          </a:xfrm>
          <a:prstGeom prst="rect">
            <a:avLst/>
          </a:prstGeom>
          <a:noFill/>
        </p:spPr>
        <p:txBody>
          <a:bodyPr wrap="square" rtlCol="0">
            <a:spAutoFit/>
          </a:bodyPr>
          <a:lstStyle/>
          <a:p>
            <a:r>
              <a:rPr kumimoji="1" lang="ja-JP" altLang="en-US" sz="2400"/>
              <a:t>男女の間で加湿器への</a:t>
            </a:r>
            <a:r>
              <a:rPr lang="ja-JP" altLang="en-US" sz="2400" dirty="0">
                <a:solidFill>
                  <a:srgbClr val="FF0000"/>
                </a:solidFill>
              </a:rPr>
              <a:t>興味の有無に差がない</a:t>
            </a:r>
            <a:r>
              <a:rPr kumimoji="1" lang="ja-JP" altLang="en-US" sz="2400"/>
              <a:t>ということが分かる</a:t>
            </a:r>
          </a:p>
        </p:txBody>
      </p:sp>
      <p:sp>
        <p:nvSpPr>
          <p:cNvPr id="9" name="テキスト ボックス 8">
            <a:extLst>
              <a:ext uri="{FF2B5EF4-FFF2-40B4-BE49-F238E27FC236}">
                <a16:creationId xmlns:a16="http://schemas.microsoft.com/office/drawing/2014/main" id="{7FB7B678-4F41-4CB3-A842-37D99847E939}"/>
              </a:ext>
            </a:extLst>
          </p:cNvPr>
          <p:cNvSpPr txBox="1"/>
          <p:nvPr/>
        </p:nvSpPr>
        <p:spPr>
          <a:xfrm>
            <a:off x="2578997" y="1007744"/>
            <a:ext cx="6240846" cy="369332"/>
          </a:xfrm>
          <a:prstGeom prst="rect">
            <a:avLst/>
          </a:prstGeom>
          <a:noFill/>
        </p:spPr>
        <p:txBody>
          <a:bodyPr wrap="square" rtlCol="0">
            <a:spAutoFit/>
          </a:bodyPr>
          <a:lstStyle/>
          <a:p>
            <a:r>
              <a:rPr lang="ja-JP" altLang="en-US" dirty="0">
                <a:latin typeface="+mn-ea"/>
              </a:rPr>
              <a:t>・あなたの性別を教えてください。　男性</a:t>
            </a:r>
            <a:r>
              <a:rPr lang="en-US" altLang="ja-JP" dirty="0">
                <a:latin typeface="+mn-ea"/>
              </a:rPr>
              <a:t>/</a:t>
            </a:r>
            <a:r>
              <a:rPr lang="ja-JP" altLang="en-US" dirty="0">
                <a:latin typeface="+mn-ea"/>
              </a:rPr>
              <a:t>女性</a:t>
            </a:r>
          </a:p>
        </p:txBody>
      </p:sp>
      <p:sp>
        <p:nvSpPr>
          <p:cNvPr id="10" name="楕円 9">
            <a:extLst>
              <a:ext uri="{FF2B5EF4-FFF2-40B4-BE49-F238E27FC236}">
                <a16:creationId xmlns:a16="http://schemas.microsoft.com/office/drawing/2014/main" id="{DF7CC7BA-E6D6-47D0-AE3F-A3AB426C082B}"/>
              </a:ext>
            </a:extLst>
          </p:cNvPr>
          <p:cNvSpPr/>
          <p:nvPr/>
        </p:nvSpPr>
        <p:spPr>
          <a:xfrm>
            <a:off x="4628792" y="3177726"/>
            <a:ext cx="565606" cy="285223"/>
          </a:xfrm>
          <a:prstGeom prst="ellipse">
            <a:avLst/>
          </a:prstGeom>
          <a:noFill/>
          <a:ln w="3810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rtlCol="0" anchor="ctr"/>
          <a:lstStyle/>
          <a:p>
            <a:pPr algn="ctr"/>
            <a:endParaRPr kumimoji="1" lang="ja-JP" altLang="en-US"/>
          </a:p>
        </p:txBody>
      </p:sp>
      <p:sp>
        <p:nvSpPr>
          <p:cNvPr id="11" name="楕円 10">
            <a:extLst>
              <a:ext uri="{FF2B5EF4-FFF2-40B4-BE49-F238E27FC236}">
                <a16:creationId xmlns:a16="http://schemas.microsoft.com/office/drawing/2014/main" id="{269E76A9-2C92-4436-B2B4-6E67B87183A2}"/>
              </a:ext>
            </a:extLst>
          </p:cNvPr>
          <p:cNvSpPr/>
          <p:nvPr/>
        </p:nvSpPr>
        <p:spPr>
          <a:xfrm>
            <a:off x="4628792" y="3772308"/>
            <a:ext cx="565606" cy="285223"/>
          </a:xfrm>
          <a:prstGeom prst="ellipse">
            <a:avLst/>
          </a:prstGeom>
          <a:noFill/>
          <a:ln w="3810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rtlCol="0" anchor="ctr"/>
          <a:lstStyle/>
          <a:p>
            <a:pPr algn="ctr"/>
            <a:endParaRPr kumimoji="1" lang="ja-JP" altLang="en-US"/>
          </a:p>
        </p:txBody>
      </p:sp>
      <p:sp>
        <p:nvSpPr>
          <p:cNvPr id="12" name="四角形: 角を丸くする 16">
            <a:extLst>
              <a:ext uri="{FF2B5EF4-FFF2-40B4-BE49-F238E27FC236}">
                <a16:creationId xmlns:a16="http://schemas.microsoft.com/office/drawing/2014/main" id="{B0F81383-B7C6-418F-861B-FF3C21A43D68}"/>
              </a:ext>
            </a:extLst>
          </p:cNvPr>
          <p:cNvSpPr/>
          <p:nvPr/>
        </p:nvSpPr>
        <p:spPr>
          <a:xfrm>
            <a:off x="2578997" y="895106"/>
            <a:ext cx="7208571" cy="1068154"/>
          </a:xfrm>
          <a:prstGeom prst="roundRect">
            <a:avLst/>
          </a:prstGeom>
          <a:no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kumimoji="1" lang="ja-JP" altLang="en-US"/>
          </a:p>
        </p:txBody>
      </p:sp>
      <p:sp>
        <p:nvSpPr>
          <p:cNvPr id="13" name="楕円 12">
            <a:extLst>
              <a:ext uri="{FF2B5EF4-FFF2-40B4-BE49-F238E27FC236}">
                <a16:creationId xmlns:a16="http://schemas.microsoft.com/office/drawing/2014/main" id="{278F561E-FEB5-4F3F-8F97-2DCCAAEFA296}"/>
              </a:ext>
            </a:extLst>
          </p:cNvPr>
          <p:cNvSpPr/>
          <p:nvPr/>
        </p:nvSpPr>
        <p:spPr>
          <a:xfrm>
            <a:off x="9798384" y="3375543"/>
            <a:ext cx="543867" cy="230718"/>
          </a:xfrm>
          <a:prstGeom prst="ellipse">
            <a:avLst/>
          </a:prstGeom>
          <a:noFill/>
          <a:ln w="3810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sp>
        <p:nvSpPr>
          <p:cNvPr id="14" name="楕円 13">
            <a:extLst>
              <a:ext uri="{FF2B5EF4-FFF2-40B4-BE49-F238E27FC236}">
                <a16:creationId xmlns:a16="http://schemas.microsoft.com/office/drawing/2014/main" id="{304C9F1A-3AE8-4415-9035-E2F2D163108A}"/>
              </a:ext>
            </a:extLst>
          </p:cNvPr>
          <p:cNvSpPr/>
          <p:nvPr/>
        </p:nvSpPr>
        <p:spPr>
          <a:xfrm>
            <a:off x="4628792" y="4366890"/>
            <a:ext cx="565606" cy="285223"/>
          </a:xfrm>
          <a:prstGeom prst="ellipse">
            <a:avLst/>
          </a:prstGeom>
          <a:noFill/>
          <a:ln w="3810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rtlCol="0" anchor="ctr"/>
          <a:lstStyle/>
          <a:p>
            <a:pPr algn="ctr"/>
            <a:endParaRPr kumimoji="1" lang="ja-JP" altLang="en-US"/>
          </a:p>
        </p:txBody>
      </p:sp>
    </p:spTree>
    <p:extLst>
      <p:ext uri="{BB962C8B-B14F-4D97-AF65-F5344CB8AC3E}">
        <p14:creationId xmlns:p14="http://schemas.microsoft.com/office/powerpoint/2010/main" val="28463744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商品選定</a:t>
            </a:r>
            <a:endParaRPr kumimoji="1" lang="ja-JP" altLang="en-US"/>
          </a:p>
        </p:txBody>
      </p:sp>
      <p:sp>
        <p:nvSpPr>
          <p:cNvPr id="3" name="スライド番号プレースホルダー 2"/>
          <p:cNvSpPr>
            <a:spLocks noGrp="1"/>
          </p:cNvSpPr>
          <p:nvPr>
            <p:ph type="sldNum" sz="quarter" idx="12"/>
          </p:nvPr>
        </p:nvSpPr>
        <p:spPr/>
        <p:txBody>
          <a:bodyPr/>
          <a:lstStyle/>
          <a:p>
            <a:fld id="{9D3CC6C3-5821-4D91-9468-EEB7AFE6B331}" type="slidenum">
              <a:rPr lang="ja-JP" altLang="en-US" smtClean="0"/>
              <a:pPr/>
              <a:t>34</a:t>
            </a:fld>
            <a:endParaRPr lang="ja-JP" altLang="en-US" sz="4000"/>
          </a:p>
        </p:txBody>
      </p:sp>
      <p:pic>
        <p:nvPicPr>
          <p:cNvPr id="4" name="図 3"/>
          <p:cNvPicPr>
            <a:picLocks noChangeAspect="1"/>
          </p:cNvPicPr>
          <p:nvPr/>
        </p:nvPicPr>
        <p:blipFill>
          <a:blip r:embed="rId2"/>
          <a:stretch>
            <a:fillRect/>
          </a:stretch>
        </p:blipFill>
        <p:spPr>
          <a:xfrm>
            <a:off x="4091710" y="1192996"/>
            <a:ext cx="3890219" cy="3686036"/>
          </a:xfrm>
          <a:prstGeom prst="rect">
            <a:avLst/>
          </a:prstGeom>
        </p:spPr>
      </p:pic>
      <p:sp>
        <p:nvSpPr>
          <p:cNvPr id="5" name="正方形/長方形 4"/>
          <p:cNvSpPr/>
          <p:nvPr/>
        </p:nvSpPr>
        <p:spPr>
          <a:xfrm>
            <a:off x="1719333" y="5186358"/>
            <a:ext cx="8480207" cy="523220"/>
          </a:xfrm>
          <a:prstGeom prst="rect">
            <a:avLst/>
          </a:prstGeom>
        </p:spPr>
        <p:txBody>
          <a:bodyPr wrap="none">
            <a:spAutoFit/>
          </a:bodyPr>
          <a:lstStyle/>
          <a:p>
            <a:r>
              <a:rPr lang="ja-JP" altLang="en-US" sz="2800" b="1" dirty="0">
                <a:solidFill>
                  <a:prstClr val="black"/>
                </a:solidFill>
                <a:latin typeface="+mj-ea"/>
                <a:ea typeface="+mj-ea"/>
              </a:rPr>
              <a:t>検証商品は</a:t>
            </a:r>
            <a:r>
              <a:rPr lang="en-US" altLang="ja-JP" sz="2800" b="1" dirty="0">
                <a:solidFill>
                  <a:srgbClr val="FF0000"/>
                </a:solidFill>
                <a:latin typeface="+mj-ea"/>
                <a:ea typeface="+mj-ea"/>
              </a:rPr>
              <a:t>USB</a:t>
            </a:r>
            <a:r>
              <a:rPr lang="ja-JP" altLang="en-US" sz="2800" b="1" dirty="0">
                <a:solidFill>
                  <a:srgbClr val="FF0000"/>
                </a:solidFill>
                <a:latin typeface="+mj-ea"/>
                <a:ea typeface="+mj-ea"/>
              </a:rPr>
              <a:t>こぼれにくい卓上超音波加湿器</a:t>
            </a:r>
            <a:r>
              <a:rPr lang="ja-JP" altLang="en-US" sz="2800" b="1" dirty="0">
                <a:solidFill>
                  <a:prstClr val="black"/>
                </a:solidFill>
                <a:latin typeface="+mj-ea"/>
                <a:ea typeface="+mj-ea"/>
              </a:rPr>
              <a:t>に決定</a:t>
            </a:r>
            <a:endParaRPr lang="ja-JP" altLang="en-US" sz="2800" b="1" dirty="0">
              <a:latin typeface="+mj-ea"/>
              <a:ea typeface="+mj-ea"/>
            </a:endParaRPr>
          </a:p>
        </p:txBody>
      </p:sp>
    </p:spTree>
    <p:extLst>
      <p:ext uri="{BB962C8B-B14F-4D97-AF65-F5344CB8AC3E}">
        <p14:creationId xmlns:p14="http://schemas.microsoft.com/office/powerpoint/2010/main" val="7436996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a:t>検証</a:t>
            </a:r>
            <a:r>
              <a:rPr lang="ja-JP" altLang="en-US"/>
              <a:t>ライブコマース　配信風景</a:t>
            </a:r>
            <a:endParaRPr kumimoji="1" lang="ja-JP" altLang="en-US"/>
          </a:p>
        </p:txBody>
      </p:sp>
      <p:sp>
        <p:nvSpPr>
          <p:cNvPr id="3" name="スライド番号プレースホルダー 2"/>
          <p:cNvSpPr>
            <a:spLocks noGrp="1"/>
          </p:cNvSpPr>
          <p:nvPr>
            <p:ph type="sldNum" sz="quarter" idx="12"/>
          </p:nvPr>
        </p:nvSpPr>
        <p:spPr/>
        <p:txBody>
          <a:bodyPr/>
          <a:lstStyle/>
          <a:p>
            <a:fld id="{E4E76CAF-9AE1-4778-9784-AB49EB33FCBC}" type="slidenum">
              <a:rPr lang="ja-JP" altLang="en-US" smtClean="0"/>
              <a:t>35</a:t>
            </a:fld>
            <a:endParaRPr lang="ja-JP" altLang="en-US" sz="4000"/>
          </a:p>
        </p:txBody>
      </p:sp>
      <p:pic>
        <p:nvPicPr>
          <p:cNvPr id="4" name="図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39273" y="1040181"/>
            <a:ext cx="4164315" cy="2776210"/>
          </a:xfrm>
          <a:prstGeom prst="rect">
            <a:avLst/>
          </a:prstGeom>
        </p:spPr>
      </p:pic>
      <p:pic>
        <p:nvPicPr>
          <p:cNvPr id="5" name="図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02528" y="827531"/>
            <a:ext cx="4483290" cy="2988860"/>
          </a:xfrm>
          <a:prstGeom prst="rect">
            <a:avLst/>
          </a:prstGeom>
        </p:spPr>
      </p:pic>
    </p:spTree>
    <p:extLst>
      <p:ext uri="{BB962C8B-B14F-4D97-AF65-F5344CB8AC3E}">
        <p14:creationId xmlns:p14="http://schemas.microsoft.com/office/powerpoint/2010/main" val="180298544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検証使用動画</a:t>
            </a:r>
          </a:p>
        </p:txBody>
      </p:sp>
      <p:sp>
        <p:nvSpPr>
          <p:cNvPr id="3" name="スライド番号プレースホルダー 2"/>
          <p:cNvSpPr>
            <a:spLocks noGrp="1"/>
          </p:cNvSpPr>
          <p:nvPr>
            <p:ph type="sldNum" sz="quarter" idx="12"/>
          </p:nvPr>
        </p:nvSpPr>
        <p:spPr/>
        <p:txBody>
          <a:bodyPr/>
          <a:lstStyle/>
          <a:p>
            <a:fld id="{9D3CC6C3-5821-4D91-9468-EEB7AFE6B331}" type="slidenum">
              <a:rPr lang="ja-JP" altLang="en-US" smtClean="0"/>
              <a:pPr/>
              <a:t>36</a:t>
            </a:fld>
            <a:endParaRPr lang="ja-JP" altLang="en-US" sz="4000"/>
          </a:p>
        </p:txBody>
      </p:sp>
      <p:sp>
        <p:nvSpPr>
          <p:cNvPr id="5" name="テキスト ボックス 4"/>
          <p:cNvSpPr txBox="1"/>
          <p:nvPr/>
        </p:nvSpPr>
        <p:spPr>
          <a:xfrm>
            <a:off x="1699490" y="1366982"/>
            <a:ext cx="9033165" cy="646331"/>
          </a:xfrm>
          <a:prstGeom prst="rect">
            <a:avLst/>
          </a:prstGeom>
          <a:noFill/>
        </p:spPr>
        <p:txBody>
          <a:bodyPr wrap="square" rtlCol="0">
            <a:spAutoFit/>
          </a:bodyPr>
          <a:lstStyle/>
          <a:p>
            <a:r>
              <a:rPr kumimoji="1" lang="ja-JP" altLang="en-US" sz="3600" dirty="0"/>
              <a:t>ライブコマースの検証使用動画を視聴</a:t>
            </a:r>
          </a:p>
        </p:txBody>
      </p:sp>
    </p:spTree>
    <p:extLst>
      <p:ext uri="{BB962C8B-B14F-4D97-AF65-F5344CB8AC3E}">
        <p14:creationId xmlns:p14="http://schemas.microsoft.com/office/powerpoint/2010/main" val="417031717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a:latin typeface="+mj-ea"/>
              </a:rPr>
              <a:t>調査概要　～仮説</a:t>
            </a:r>
            <a:r>
              <a:rPr lang="ja-JP" altLang="en-US">
                <a:latin typeface="+mj-ea"/>
              </a:rPr>
              <a:t>①～</a:t>
            </a:r>
            <a:endParaRPr kumimoji="1" lang="ja-JP" altLang="en-US">
              <a:latin typeface="+mj-ea"/>
            </a:endParaRPr>
          </a:p>
        </p:txBody>
      </p:sp>
      <p:sp>
        <p:nvSpPr>
          <p:cNvPr id="3" name="スライド番号プレースホルダー 2"/>
          <p:cNvSpPr>
            <a:spLocks noGrp="1"/>
          </p:cNvSpPr>
          <p:nvPr>
            <p:ph type="sldNum" sz="quarter" idx="12"/>
          </p:nvPr>
        </p:nvSpPr>
        <p:spPr/>
        <p:txBody>
          <a:bodyPr/>
          <a:lstStyle/>
          <a:p>
            <a:fld id="{9D3CC6C3-5821-4D91-9468-EEB7AFE6B331}" type="slidenum">
              <a:rPr lang="ja-JP" altLang="en-US" smtClean="0"/>
              <a:pPr/>
              <a:t>37</a:t>
            </a:fld>
            <a:endParaRPr lang="ja-JP" altLang="en-US" sz="4000"/>
          </a:p>
        </p:txBody>
      </p:sp>
      <p:sp>
        <p:nvSpPr>
          <p:cNvPr id="4" name="角丸四角形 3"/>
          <p:cNvSpPr/>
          <p:nvPr/>
        </p:nvSpPr>
        <p:spPr>
          <a:xfrm>
            <a:off x="119270" y="1073426"/>
            <a:ext cx="11499573" cy="5068957"/>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a:solidFill>
                  <a:schemeClr val="tx1"/>
                </a:solidFill>
              </a:rPr>
              <a:t>調査目的：ライブコマースにおいてリアルタイムであることがポジティブ感情</a:t>
            </a:r>
            <a:r>
              <a:rPr lang="ja-JP" altLang="en-US" sz="2400" dirty="0">
                <a:solidFill>
                  <a:schemeClr val="tx1"/>
                </a:solidFill>
              </a:rPr>
              <a:t>の生起</a:t>
            </a:r>
            <a:r>
              <a:rPr kumimoji="1" lang="ja-JP" altLang="en-US" sz="2400" dirty="0">
                <a:solidFill>
                  <a:schemeClr val="tx1"/>
                </a:solidFill>
              </a:rPr>
              <a:t>に与える影響を調査</a:t>
            </a:r>
            <a:endParaRPr kumimoji="1" lang="en-US" altLang="ja-JP" sz="2400" dirty="0">
              <a:solidFill>
                <a:schemeClr val="tx1"/>
              </a:solidFill>
            </a:endParaRPr>
          </a:p>
          <a:p>
            <a:r>
              <a:rPr lang="ja-JP" altLang="en-US" sz="2400" dirty="0">
                <a:solidFill>
                  <a:schemeClr val="tx1"/>
                </a:solidFill>
              </a:rPr>
              <a:t>調査対象：</a:t>
            </a:r>
            <a:r>
              <a:rPr lang="en-US" altLang="ja-JP" sz="2400" dirty="0">
                <a:solidFill>
                  <a:schemeClr val="tx1"/>
                </a:solidFill>
              </a:rPr>
              <a:t>10</a:t>
            </a:r>
            <a:r>
              <a:rPr lang="ja-JP" altLang="en-US" sz="2400" dirty="0">
                <a:solidFill>
                  <a:schemeClr val="tx1"/>
                </a:solidFill>
              </a:rPr>
              <a:t>代～</a:t>
            </a:r>
            <a:r>
              <a:rPr lang="en-US" altLang="ja-JP" sz="2400" dirty="0">
                <a:solidFill>
                  <a:schemeClr val="tx1"/>
                </a:solidFill>
              </a:rPr>
              <a:t>50</a:t>
            </a:r>
            <a:r>
              <a:rPr lang="ja-JP" altLang="en-US" sz="2400" dirty="0">
                <a:solidFill>
                  <a:schemeClr val="tx1"/>
                </a:solidFill>
              </a:rPr>
              <a:t>代の男女</a:t>
            </a:r>
            <a:endParaRPr lang="en-US" altLang="ja-JP" sz="2400" dirty="0">
              <a:solidFill>
                <a:schemeClr val="tx1"/>
              </a:solidFill>
            </a:endParaRPr>
          </a:p>
          <a:p>
            <a:r>
              <a:rPr lang="ja-JP" altLang="en-US" sz="2400" dirty="0">
                <a:solidFill>
                  <a:schemeClr val="tx1"/>
                </a:solidFill>
              </a:rPr>
              <a:t>調査場所：インスタグラム</a:t>
            </a:r>
            <a:endParaRPr lang="en-US" altLang="ja-JP" sz="2400" dirty="0">
              <a:solidFill>
                <a:schemeClr val="tx1"/>
              </a:solidFill>
            </a:endParaRPr>
          </a:p>
          <a:p>
            <a:r>
              <a:rPr lang="ja-JP" altLang="en-US" sz="2400" dirty="0">
                <a:solidFill>
                  <a:schemeClr val="tx1"/>
                </a:solidFill>
              </a:rPr>
              <a:t>調査期間：</a:t>
            </a:r>
            <a:r>
              <a:rPr lang="en-US" altLang="ja-JP" sz="2400" dirty="0">
                <a:solidFill>
                  <a:schemeClr val="tx1"/>
                </a:solidFill>
              </a:rPr>
              <a:t>12</a:t>
            </a:r>
            <a:r>
              <a:rPr lang="ja-JP" altLang="en-US" sz="2400" dirty="0">
                <a:solidFill>
                  <a:schemeClr val="tx1"/>
                </a:solidFill>
              </a:rPr>
              <a:t>月</a:t>
            </a:r>
            <a:r>
              <a:rPr lang="en-US" altLang="ja-JP" sz="2400" dirty="0">
                <a:solidFill>
                  <a:schemeClr val="tx1"/>
                </a:solidFill>
              </a:rPr>
              <a:t>4</a:t>
            </a:r>
            <a:r>
              <a:rPr lang="ja-JP" altLang="en-US" sz="2400" dirty="0">
                <a:solidFill>
                  <a:schemeClr val="tx1"/>
                </a:solidFill>
              </a:rPr>
              <a:t>日～</a:t>
            </a:r>
            <a:r>
              <a:rPr lang="en-US" altLang="ja-JP" sz="2400" dirty="0">
                <a:solidFill>
                  <a:schemeClr val="tx1"/>
                </a:solidFill>
              </a:rPr>
              <a:t>12</a:t>
            </a:r>
            <a:r>
              <a:rPr lang="ja-JP" altLang="en-US" sz="2400" dirty="0">
                <a:solidFill>
                  <a:schemeClr val="tx1"/>
                </a:solidFill>
              </a:rPr>
              <a:t>月</a:t>
            </a:r>
            <a:r>
              <a:rPr lang="en-US" altLang="ja-JP" sz="2400" dirty="0">
                <a:solidFill>
                  <a:schemeClr val="tx1"/>
                </a:solidFill>
              </a:rPr>
              <a:t>12</a:t>
            </a:r>
            <a:r>
              <a:rPr lang="ja-JP" altLang="en-US" sz="2400" dirty="0">
                <a:solidFill>
                  <a:schemeClr val="tx1"/>
                </a:solidFill>
              </a:rPr>
              <a:t>日</a:t>
            </a:r>
          </a:p>
          <a:p>
            <a:r>
              <a:rPr lang="ja-JP" altLang="en-US" sz="2400" dirty="0">
                <a:solidFill>
                  <a:schemeClr val="tx1"/>
                </a:solidFill>
              </a:rPr>
              <a:t>調査方法：動画視聴・グーグルフォーム</a:t>
            </a:r>
            <a:endParaRPr lang="en-US" altLang="ja-JP" sz="2400" dirty="0">
              <a:solidFill>
                <a:schemeClr val="tx1"/>
              </a:solidFill>
            </a:endParaRPr>
          </a:p>
          <a:p>
            <a:r>
              <a:rPr lang="ja-JP" altLang="en-US" sz="2400" dirty="0">
                <a:solidFill>
                  <a:schemeClr val="tx1"/>
                </a:solidFill>
              </a:rPr>
              <a:t>サンプルサイズ：</a:t>
            </a:r>
            <a:r>
              <a:rPr lang="en-US" altLang="ja-JP" sz="2400" dirty="0">
                <a:solidFill>
                  <a:schemeClr val="tx1"/>
                </a:solidFill>
              </a:rPr>
              <a:t>107</a:t>
            </a:r>
          </a:p>
          <a:p>
            <a:r>
              <a:rPr lang="ja-JP" altLang="en-US" sz="2400" dirty="0">
                <a:solidFill>
                  <a:schemeClr val="tx1"/>
                </a:solidFill>
              </a:rPr>
              <a:t>（ライブコマース　</a:t>
            </a:r>
            <a:r>
              <a:rPr lang="en-US" altLang="ja-JP" sz="2400" dirty="0">
                <a:solidFill>
                  <a:schemeClr val="tx1"/>
                </a:solidFill>
              </a:rPr>
              <a:t>57</a:t>
            </a:r>
            <a:r>
              <a:rPr lang="ja-JP" altLang="en-US" sz="2400" dirty="0">
                <a:solidFill>
                  <a:schemeClr val="tx1"/>
                </a:solidFill>
              </a:rPr>
              <a:t>　アーカイブ　</a:t>
            </a:r>
            <a:r>
              <a:rPr lang="en-US" altLang="ja-JP" sz="2400" dirty="0">
                <a:solidFill>
                  <a:schemeClr val="tx1"/>
                </a:solidFill>
              </a:rPr>
              <a:t>50</a:t>
            </a:r>
            <a:r>
              <a:rPr lang="ja-JP" altLang="en-US" sz="2400" dirty="0">
                <a:solidFill>
                  <a:schemeClr val="tx1"/>
                </a:solidFill>
              </a:rPr>
              <a:t>）</a:t>
            </a:r>
            <a:endParaRPr lang="en-US" altLang="ja-JP" sz="2400" dirty="0">
              <a:solidFill>
                <a:schemeClr val="tx1"/>
              </a:solidFill>
            </a:endParaRPr>
          </a:p>
          <a:p>
            <a:r>
              <a:rPr lang="ja-JP" altLang="en-US" sz="2400" dirty="0">
                <a:solidFill>
                  <a:schemeClr val="tx1"/>
                </a:solidFill>
              </a:rPr>
              <a:t>（無効解答 </a:t>
            </a:r>
            <a:r>
              <a:rPr lang="en-US" altLang="ja-JP" sz="2400" dirty="0">
                <a:solidFill>
                  <a:schemeClr val="tx1"/>
                </a:solidFill>
              </a:rPr>
              <a:t>20)</a:t>
            </a:r>
            <a:endParaRPr lang="ja-JP" altLang="en-US" sz="2400" dirty="0">
              <a:solidFill>
                <a:schemeClr val="tx1"/>
              </a:solidFill>
            </a:endParaRPr>
          </a:p>
          <a:p>
            <a:r>
              <a:rPr lang="ja-JP" altLang="en-US" sz="2400" dirty="0">
                <a:solidFill>
                  <a:schemeClr val="tx1"/>
                </a:solidFill>
              </a:rPr>
              <a:t>分析方法：</a:t>
            </a:r>
            <a:r>
              <a:rPr lang="en-US" altLang="ja-JP" sz="2400" dirty="0">
                <a:solidFill>
                  <a:schemeClr val="tx1"/>
                </a:solidFill>
              </a:rPr>
              <a:t>t</a:t>
            </a:r>
            <a:r>
              <a:rPr lang="ja-JP" altLang="en-US" sz="2400" dirty="0">
                <a:solidFill>
                  <a:schemeClr val="tx1"/>
                </a:solidFill>
              </a:rPr>
              <a:t>検定</a:t>
            </a:r>
            <a:endParaRPr lang="en-US" altLang="ja-JP" sz="2400" dirty="0">
              <a:solidFill>
                <a:schemeClr val="tx1"/>
              </a:solidFill>
            </a:endParaRPr>
          </a:p>
          <a:p>
            <a:r>
              <a:rPr lang="ja-JP" altLang="en-US" sz="2400" dirty="0">
                <a:solidFill>
                  <a:schemeClr val="tx1"/>
                </a:solidFill>
              </a:rPr>
              <a:t>独立変数：ライブコマース・アーカイブ</a:t>
            </a:r>
            <a:endParaRPr lang="en-US" altLang="ja-JP" sz="2400" dirty="0">
              <a:solidFill>
                <a:schemeClr val="tx1"/>
              </a:solidFill>
            </a:endParaRPr>
          </a:p>
          <a:p>
            <a:r>
              <a:rPr lang="ja-JP" altLang="en-US" sz="2400" dirty="0">
                <a:solidFill>
                  <a:schemeClr val="tx1"/>
                </a:solidFill>
              </a:rPr>
              <a:t>従属変数：ポジティブ感情</a:t>
            </a:r>
            <a:endParaRPr lang="en-US" altLang="ja-JP" sz="2400" dirty="0">
              <a:solidFill>
                <a:schemeClr val="tx1"/>
              </a:solidFill>
            </a:endParaRPr>
          </a:p>
        </p:txBody>
      </p:sp>
    </p:spTree>
    <p:extLst>
      <p:ext uri="{BB962C8B-B14F-4D97-AF65-F5344CB8AC3E}">
        <p14:creationId xmlns:p14="http://schemas.microsoft.com/office/powerpoint/2010/main" val="393737216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正方形/長方形 19"/>
          <p:cNvSpPr/>
          <p:nvPr/>
        </p:nvSpPr>
        <p:spPr>
          <a:xfrm>
            <a:off x="2483559" y="918484"/>
            <a:ext cx="8072911" cy="86470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b="1">
                <a:solidFill>
                  <a:schemeClr val="tx1"/>
                </a:solidFill>
              </a:rPr>
              <a:t>ライブコマースは</a:t>
            </a:r>
            <a:r>
              <a:rPr lang="ja-JP" altLang="en-US" b="1" dirty="0">
                <a:solidFill>
                  <a:schemeClr val="tx1"/>
                </a:solidFill>
              </a:rPr>
              <a:t>アーカイブ</a:t>
            </a:r>
            <a:r>
              <a:rPr lang="ja-JP" altLang="en-US" b="1">
                <a:solidFill>
                  <a:schemeClr val="tx1"/>
                </a:solidFill>
              </a:rPr>
              <a:t>視聴よりも</a:t>
            </a:r>
            <a:r>
              <a:rPr kumimoji="1" lang="ja-JP" altLang="en-US" b="1">
                <a:solidFill>
                  <a:schemeClr val="tx1"/>
                </a:solidFill>
              </a:rPr>
              <a:t>ポジティブ</a:t>
            </a:r>
            <a:r>
              <a:rPr kumimoji="1" lang="ja-JP" altLang="en-US" b="1" dirty="0">
                <a:solidFill>
                  <a:schemeClr val="tx1"/>
                </a:solidFill>
              </a:rPr>
              <a:t>感情を生起させる</a:t>
            </a:r>
          </a:p>
        </p:txBody>
      </p:sp>
      <p:sp>
        <p:nvSpPr>
          <p:cNvPr id="4" name="スライド番号プレースホルダー 3"/>
          <p:cNvSpPr>
            <a:spLocks noGrp="1"/>
          </p:cNvSpPr>
          <p:nvPr>
            <p:ph type="sldNum" sz="quarter" idx="12"/>
          </p:nvPr>
        </p:nvSpPr>
        <p:spPr/>
        <p:txBody>
          <a:bodyPr/>
          <a:lstStyle/>
          <a:p>
            <a:fld id="{9BEE0C86-895A-486D-848D-123B771F4BEB}" type="slidenum">
              <a:rPr kumimoji="1" lang="ja-JP" altLang="en-US" smtClean="0"/>
              <a:pPr/>
              <a:t>38</a:t>
            </a:fld>
            <a:endParaRPr kumimoji="1" lang="ja-JP" altLang="en-US" sz="4000"/>
          </a:p>
        </p:txBody>
      </p:sp>
      <p:sp>
        <p:nvSpPr>
          <p:cNvPr id="5" name="タイトル 4"/>
          <p:cNvSpPr txBox="1">
            <a:spLocks noGrp="1"/>
          </p:cNvSpPr>
          <p:nvPr>
            <p:ph type="title" idx="4294967295"/>
          </p:nvPr>
        </p:nvSpPr>
        <p:spPr>
          <a:xfrm>
            <a:off x="0" y="-28047"/>
            <a:ext cx="12192000" cy="720197"/>
          </a:xfrm>
          <a:prstGeom prst="rect">
            <a:avLst/>
          </a:prstGeom>
          <a:noFill/>
        </p:spPr>
        <p:txBody>
          <a:bodyPr wrap="square" rtlCol="0">
            <a:spAutoFit/>
          </a:bodyPr>
          <a:lstStyle/>
          <a:p>
            <a:pPr algn="ctr"/>
            <a:r>
              <a:rPr lang="ja-JP" altLang="en-US" dirty="0"/>
              <a:t>調査概要～仮説①の検証　尺度～</a:t>
            </a:r>
          </a:p>
        </p:txBody>
      </p:sp>
      <p:grpSp>
        <p:nvGrpSpPr>
          <p:cNvPr id="2" name="グループ化 1"/>
          <p:cNvGrpSpPr/>
          <p:nvPr/>
        </p:nvGrpSpPr>
        <p:grpSpPr>
          <a:xfrm>
            <a:off x="2992582" y="1716040"/>
            <a:ext cx="6022112" cy="1816019"/>
            <a:chOff x="2621303" y="752937"/>
            <a:chExt cx="6364056" cy="2592817"/>
          </a:xfrm>
        </p:grpSpPr>
        <p:sp>
          <p:nvSpPr>
            <p:cNvPr id="6" name="テキスト ボックス 5"/>
            <p:cNvSpPr txBox="1"/>
            <p:nvPr/>
          </p:nvSpPr>
          <p:spPr>
            <a:xfrm>
              <a:off x="2951989" y="752937"/>
              <a:ext cx="1362576" cy="398272"/>
            </a:xfrm>
            <a:prstGeom prst="rect">
              <a:avLst/>
            </a:prstGeom>
            <a:noFill/>
          </p:spPr>
          <p:txBody>
            <a:bodyPr wrap="square" rtlCol="0">
              <a:spAutoFit/>
            </a:bodyPr>
            <a:lstStyle/>
            <a:p>
              <a:r>
                <a:rPr kumimoji="1" lang="ja-JP" altLang="en-US" sz="1600"/>
                <a:t>独立変数</a:t>
              </a:r>
              <a:endParaRPr kumimoji="1" lang="en-US" altLang="ja-JP" sz="1600"/>
            </a:p>
          </p:txBody>
        </p:sp>
        <p:sp>
          <p:nvSpPr>
            <p:cNvPr id="7" name="正方形/長方形 6"/>
            <p:cNvSpPr/>
            <p:nvPr/>
          </p:nvSpPr>
          <p:spPr>
            <a:xfrm>
              <a:off x="2621303" y="1206793"/>
              <a:ext cx="2058909" cy="50249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rPr>
                <a:t>ライブコマース</a:t>
              </a:r>
            </a:p>
          </p:txBody>
        </p:sp>
        <p:sp>
          <p:nvSpPr>
            <p:cNvPr id="8" name="正方形/長方形 7"/>
            <p:cNvSpPr/>
            <p:nvPr/>
          </p:nvSpPr>
          <p:spPr>
            <a:xfrm>
              <a:off x="6673687" y="1865614"/>
              <a:ext cx="2311672" cy="64185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rPr>
                <a:t>ポジティブ感情</a:t>
              </a:r>
            </a:p>
          </p:txBody>
        </p:sp>
        <p:sp>
          <p:nvSpPr>
            <p:cNvPr id="10" name="正方形/長方形 9"/>
            <p:cNvSpPr/>
            <p:nvPr/>
          </p:nvSpPr>
          <p:spPr>
            <a:xfrm>
              <a:off x="2621303" y="2843255"/>
              <a:ext cx="2058909" cy="50249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rPr>
                <a:t>アーカイブ</a:t>
              </a:r>
            </a:p>
          </p:txBody>
        </p:sp>
        <p:cxnSp>
          <p:nvCxnSpPr>
            <p:cNvPr id="11" name="直線コネクタ 10"/>
            <p:cNvCxnSpPr>
              <a:stCxn id="7" idx="3"/>
            </p:cNvCxnSpPr>
            <p:nvPr/>
          </p:nvCxnSpPr>
          <p:spPr>
            <a:xfrm>
              <a:off x="4680212" y="1458043"/>
              <a:ext cx="77837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p:nvCxnSpPr>
          <p:spPr>
            <a:xfrm>
              <a:off x="4680212" y="3127417"/>
              <a:ext cx="77837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a:off x="5458582" y="1458043"/>
              <a:ext cx="0" cy="16693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a:endCxn id="8" idx="1"/>
            </p:cNvCxnSpPr>
            <p:nvPr/>
          </p:nvCxnSpPr>
          <p:spPr>
            <a:xfrm>
              <a:off x="5541817" y="2186543"/>
              <a:ext cx="113187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テキスト ボックス 15"/>
            <p:cNvSpPr txBox="1"/>
            <p:nvPr/>
          </p:nvSpPr>
          <p:spPr>
            <a:xfrm>
              <a:off x="7268083" y="1399268"/>
              <a:ext cx="1415788" cy="398272"/>
            </a:xfrm>
            <a:prstGeom prst="rect">
              <a:avLst/>
            </a:prstGeom>
            <a:noFill/>
          </p:spPr>
          <p:txBody>
            <a:bodyPr wrap="square" rtlCol="0">
              <a:spAutoFit/>
            </a:bodyPr>
            <a:lstStyle/>
            <a:p>
              <a:r>
                <a:rPr kumimoji="1" lang="ja-JP" altLang="en-US" sz="1600"/>
                <a:t>従属変数</a:t>
              </a:r>
              <a:endParaRPr kumimoji="1" lang="en-US" altLang="ja-JP" sz="1600"/>
            </a:p>
          </p:txBody>
        </p:sp>
      </p:grpSp>
      <p:sp>
        <p:nvSpPr>
          <p:cNvPr id="25" name="テキスト ボックス 24"/>
          <p:cNvSpPr txBox="1"/>
          <p:nvPr/>
        </p:nvSpPr>
        <p:spPr>
          <a:xfrm>
            <a:off x="37974" y="5403341"/>
            <a:ext cx="12192000" cy="830997"/>
          </a:xfrm>
          <a:prstGeom prst="rect">
            <a:avLst/>
          </a:prstGeom>
          <a:noFill/>
        </p:spPr>
        <p:txBody>
          <a:bodyPr wrap="square" rtlCol="0">
            <a:spAutoFit/>
          </a:bodyPr>
          <a:lstStyle/>
          <a:p>
            <a:pPr marL="285750" indent="-285750">
              <a:buFont typeface="Arial" panose="020B0604020202020204" pitchFamily="34" charset="0"/>
              <a:buChar char="•"/>
            </a:pPr>
            <a:r>
              <a:rPr lang="ja-JP" altLang="en-US" sz="1600" dirty="0"/>
              <a:t>ポジティブ・感情スケール　</a:t>
            </a:r>
            <a:r>
              <a:rPr lang="en-US" altLang="ja-JP" sz="1600" dirty="0"/>
              <a:t>PANAS</a:t>
            </a:r>
            <a:r>
              <a:rPr lang="ja-JP" altLang="en-US" sz="1600" dirty="0"/>
              <a:t>（ </a:t>
            </a:r>
            <a:r>
              <a:rPr lang="en-US" altLang="ja-JP" sz="1600" dirty="0"/>
              <a:t>Watson , et al.,1988</a:t>
            </a:r>
            <a:r>
              <a:rPr lang="ja-JP" altLang="en-US" sz="1600" dirty="0"/>
              <a:t>）の</a:t>
            </a:r>
            <a:br>
              <a:rPr lang="en-US" altLang="ja-JP" sz="1600" dirty="0"/>
            </a:br>
            <a:r>
              <a:rPr lang="ja-JP" altLang="en-US" sz="1600" dirty="0"/>
              <a:t>興味をもった（</a:t>
            </a:r>
            <a:r>
              <a:rPr lang="en-US" altLang="ja-JP" sz="1600" dirty="0"/>
              <a:t>interested)</a:t>
            </a:r>
            <a:r>
              <a:rPr lang="ja-JP" altLang="en-US" sz="1600" dirty="0" err="1"/>
              <a:t>、</a:t>
            </a:r>
            <a:r>
              <a:rPr lang="ja-JP" altLang="en-US" sz="1600" dirty="0"/>
              <a:t>わくわくした</a:t>
            </a:r>
            <a:r>
              <a:rPr lang="en-US" altLang="ja-JP" sz="1600" dirty="0"/>
              <a:t>(excited)</a:t>
            </a:r>
            <a:r>
              <a:rPr lang="ja-JP" altLang="en-US" sz="1600" dirty="0" err="1"/>
              <a:t>、</a:t>
            </a:r>
            <a:r>
              <a:rPr lang="ja-JP" altLang="en-US" sz="1600" dirty="0"/>
              <a:t>夢中になった</a:t>
            </a:r>
            <a:r>
              <a:rPr lang="en-US" altLang="ja-JP" sz="1600" dirty="0"/>
              <a:t>(enthusiastic)</a:t>
            </a:r>
            <a:r>
              <a:rPr lang="ja-JP" altLang="en-US" sz="1600" dirty="0" err="1"/>
              <a:t>、</a:t>
            </a:r>
            <a:r>
              <a:rPr lang="ja-JP" altLang="en-US" sz="1600" dirty="0"/>
              <a:t>気分が上がった</a:t>
            </a:r>
            <a:r>
              <a:rPr lang="en-US" altLang="ja-JP" sz="1600" dirty="0"/>
              <a:t>(active)</a:t>
            </a:r>
            <a:r>
              <a:rPr lang="ja-JP" altLang="en-US" sz="1600" dirty="0"/>
              <a:t>の尺度から</a:t>
            </a:r>
            <a:r>
              <a:rPr lang="en-US" altLang="ja-JP" sz="1600" dirty="0"/>
              <a:t>6</a:t>
            </a:r>
            <a:r>
              <a:rPr lang="ja-JP" altLang="en-US" sz="1600" dirty="0"/>
              <a:t>段階評価で質問を作成</a:t>
            </a:r>
            <a:br>
              <a:rPr lang="en-US" altLang="ja-JP" sz="1600" dirty="0"/>
            </a:br>
            <a:r>
              <a:rPr lang="ja-JP" altLang="en-US" sz="1600" dirty="0"/>
              <a:t>１</a:t>
            </a:r>
            <a:r>
              <a:rPr lang="en-US" altLang="ja-JP" sz="1600" dirty="0"/>
              <a:t>.</a:t>
            </a:r>
            <a:r>
              <a:rPr lang="ja-JP" altLang="en-US" sz="1600" dirty="0"/>
              <a:t>全く当てはまらない　</a:t>
            </a:r>
            <a:r>
              <a:rPr lang="en-US" altLang="ja-JP" sz="1600" dirty="0"/>
              <a:t>2.</a:t>
            </a:r>
            <a:r>
              <a:rPr lang="ja-JP" altLang="en-US" sz="1600" dirty="0"/>
              <a:t>当てはまらない　</a:t>
            </a:r>
            <a:r>
              <a:rPr lang="en-US" altLang="ja-JP" sz="1600" dirty="0"/>
              <a:t>3.</a:t>
            </a:r>
            <a:r>
              <a:rPr lang="ja-JP" altLang="en-US" sz="1600" dirty="0"/>
              <a:t>あまり当てはまらない　</a:t>
            </a:r>
            <a:r>
              <a:rPr lang="en-US" altLang="ja-JP" sz="1600" dirty="0"/>
              <a:t>4.</a:t>
            </a:r>
            <a:r>
              <a:rPr lang="ja-JP" altLang="en-US" sz="1600" dirty="0"/>
              <a:t>やや当てはまらない　</a:t>
            </a:r>
            <a:r>
              <a:rPr lang="en-US" altLang="ja-JP" sz="1600" dirty="0"/>
              <a:t>5.</a:t>
            </a:r>
            <a:r>
              <a:rPr lang="ja-JP" altLang="en-US" sz="1600" dirty="0"/>
              <a:t>当てはまる　</a:t>
            </a:r>
            <a:r>
              <a:rPr lang="en-US" altLang="ja-JP" sz="1600" dirty="0"/>
              <a:t>6.</a:t>
            </a:r>
            <a:r>
              <a:rPr lang="ja-JP" altLang="en-US" sz="1600" dirty="0"/>
              <a:t>非常に当てはまる</a:t>
            </a:r>
            <a:r>
              <a:rPr kumimoji="1" lang="ja-JP" altLang="en-US" sz="1600" dirty="0"/>
              <a:t>　</a:t>
            </a:r>
            <a:endParaRPr kumimoji="1" lang="ja-JP" altLang="en-US" dirty="0"/>
          </a:p>
        </p:txBody>
      </p:sp>
      <p:sp>
        <p:nvSpPr>
          <p:cNvPr id="17" name="正方形/長方形 16"/>
          <p:cNvSpPr/>
          <p:nvPr/>
        </p:nvSpPr>
        <p:spPr>
          <a:xfrm>
            <a:off x="0" y="5043922"/>
            <a:ext cx="4628190" cy="369332"/>
          </a:xfrm>
          <a:prstGeom prst="rect">
            <a:avLst/>
          </a:prstGeom>
        </p:spPr>
        <p:txBody>
          <a:bodyPr wrap="none">
            <a:spAutoFit/>
          </a:bodyPr>
          <a:lstStyle/>
          <a:p>
            <a:pPr marL="285750" indent="-285750">
              <a:buFont typeface="Wingdings" panose="05000000000000000000" pitchFamily="2" charset="2"/>
              <a:buChar char="Ø"/>
            </a:pPr>
            <a:r>
              <a:rPr lang="ja-JP" altLang="en-US" b="1" dirty="0">
                <a:latin typeface="メイリオ" panose="020B0604030504040204" pitchFamily="50" charset="-128"/>
                <a:ea typeface="メイリオ" panose="020B0604030504040204" pitchFamily="50" charset="-128"/>
              </a:rPr>
              <a:t>従属変数（ポジティブ感情）の質問項目</a:t>
            </a:r>
            <a:endParaRPr lang="en-US" altLang="ja-JP" b="1" dirty="0">
              <a:latin typeface="メイリオ" panose="020B0604030504040204" pitchFamily="50" charset="-128"/>
              <a:ea typeface="メイリオ" panose="020B0604030504040204" pitchFamily="50" charset="-128"/>
            </a:endParaRPr>
          </a:p>
        </p:txBody>
      </p:sp>
      <p:sp>
        <p:nvSpPr>
          <p:cNvPr id="3" name="正方形/長方形 2"/>
          <p:cNvSpPr/>
          <p:nvPr/>
        </p:nvSpPr>
        <p:spPr>
          <a:xfrm>
            <a:off x="1810657" y="844235"/>
            <a:ext cx="881973" cy="369332"/>
          </a:xfrm>
          <a:prstGeom prst="rect">
            <a:avLst/>
          </a:prstGeom>
        </p:spPr>
        <p:txBody>
          <a:bodyPr wrap="none">
            <a:spAutoFit/>
          </a:bodyPr>
          <a:lstStyle/>
          <a:p>
            <a:pPr algn="ctr"/>
            <a:r>
              <a:rPr lang="ja-JP" altLang="en-US" b="1" dirty="0"/>
              <a:t>仮説①</a:t>
            </a:r>
            <a:endParaRPr lang="en-US" altLang="ja-JP" b="1" dirty="0"/>
          </a:p>
        </p:txBody>
      </p:sp>
      <p:sp>
        <p:nvSpPr>
          <p:cNvPr id="26" name="左中かっこ 25"/>
          <p:cNvSpPr/>
          <p:nvPr/>
        </p:nvSpPr>
        <p:spPr>
          <a:xfrm rot="16200000">
            <a:off x="5753023" y="445690"/>
            <a:ext cx="330586" cy="6451367"/>
          </a:xfrm>
          <a:prstGeom prst="leftBrace">
            <a:avLst>
              <a:gd name="adj1" fmla="val 8333"/>
              <a:gd name="adj2" fmla="val 51691"/>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7" name="テキスト ボックス 26"/>
          <p:cNvSpPr txBox="1"/>
          <p:nvPr/>
        </p:nvSpPr>
        <p:spPr>
          <a:xfrm>
            <a:off x="-1" y="3942640"/>
            <a:ext cx="12192001" cy="461665"/>
          </a:xfrm>
          <a:prstGeom prst="rect">
            <a:avLst/>
          </a:prstGeom>
          <a:noFill/>
        </p:spPr>
        <p:txBody>
          <a:bodyPr wrap="square" rtlCol="0">
            <a:spAutoFit/>
          </a:bodyPr>
          <a:lstStyle/>
          <a:p>
            <a:pPr algn="ctr"/>
            <a:r>
              <a:rPr lang="en-US" altLang="ja-JP" sz="2400" dirty="0"/>
              <a:t>t</a:t>
            </a:r>
            <a:r>
              <a:rPr kumimoji="1" lang="ja-JP" altLang="en-US" sz="2400" dirty="0"/>
              <a:t>検定</a:t>
            </a:r>
          </a:p>
        </p:txBody>
      </p:sp>
      <p:sp>
        <p:nvSpPr>
          <p:cNvPr id="29" name="角丸四角形吹き出し 12">
            <a:extLst>
              <a:ext uri="{FF2B5EF4-FFF2-40B4-BE49-F238E27FC236}">
                <a16:creationId xmlns:a16="http://schemas.microsoft.com/office/drawing/2014/main" id="{CA2DB6B1-4428-427E-B0CA-098904C9A903}"/>
              </a:ext>
            </a:extLst>
          </p:cNvPr>
          <p:cNvSpPr/>
          <p:nvPr/>
        </p:nvSpPr>
        <p:spPr>
          <a:xfrm>
            <a:off x="5839242" y="4603826"/>
            <a:ext cx="5179680" cy="880191"/>
          </a:xfrm>
          <a:prstGeom prst="wedgeRoundRectCallout">
            <a:avLst>
              <a:gd name="adj1" fmla="val 2445"/>
              <a:gd name="adj2" fmla="val -236390"/>
              <a:gd name="adj3" fmla="val 16667"/>
            </a:avLst>
          </a:prstGeom>
        </p:spPr>
        <p:style>
          <a:lnRef idx="2">
            <a:schemeClr val="accent6"/>
          </a:lnRef>
          <a:fillRef idx="1">
            <a:schemeClr val="lt1"/>
          </a:fillRef>
          <a:effectRef idx="0">
            <a:schemeClr val="accent6"/>
          </a:effectRef>
          <a:fontRef idx="minor">
            <a:schemeClr val="dk1"/>
          </a:fontRef>
        </p:style>
        <p:txBody>
          <a:bodyPr rtlCol="0" anchor="ctr"/>
          <a:lstStyle/>
          <a:p>
            <a:r>
              <a:rPr lang="ja-JP" altLang="en-US" sz="1600" u="sng" dirty="0">
                <a:latin typeface="+mj-ea"/>
                <a:ea typeface="+mj-ea"/>
              </a:rPr>
              <a:t>興味を持った、楽しめた、夢中になった、気分が上がった</a:t>
            </a:r>
            <a:endParaRPr lang="en-US" altLang="ja-JP" sz="1600" u="sng" dirty="0">
              <a:latin typeface="+mj-ea"/>
              <a:ea typeface="+mj-ea"/>
            </a:endParaRPr>
          </a:p>
          <a:p>
            <a:r>
              <a:rPr lang="ja-JP" altLang="en-US" sz="1600" dirty="0">
                <a:latin typeface="+mj-ea"/>
                <a:ea typeface="+mj-ea"/>
              </a:rPr>
              <a:t>上記の質問の</a:t>
            </a:r>
            <a:r>
              <a:rPr lang="ja-JP" altLang="en-US" sz="1600" dirty="0">
                <a:solidFill>
                  <a:srgbClr val="FF0000"/>
                </a:solidFill>
                <a:latin typeface="+mj-ea"/>
                <a:ea typeface="+mj-ea"/>
              </a:rPr>
              <a:t>回答の平均をポジティブ感情とする。</a:t>
            </a:r>
            <a:endParaRPr lang="en-US" altLang="ja-JP" sz="1600" dirty="0">
              <a:solidFill>
                <a:srgbClr val="FF0000"/>
              </a:solidFill>
              <a:latin typeface="+mj-ea"/>
              <a:ea typeface="+mj-ea"/>
            </a:endParaRPr>
          </a:p>
          <a:p>
            <a:pPr algn="ctr"/>
            <a:endParaRPr kumimoji="1" lang="ja-JP" altLang="en-US" sz="1400" dirty="0"/>
          </a:p>
        </p:txBody>
      </p:sp>
      <p:sp>
        <p:nvSpPr>
          <p:cNvPr id="30" name="正方形/長方形 29"/>
          <p:cNvSpPr/>
          <p:nvPr/>
        </p:nvSpPr>
        <p:spPr>
          <a:xfrm>
            <a:off x="1810657" y="778559"/>
            <a:ext cx="7619670" cy="812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4098980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検証結果～仮説①～</a:t>
            </a:r>
          </a:p>
        </p:txBody>
      </p:sp>
      <p:sp>
        <p:nvSpPr>
          <p:cNvPr id="3" name="スライド番号プレースホルダー 2"/>
          <p:cNvSpPr>
            <a:spLocks noGrp="1"/>
          </p:cNvSpPr>
          <p:nvPr>
            <p:ph type="sldNum" sz="quarter" idx="12"/>
          </p:nvPr>
        </p:nvSpPr>
        <p:spPr/>
        <p:txBody>
          <a:bodyPr/>
          <a:lstStyle/>
          <a:p>
            <a:fld id="{9D3CC6C3-5821-4D91-9468-EEB7AFE6B331}" type="slidenum">
              <a:rPr lang="ja-JP" altLang="en-US" smtClean="0"/>
              <a:pPr/>
              <a:t>39</a:t>
            </a:fld>
            <a:endParaRPr lang="ja-JP" altLang="en-US" sz="4000"/>
          </a:p>
        </p:txBody>
      </p:sp>
      <p:graphicFrame>
        <p:nvGraphicFramePr>
          <p:cNvPr id="5" name="グラフ 4"/>
          <p:cNvGraphicFramePr>
            <a:graphicFrameLocks/>
          </p:cNvGraphicFramePr>
          <p:nvPr>
            <p:extLst>
              <p:ext uri="{D42A27DB-BD31-4B8C-83A1-F6EECF244321}">
                <p14:modId xmlns:p14="http://schemas.microsoft.com/office/powerpoint/2010/main" val="68779688"/>
              </p:ext>
            </p:extLst>
          </p:nvPr>
        </p:nvGraphicFramePr>
        <p:xfrm>
          <a:off x="3681045" y="1897379"/>
          <a:ext cx="4705927" cy="3721793"/>
        </p:xfrm>
        <a:graphic>
          <a:graphicData uri="http://schemas.openxmlformats.org/drawingml/2006/chart">
            <c:chart xmlns:c="http://schemas.openxmlformats.org/drawingml/2006/chart" xmlns:r="http://schemas.openxmlformats.org/officeDocument/2006/relationships" r:id="rId3"/>
          </a:graphicData>
        </a:graphic>
      </p:graphicFrame>
      <p:sp>
        <p:nvSpPr>
          <p:cNvPr id="9" name="テキスト ボックス 8">
            <a:extLst>
              <a:ext uri="{FF2B5EF4-FFF2-40B4-BE49-F238E27FC236}">
                <a16:creationId xmlns:a16="http://schemas.microsoft.com/office/drawing/2014/main" id="{E1ACCFA2-C0D5-43C2-9373-AFA7073F0B4A}"/>
              </a:ext>
            </a:extLst>
          </p:cNvPr>
          <p:cNvSpPr txBox="1"/>
          <p:nvPr/>
        </p:nvSpPr>
        <p:spPr>
          <a:xfrm>
            <a:off x="4764322" y="2575371"/>
            <a:ext cx="799070" cy="400110"/>
          </a:xfrm>
          <a:prstGeom prst="rect">
            <a:avLst/>
          </a:prstGeom>
          <a:noFill/>
        </p:spPr>
        <p:txBody>
          <a:bodyPr wrap="square" rtlCol="0">
            <a:spAutoFit/>
          </a:bodyPr>
          <a:lstStyle/>
          <a:p>
            <a:r>
              <a:rPr kumimoji="1" lang="en-US" altLang="ja-JP" sz="2000" b="1" dirty="0"/>
              <a:t>3.88</a:t>
            </a:r>
            <a:endParaRPr kumimoji="1" lang="ja-JP" altLang="en-US" sz="2000" b="1" dirty="0"/>
          </a:p>
        </p:txBody>
      </p:sp>
      <p:sp>
        <p:nvSpPr>
          <p:cNvPr id="10" name="テキスト ボックス 9">
            <a:extLst>
              <a:ext uri="{FF2B5EF4-FFF2-40B4-BE49-F238E27FC236}">
                <a16:creationId xmlns:a16="http://schemas.microsoft.com/office/drawing/2014/main" id="{71847656-37DC-4274-8CBD-35549E38869A}"/>
              </a:ext>
            </a:extLst>
          </p:cNvPr>
          <p:cNvSpPr txBox="1"/>
          <p:nvPr/>
        </p:nvSpPr>
        <p:spPr>
          <a:xfrm>
            <a:off x="6872745" y="4233955"/>
            <a:ext cx="691979" cy="400110"/>
          </a:xfrm>
          <a:prstGeom prst="rect">
            <a:avLst/>
          </a:prstGeom>
          <a:noFill/>
        </p:spPr>
        <p:txBody>
          <a:bodyPr wrap="square" rtlCol="0">
            <a:spAutoFit/>
          </a:bodyPr>
          <a:lstStyle/>
          <a:p>
            <a:r>
              <a:rPr kumimoji="1" lang="en-US" altLang="ja-JP" sz="2000" b="1" dirty="0"/>
              <a:t>3.30</a:t>
            </a:r>
            <a:endParaRPr kumimoji="1" lang="ja-JP" altLang="en-US" sz="2000" b="1" dirty="0"/>
          </a:p>
        </p:txBody>
      </p:sp>
      <p:sp>
        <p:nvSpPr>
          <p:cNvPr id="7" name="爆発: 8 pt 6">
            <a:extLst>
              <a:ext uri="{FF2B5EF4-FFF2-40B4-BE49-F238E27FC236}">
                <a16:creationId xmlns:a16="http://schemas.microsoft.com/office/drawing/2014/main" id="{69B23105-832E-4B20-BA74-11D2508EFD46}"/>
              </a:ext>
            </a:extLst>
          </p:cNvPr>
          <p:cNvSpPr/>
          <p:nvPr/>
        </p:nvSpPr>
        <p:spPr>
          <a:xfrm>
            <a:off x="5015479" y="2975481"/>
            <a:ext cx="2258050" cy="1674822"/>
          </a:xfrm>
          <a:prstGeom prst="irregularSeal1">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rtlCol="0" anchor="ctr"/>
          <a:lstStyle/>
          <a:p>
            <a:pPr algn="ctr"/>
            <a:endParaRPr lang="ja-JP" altLang="en-US"/>
          </a:p>
        </p:txBody>
      </p:sp>
      <p:sp>
        <p:nvSpPr>
          <p:cNvPr id="11" name="テキスト ボックス 10">
            <a:extLst>
              <a:ext uri="{FF2B5EF4-FFF2-40B4-BE49-F238E27FC236}">
                <a16:creationId xmlns:a16="http://schemas.microsoft.com/office/drawing/2014/main" id="{ED0B878C-4266-4527-B85D-FA38A270C967}"/>
              </a:ext>
            </a:extLst>
          </p:cNvPr>
          <p:cNvSpPr txBox="1"/>
          <p:nvPr/>
        </p:nvSpPr>
        <p:spPr>
          <a:xfrm>
            <a:off x="5230819" y="3489726"/>
            <a:ext cx="1606378" cy="646331"/>
          </a:xfrm>
          <a:prstGeom prst="rect">
            <a:avLst/>
          </a:prstGeom>
          <a:noFill/>
        </p:spPr>
        <p:txBody>
          <a:bodyPr wrap="square" rtlCol="0">
            <a:spAutoFit/>
          </a:bodyPr>
          <a:lstStyle/>
          <a:p>
            <a:pPr algn="ctr"/>
            <a:r>
              <a:rPr lang="ja-JP" altLang="en-US" dirty="0"/>
              <a:t>平均値</a:t>
            </a:r>
            <a:r>
              <a:rPr lang="ja-JP" altLang="en-US"/>
              <a:t>の</a:t>
            </a:r>
            <a:r>
              <a:rPr lang="ja-JP" altLang="en-US" dirty="0"/>
              <a:t>差が</a:t>
            </a:r>
            <a:r>
              <a:rPr lang="en-US" altLang="ja-JP" b="1" dirty="0"/>
              <a:t>0.67</a:t>
            </a:r>
            <a:r>
              <a:rPr lang="ja-JP" altLang="en-US"/>
              <a:t>ポイント</a:t>
            </a:r>
            <a:endParaRPr lang="ja-JP" altLang="en-US" dirty="0"/>
          </a:p>
        </p:txBody>
      </p:sp>
    </p:spTree>
    <p:extLst>
      <p:ext uri="{BB962C8B-B14F-4D97-AF65-F5344CB8AC3E}">
        <p14:creationId xmlns:p14="http://schemas.microsoft.com/office/powerpoint/2010/main" val="36403708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AA83E49F-FE5E-45C9-BF59-09B463A23E7E}"/>
              </a:ext>
            </a:extLst>
          </p:cNvPr>
          <p:cNvSpPr>
            <a:spLocks noGrp="1"/>
          </p:cNvSpPr>
          <p:nvPr>
            <p:ph type="sldNum" sz="quarter" idx="12"/>
          </p:nvPr>
        </p:nvSpPr>
        <p:spPr/>
        <p:txBody>
          <a:bodyPr/>
          <a:lstStyle/>
          <a:p>
            <a:fld id="{9D3CC6C3-5821-4D91-9468-EEB7AFE6B331}" type="slidenum">
              <a:rPr lang="ja-JP" altLang="en-US" smtClean="0"/>
              <a:pPr/>
              <a:t>4</a:t>
            </a:fld>
            <a:endParaRPr lang="ja-JP" altLang="en-US" sz="4000"/>
          </a:p>
        </p:txBody>
      </p:sp>
      <p:sp>
        <p:nvSpPr>
          <p:cNvPr id="4" name="テキスト ボックス 3"/>
          <p:cNvSpPr txBox="1"/>
          <p:nvPr/>
        </p:nvSpPr>
        <p:spPr>
          <a:xfrm>
            <a:off x="1699490" y="1366982"/>
            <a:ext cx="6834909" cy="646331"/>
          </a:xfrm>
          <a:prstGeom prst="rect">
            <a:avLst/>
          </a:prstGeom>
          <a:noFill/>
        </p:spPr>
        <p:txBody>
          <a:bodyPr wrap="square" rtlCol="0">
            <a:spAutoFit/>
          </a:bodyPr>
          <a:lstStyle/>
          <a:p>
            <a:r>
              <a:rPr kumimoji="1" lang="ja-JP" altLang="en-US" sz="3600" dirty="0"/>
              <a:t>ライブコマース</a:t>
            </a:r>
            <a:r>
              <a:rPr lang="ja-JP" altLang="en-US" sz="3600" dirty="0"/>
              <a:t>の動画</a:t>
            </a:r>
            <a:r>
              <a:rPr kumimoji="1" lang="ja-JP" altLang="en-US" sz="3600" dirty="0"/>
              <a:t>を視聴</a:t>
            </a:r>
          </a:p>
        </p:txBody>
      </p:sp>
    </p:spTree>
    <p:extLst>
      <p:ext uri="{BB962C8B-B14F-4D97-AF65-F5344CB8AC3E}">
        <p14:creationId xmlns:p14="http://schemas.microsoft.com/office/powerpoint/2010/main" val="226697363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a:t> </a:t>
            </a:r>
            <a:r>
              <a:rPr lang="ja-JP" altLang="en-US"/>
              <a:t>検証結果～仮説①～</a:t>
            </a:r>
            <a:endParaRPr kumimoji="1" lang="ja-JP" altLang="en-US"/>
          </a:p>
        </p:txBody>
      </p:sp>
      <p:sp>
        <p:nvSpPr>
          <p:cNvPr id="3" name="スライド番号プレースホルダー 2"/>
          <p:cNvSpPr>
            <a:spLocks noGrp="1"/>
          </p:cNvSpPr>
          <p:nvPr>
            <p:ph type="sldNum" sz="quarter" idx="12"/>
          </p:nvPr>
        </p:nvSpPr>
        <p:spPr/>
        <p:txBody>
          <a:bodyPr/>
          <a:lstStyle/>
          <a:p>
            <a:fld id="{9D3CC6C3-5821-4D91-9468-EEB7AFE6B331}" type="slidenum">
              <a:rPr lang="ja-JP" altLang="en-US" smtClean="0"/>
              <a:pPr/>
              <a:t>40</a:t>
            </a:fld>
            <a:endParaRPr lang="ja-JP" altLang="en-US" sz="4000"/>
          </a:p>
        </p:txBody>
      </p:sp>
      <p:sp>
        <p:nvSpPr>
          <p:cNvPr id="10" name="テキスト ボックス 9">
            <a:extLst>
              <a:ext uri="{FF2B5EF4-FFF2-40B4-BE49-F238E27FC236}">
                <a16:creationId xmlns:a16="http://schemas.microsoft.com/office/drawing/2014/main" id="{739059B7-F23A-4200-B0F5-CAE76EB713F1}"/>
              </a:ext>
            </a:extLst>
          </p:cNvPr>
          <p:cNvSpPr txBox="1"/>
          <p:nvPr/>
        </p:nvSpPr>
        <p:spPr>
          <a:xfrm>
            <a:off x="1366884" y="1038975"/>
            <a:ext cx="9956897" cy="400110"/>
          </a:xfrm>
          <a:prstGeom prst="rect">
            <a:avLst/>
          </a:prstGeom>
          <a:noFill/>
        </p:spPr>
        <p:txBody>
          <a:bodyPr wrap="square" rtlCol="0">
            <a:spAutoFit/>
          </a:bodyPr>
          <a:lstStyle/>
          <a:p>
            <a:pPr algn="ctr"/>
            <a:r>
              <a:rPr kumimoji="1" lang="ja-JP" altLang="en-US" sz="2000" b="1" dirty="0"/>
              <a:t>仮説①　ライブコマースにおいてリアルタイムであることは、ポジティブ感情を生起させる</a:t>
            </a:r>
          </a:p>
        </p:txBody>
      </p:sp>
      <p:pic>
        <p:nvPicPr>
          <p:cNvPr id="13" name="図 12"/>
          <p:cNvPicPr>
            <a:picLocks noChangeAspect="1"/>
          </p:cNvPicPr>
          <p:nvPr/>
        </p:nvPicPr>
        <p:blipFill>
          <a:blip r:embed="rId3"/>
          <a:stretch>
            <a:fillRect/>
          </a:stretch>
        </p:blipFill>
        <p:spPr>
          <a:xfrm>
            <a:off x="1670009" y="1437099"/>
            <a:ext cx="7989734" cy="1309708"/>
          </a:xfrm>
          <a:prstGeom prst="rect">
            <a:avLst/>
          </a:prstGeom>
        </p:spPr>
      </p:pic>
      <p:sp>
        <p:nvSpPr>
          <p:cNvPr id="8" name="楕円 7"/>
          <p:cNvSpPr/>
          <p:nvPr/>
        </p:nvSpPr>
        <p:spPr>
          <a:xfrm>
            <a:off x="6299151" y="1798267"/>
            <a:ext cx="960582" cy="817275"/>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4" name="図 13"/>
          <p:cNvPicPr>
            <a:picLocks noChangeAspect="1"/>
          </p:cNvPicPr>
          <p:nvPr/>
        </p:nvPicPr>
        <p:blipFill>
          <a:blip r:embed="rId4"/>
          <a:stretch>
            <a:fillRect/>
          </a:stretch>
        </p:blipFill>
        <p:spPr>
          <a:xfrm>
            <a:off x="1670009" y="3042479"/>
            <a:ext cx="9960346" cy="1641894"/>
          </a:xfrm>
          <a:prstGeom prst="rect">
            <a:avLst/>
          </a:prstGeom>
        </p:spPr>
      </p:pic>
      <p:sp>
        <p:nvSpPr>
          <p:cNvPr id="9" name="楕円 8"/>
          <p:cNvSpPr/>
          <p:nvPr/>
        </p:nvSpPr>
        <p:spPr>
          <a:xfrm>
            <a:off x="7019637" y="3760843"/>
            <a:ext cx="812801" cy="886691"/>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線吹き出し 1 (枠付き) 11"/>
          <p:cNvSpPr/>
          <p:nvPr/>
        </p:nvSpPr>
        <p:spPr>
          <a:xfrm>
            <a:off x="3600087" y="5204488"/>
            <a:ext cx="5911273" cy="612477"/>
          </a:xfrm>
          <a:prstGeom prst="borderCallout1">
            <a:avLst>
              <a:gd name="adj1" fmla="val -237"/>
              <a:gd name="adj2" fmla="val 331"/>
              <a:gd name="adj3" fmla="val -99360"/>
              <a:gd name="adj4" fmla="val 6059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a:solidFill>
                  <a:schemeClr val="tx1"/>
                </a:solidFill>
              </a:rPr>
              <a:t>有意確率は</a:t>
            </a:r>
            <a:r>
              <a:rPr lang="en-US" altLang="ja-JP" sz="2800">
                <a:solidFill>
                  <a:schemeClr val="tx1"/>
                </a:solidFill>
              </a:rPr>
              <a:t>0.3%</a:t>
            </a:r>
            <a:r>
              <a:rPr lang="ja-JP" altLang="en-US" sz="2800">
                <a:solidFill>
                  <a:schemeClr val="tx1"/>
                </a:solidFill>
              </a:rPr>
              <a:t>＝</a:t>
            </a:r>
            <a:r>
              <a:rPr lang="ja-JP" altLang="en-US" sz="2800" b="1">
                <a:solidFill>
                  <a:srgbClr val="FF0000"/>
                </a:solidFill>
              </a:rPr>
              <a:t>支持</a:t>
            </a:r>
            <a:endParaRPr lang="en-US" altLang="ja-JP" sz="2800" b="1">
              <a:solidFill>
                <a:srgbClr val="FF0000"/>
              </a:solidFill>
            </a:endParaRPr>
          </a:p>
        </p:txBody>
      </p:sp>
    </p:spTree>
    <p:extLst>
      <p:ext uri="{BB962C8B-B14F-4D97-AF65-F5344CB8AC3E}">
        <p14:creationId xmlns:p14="http://schemas.microsoft.com/office/powerpoint/2010/main" val="240116039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a:latin typeface="+mj-ea"/>
              </a:rPr>
              <a:t>調査概要　～仮説</a:t>
            </a:r>
            <a:r>
              <a:rPr lang="ja-JP" altLang="en-US">
                <a:latin typeface="+mj-ea"/>
              </a:rPr>
              <a:t>②～</a:t>
            </a:r>
            <a:endParaRPr kumimoji="1" lang="ja-JP" altLang="en-US">
              <a:latin typeface="+mj-ea"/>
            </a:endParaRPr>
          </a:p>
        </p:txBody>
      </p:sp>
      <p:sp>
        <p:nvSpPr>
          <p:cNvPr id="3" name="スライド番号プレースホルダー 2"/>
          <p:cNvSpPr>
            <a:spLocks noGrp="1"/>
          </p:cNvSpPr>
          <p:nvPr>
            <p:ph type="sldNum" sz="quarter" idx="12"/>
          </p:nvPr>
        </p:nvSpPr>
        <p:spPr/>
        <p:txBody>
          <a:bodyPr/>
          <a:lstStyle/>
          <a:p>
            <a:fld id="{9D3CC6C3-5821-4D91-9468-EEB7AFE6B331}" type="slidenum">
              <a:rPr lang="ja-JP" altLang="en-US" smtClean="0"/>
              <a:pPr/>
              <a:t>41</a:t>
            </a:fld>
            <a:endParaRPr lang="ja-JP" altLang="en-US" sz="4000"/>
          </a:p>
        </p:txBody>
      </p:sp>
      <p:sp>
        <p:nvSpPr>
          <p:cNvPr id="4" name="角丸四角形 3"/>
          <p:cNvSpPr/>
          <p:nvPr/>
        </p:nvSpPr>
        <p:spPr>
          <a:xfrm>
            <a:off x="326626" y="1073426"/>
            <a:ext cx="11499573" cy="5068957"/>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dirty="0">
                <a:solidFill>
                  <a:schemeClr val="tx1"/>
                </a:solidFill>
              </a:rPr>
              <a:t>調査目的：ライブコマースにおいてリアルタイムであることが商品に対する視聴者の</a:t>
            </a:r>
            <a:r>
              <a:rPr lang="en-US" altLang="ja-JP" sz="2400" dirty="0">
                <a:solidFill>
                  <a:schemeClr val="tx1"/>
                </a:solidFill>
              </a:rPr>
              <a:t>	</a:t>
            </a:r>
            <a:r>
              <a:rPr lang="ja-JP" altLang="en-US" sz="2400" dirty="0">
                <a:solidFill>
                  <a:schemeClr val="tx1"/>
                </a:solidFill>
              </a:rPr>
              <a:t>　　購買意欲に与える影響を調査</a:t>
            </a:r>
            <a:endParaRPr lang="en-US" altLang="ja-JP" sz="2400" dirty="0">
              <a:solidFill>
                <a:schemeClr val="tx1"/>
              </a:solidFill>
            </a:endParaRPr>
          </a:p>
          <a:p>
            <a:r>
              <a:rPr lang="ja-JP" altLang="en-US" sz="2400" dirty="0">
                <a:solidFill>
                  <a:schemeClr val="tx1"/>
                </a:solidFill>
              </a:rPr>
              <a:t>調査対象：</a:t>
            </a:r>
            <a:r>
              <a:rPr lang="en-US" altLang="ja-JP" sz="2400" dirty="0">
                <a:solidFill>
                  <a:schemeClr val="tx1"/>
                </a:solidFill>
              </a:rPr>
              <a:t>10</a:t>
            </a:r>
            <a:r>
              <a:rPr lang="ja-JP" altLang="en-US" sz="2400" dirty="0">
                <a:solidFill>
                  <a:schemeClr val="tx1"/>
                </a:solidFill>
              </a:rPr>
              <a:t>代～</a:t>
            </a:r>
            <a:r>
              <a:rPr lang="en-US" altLang="ja-JP" sz="2400" dirty="0">
                <a:solidFill>
                  <a:schemeClr val="tx1"/>
                </a:solidFill>
              </a:rPr>
              <a:t>50</a:t>
            </a:r>
            <a:r>
              <a:rPr lang="ja-JP" altLang="en-US" sz="2400" dirty="0">
                <a:solidFill>
                  <a:schemeClr val="tx1"/>
                </a:solidFill>
              </a:rPr>
              <a:t>代の男女</a:t>
            </a:r>
            <a:endParaRPr lang="en-US" altLang="ja-JP" sz="2400" dirty="0">
              <a:solidFill>
                <a:schemeClr val="tx1"/>
              </a:solidFill>
            </a:endParaRPr>
          </a:p>
          <a:p>
            <a:r>
              <a:rPr lang="ja-JP" altLang="en-US" sz="2400" dirty="0">
                <a:solidFill>
                  <a:schemeClr val="tx1"/>
                </a:solidFill>
              </a:rPr>
              <a:t>調査場所：インスタグラム</a:t>
            </a:r>
            <a:endParaRPr lang="en-US" altLang="ja-JP" sz="2400" dirty="0">
              <a:solidFill>
                <a:schemeClr val="tx1"/>
              </a:solidFill>
            </a:endParaRPr>
          </a:p>
          <a:p>
            <a:r>
              <a:rPr lang="ja-JP" altLang="en-US" sz="2400" dirty="0">
                <a:solidFill>
                  <a:schemeClr val="tx1"/>
                </a:solidFill>
              </a:rPr>
              <a:t>調査期間：</a:t>
            </a:r>
            <a:r>
              <a:rPr lang="en-US" altLang="ja-JP" sz="2400" dirty="0">
                <a:solidFill>
                  <a:schemeClr val="tx1"/>
                </a:solidFill>
              </a:rPr>
              <a:t>12</a:t>
            </a:r>
            <a:r>
              <a:rPr lang="ja-JP" altLang="en-US" sz="2400" dirty="0">
                <a:solidFill>
                  <a:schemeClr val="tx1"/>
                </a:solidFill>
              </a:rPr>
              <a:t>月</a:t>
            </a:r>
            <a:r>
              <a:rPr lang="en-US" altLang="ja-JP" sz="2400" dirty="0">
                <a:solidFill>
                  <a:schemeClr val="tx1"/>
                </a:solidFill>
              </a:rPr>
              <a:t>4</a:t>
            </a:r>
            <a:r>
              <a:rPr lang="ja-JP" altLang="en-US" sz="2400" dirty="0">
                <a:solidFill>
                  <a:schemeClr val="tx1"/>
                </a:solidFill>
              </a:rPr>
              <a:t>日～</a:t>
            </a:r>
            <a:r>
              <a:rPr lang="en-US" altLang="ja-JP" sz="2400" dirty="0">
                <a:solidFill>
                  <a:schemeClr val="tx1"/>
                </a:solidFill>
              </a:rPr>
              <a:t>12</a:t>
            </a:r>
            <a:r>
              <a:rPr lang="ja-JP" altLang="en-US" sz="2400" dirty="0">
                <a:solidFill>
                  <a:schemeClr val="tx1"/>
                </a:solidFill>
              </a:rPr>
              <a:t>月</a:t>
            </a:r>
            <a:r>
              <a:rPr lang="en-US" altLang="ja-JP" sz="2400" dirty="0">
                <a:solidFill>
                  <a:schemeClr val="tx1"/>
                </a:solidFill>
              </a:rPr>
              <a:t>12</a:t>
            </a:r>
            <a:r>
              <a:rPr lang="ja-JP" altLang="en-US" sz="2400" dirty="0">
                <a:solidFill>
                  <a:schemeClr val="tx1"/>
                </a:solidFill>
              </a:rPr>
              <a:t>日</a:t>
            </a:r>
          </a:p>
          <a:p>
            <a:r>
              <a:rPr lang="ja-JP" altLang="en-US" sz="2400" dirty="0">
                <a:solidFill>
                  <a:schemeClr val="tx1"/>
                </a:solidFill>
              </a:rPr>
              <a:t>調査方法：動画視聴・</a:t>
            </a:r>
            <a:r>
              <a:rPr lang="en-US" altLang="ja-JP" sz="2400" dirty="0">
                <a:solidFill>
                  <a:schemeClr val="tx1"/>
                </a:solidFill>
              </a:rPr>
              <a:t>WEB</a:t>
            </a:r>
            <a:r>
              <a:rPr lang="ja-JP" altLang="en-US" sz="2400" dirty="0">
                <a:solidFill>
                  <a:schemeClr val="tx1"/>
                </a:solidFill>
              </a:rPr>
              <a:t>アンケート</a:t>
            </a:r>
            <a:endParaRPr lang="en-US" altLang="ja-JP" sz="2400" dirty="0">
              <a:solidFill>
                <a:schemeClr val="tx1"/>
              </a:solidFill>
            </a:endParaRPr>
          </a:p>
          <a:p>
            <a:r>
              <a:rPr lang="ja-JP" altLang="en-US" sz="2400" dirty="0">
                <a:solidFill>
                  <a:schemeClr val="tx1"/>
                </a:solidFill>
              </a:rPr>
              <a:t>サンプルサイズ：有効回答</a:t>
            </a:r>
            <a:r>
              <a:rPr lang="en-US" altLang="ja-JP" sz="2400" dirty="0">
                <a:solidFill>
                  <a:schemeClr val="tx1"/>
                </a:solidFill>
              </a:rPr>
              <a:t>87</a:t>
            </a:r>
            <a:r>
              <a:rPr lang="ja-JP" altLang="en-US" sz="2400" dirty="0">
                <a:solidFill>
                  <a:schemeClr val="tx1"/>
                </a:solidFill>
              </a:rPr>
              <a:t>名</a:t>
            </a:r>
            <a:r>
              <a:rPr lang="en-US" altLang="ja-JP" sz="2400" dirty="0">
                <a:solidFill>
                  <a:schemeClr val="tx1"/>
                </a:solidFill>
              </a:rPr>
              <a:t>(</a:t>
            </a:r>
            <a:r>
              <a:rPr lang="ja-JP" altLang="en-US" sz="2400" dirty="0">
                <a:solidFill>
                  <a:schemeClr val="tx1"/>
                </a:solidFill>
              </a:rPr>
              <a:t>無効解答</a:t>
            </a:r>
            <a:r>
              <a:rPr lang="en-US" altLang="ja-JP" sz="2400" dirty="0">
                <a:solidFill>
                  <a:schemeClr val="tx1"/>
                </a:solidFill>
              </a:rPr>
              <a:t>20</a:t>
            </a:r>
            <a:r>
              <a:rPr lang="ja-JP" altLang="en-US" sz="2400" dirty="0">
                <a:solidFill>
                  <a:schemeClr val="tx1"/>
                </a:solidFill>
              </a:rPr>
              <a:t>名）</a:t>
            </a:r>
            <a:endParaRPr lang="en-US" altLang="ja-JP" sz="2400" dirty="0">
              <a:solidFill>
                <a:schemeClr val="tx1"/>
              </a:solidFill>
            </a:endParaRPr>
          </a:p>
          <a:p>
            <a:r>
              <a:rPr lang="en-US" altLang="ja-JP" sz="2400" dirty="0">
                <a:solidFill>
                  <a:schemeClr val="tx1"/>
                </a:solidFill>
              </a:rPr>
              <a:t>(</a:t>
            </a:r>
            <a:r>
              <a:rPr lang="ja-JP" altLang="en-US" sz="2400" dirty="0">
                <a:solidFill>
                  <a:schemeClr val="tx1"/>
                </a:solidFill>
              </a:rPr>
              <a:t>ライブコマース　</a:t>
            </a:r>
            <a:r>
              <a:rPr lang="en-US" altLang="ja-JP" sz="2400" dirty="0">
                <a:solidFill>
                  <a:schemeClr val="tx1"/>
                </a:solidFill>
              </a:rPr>
              <a:t>57</a:t>
            </a:r>
            <a:r>
              <a:rPr lang="ja-JP" altLang="en-US" sz="2400" dirty="0">
                <a:solidFill>
                  <a:schemeClr val="tx1"/>
                </a:solidFill>
              </a:rPr>
              <a:t>　アーカイブ　</a:t>
            </a:r>
            <a:r>
              <a:rPr lang="en-US" altLang="ja-JP" sz="2400" dirty="0">
                <a:solidFill>
                  <a:schemeClr val="tx1"/>
                </a:solidFill>
              </a:rPr>
              <a:t>50</a:t>
            </a:r>
            <a:r>
              <a:rPr lang="ja-JP" altLang="en-US" sz="2400" dirty="0">
                <a:solidFill>
                  <a:schemeClr val="tx1"/>
                </a:solidFill>
              </a:rPr>
              <a:t>）</a:t>
            </a:r>
            <a:endParaRPr lang="en-US" altLang="ja-JP" sz="2400" dirty="0">
              <a:solidFill>
                <a:schemeClr val="tx1"/>
              </a:solidFill>
            </a:endParaRPr>
          </a:p>
          <a:p>
            <a:r>
              <a:rPr lang="ja-JP" altLang="en-US" sz="2400" dirty="0">
                <a:solidFill>
                  <a:schemeClr val="tx1"/>
                </a:solidFill>
              </a:rPr>
              <a:t>分析方法：</a:t>
            </a:r>
            <a:r>
              <a:rPr lang="en-US" altLang="ja-JP" sz="2400" dirty="0">
                <a:solidFill>
                  <a:schemeClr val="tx1"/>
                </a:solidFill>
              </a:rPr>
              <a:t>t</a:t>
            </a:r>
            <a:r>
              <a:rPr lang="ja-JP" altLang="en-US" sz="2400" dirty="0">
                <a:solidFill>
                  <a:schemeClr val="tx1"/>
                </a:solidFill>
              </a:rPr>
              <a:t>検定</a:t>
            </a:r>
            <a:endParaRPr lang="en-US" altLang="ja-JP" sz="2400" dirty="0">
              <a:solidFill>
                <a:schemeClr val="tx1"/>
              </a:solidFill>
            </a:endParaRPr>
          </a:p>
          <a:p>
            <a:r>
              <a:rPr lang="ja-JP" altLang="en-US" sz="2400" dirty="0">
                <a:solidFill>
                  <a:schemeClr val="tx1"/>
                </a:solidFill>
              </a:rPr>
              <a:t>独立変数：ライブコマース・アーカイブ</a:t>
            </a:r>
            <a:endParaRPr lang="en-US" altLang="ja-JP" sz="2400" dirty="0">
              <a:solidFill>
                <a:schemeClr val="tx1"/>
              </a:solidFill>
            </a:endParaRPr>
          </a:p>
          <a:p>
            <a:r>
              <a:rPr lang="ja-JP" altLang="en-US" sz="2400" dirty="0">
                <a:solidFill>
                  <a:schemeClr val="tx1"/>
                </a:solidFill>
              </a:rPr>
              <a:t>従属変数：購買意欲</a:t>
            </a:r>
            <a:endParaRPr lang="en-US" altLang="ja-JP" sz="2400" dirty="0">
              <a:solidFill>
                <a:schemeClr val="tx1"/>
              </a:solidFill>
            </a:endParaRPr>
          </a:p>
        </p:txBody>
      </p:sp>
    </p:spTree>
    <p:extLst>
      <p:ext uri="{BB962C8B-B14F-4D97-AF65-F5344CB8AC3E}">
        <p14:creationId xmlns:p14="http://schemas.microsoft.com/office/powerpoint/2010/main" val="9182440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検証</a:t>
            </a:r>
            <a:r>
              <a:rPr lang="ja-JP" altLang="en-US"/>
              <a:t>結果</a:t>
            </a:r>
            <a:r>
              <a:rPr lang="ja-JP" altLang="en-US" dirty="0"/>
              <a:t>　</a:t>
            </a:r>
            <a:r>
              <a:rPr lang="en-US" altLang="ja-JP" dirty="0"/>
              <a:t>~</a:t>
            </a:r>
            <a:r>
              <a:rPr lang="ja-JP" altLang="en-US" dirty="0"/>
              <a:t>仮説②</a:t>
            </a:r>
            <a:r>
              <a:rPr lang="en-US" altLang="ja-JP"/>
              <a:t>~</a:t>
            </a:r>
            <a:endParaRPr kumimoji="1" lang="ja-JP" altLang="en-US"/>
          </a:p>
        </p:txBody>
      </p:sp>
      <p:sp>
        <p:nvSpPr>
          <p:cNvPr id="3" name="スライド番号プレースホルダー 2"/>
          <p:cNvSpPr>
            <a:spLocks noGrp="1"/>
          </p:cNvSpPr>
          <p:nvPr>
            <p:ph type="sldNum" sz="quarter" idx="12"/>
          </p:nvPr>
        </p:nvSpPr>
        <p:spPr/>
        <p:txBody>
          <a:bodyPr/>
          <a:lstStyle/>
          <a:p>
            <a:fld id="{9D3CC6C3-5821-4D91-9468-EEB7AFE6B331}" type="slidenum">
              <a:rPr lang="ja-JP" altLang="en-US" smtClean="0"/>
              <a:pPr/>
              <a:t>42</a:t>
            </a:fld>
            <a:endParaRPr lang="ja-JP" altLang="en-US" sz="4000"/>
          </a:p>
        </p:txBody>
      </p:sp>
      <p:graphicFrame>
        <p:nvGraphicFramePr>
          <p:cNvPr id="4" name="グラフ 3"/>
          <p:cNvGraphicFramePr>
            <a:graphicFrameLocks/>
          </p:cNvGraphicFramePr>
          <p:nvPr>
            <p:extLst>
              <p:ext uri="{D42A27DB-BD31-4B8C-83A1-F6EECF244321}">
                <p14:modId xmlns:p14="http://schemas.microsoft.com/office/powerpoint/2010/main" val="4190353653"/>
              </p:ext>
            </p:extLst>
          </p:nvPr>
        </p:nvGraphicFramePr>
        <p:xfrm>
          <a:off x="3169920" y="1764030"/>
          <a:ext cx="5181600" cy="4072890"/>
        </p:xfrm>
        <a:graphic>
          <a:graphicData uri="http://schemas.openxmlformats.org/drawingml/2006/chart">
            <c:chart xmlns:c="http://schemas.openxmlformats.org/drawingml/2006/chart" xmlns:r="http://schemas.openxmlformats.org/officeDocument/2006/relationships" r:id="rId3"/>
          </a:graphicData>
        </a:graphic>
      </p:graphicFrame>
      <p:sp>
        <p:nvSpPr>
          <p:cNvPr id="5" name="テキスト ボックス 4">
            <a:extLst>
              <a:ext uri="{FF2B5EF4-FFF2-40B4-BE49-F238E27FC236}">
                <a16:creationId xmlns:a16="http://schemas.microsoft.com/office/drawing/2014/main" id="{337F779E-6B26-4C74-BAC7-9A14DAFEA2AF}"/>
              </a:ext>
            </a:extLst>
          </p:cNvPr>
          <p:cNvSpPr txBox="1"/>
          <p:nvPr/>
        </p:nvSpPr>
        <p:spPr>
          <a:xfrm>
            <a:off x="4286971" y="2726724"/>
            <a:ext cx="713396" cy="400110"/>
          </a:xfrm>
          <a:prstGeom prst="rect">
            <a:avLst/>
          </a:prstGeom>
          <a:noFill/>
        </p:spPr>
        <p:txBody>
          <a:bodyPr wrap="square" rtlCol="0">
            <a:spAutoFit/>
          </a:bodyPr>
          <a:lstStyle/>
          <a:p>
            <a:r>
              <a:rPr kumimoji="1" lang="en-US" altLang="ja-JP" sz="2000" b="1" dirty="0"/>
              <a:t>4.93</a:t>
            </a:r>
            <a:endParaRPr kumimoji="1" lang="ja-JP" altLang="en-US" sz="2000" b="1" dirty="0"/>
          </a:p>
        </p:txBody>
      </p:sp>
      <p:sp>
        <p:nvSpPr>
          <p:cNvPr id="7" name="テキスト ボックス 6">
            <a:extLst>
              <a:ext uri="{FF2B5EF4-FFF2-40B4-BE49-F238E27FC236}">
                <a16:creationId xmlns:a16="http://schemas.microsoft.com/office/drawing/2014/main" id="{EB975E81-F61E-4C6D-BF4D-4D2AF6E3D09B}"/>
              </a:ext>
            </a:extLst>
          </p:cNvPr>
          <p:cNvSpPr txBox="1"/>
          <p:nvPr/>
        </p:nvSpPr>
        <p:spPr>
          <a:xfrm>
            <a:off x="6689125" y="3343499"/>
            <a:ext cx="650789" cy="400110"/>
          </a:xfrm>
          <a:prstGeom prst="rect">
            <a:avLst/>
          </a:prstGeom>
          <a:noFill/>
        </p:spPr>
        <p:txBody>
          <a:bodyPr wrap="square" rtlCol="0">
            <a:spAutoFit/>
          </a:bodyPr>
          <a:lstStyle/>
          <a:p>
            <a:r>
              <a:rPr kumimoji="1" lang="en-US" altLang="ja-JP" sz="2000" b="1" dirty="0"/>
              <a:t>3.86</a:t>
            </a:r>
            <a:endParaRPr kumimoji="1" lang="ja-JP" altLang="en-US" sz="2000" b="1" dirty="0"/>
          </a:p>
        </p:txBody>
      </p:sp>
      <p:sp>
        <p:nvSpPr>
          <p:cNvPr id="8" name="爆発: 8 pt 7">
            <a:extLst>
              <a:ext uri="{FF2B5EF4-FFF2-40B4-BE49-F238E27FC236}">
                <a16:creationId xmlns:a16="http://schemas.microsoft.com/office/drawing/2014/main" id="{CF7135E7-DDA8-4CE9-8C36-176FD446C9C9}"/>
              </a:ext>
            </a:extLst>
          </p:cNvPr>
          <p:cNvSpPr/>
          <p:nvPr/>
        </p:nvSpPr>
        <p:spPr>
          <a:xfrm>
            <a:off x="4631695" y="3095942"/>
            <a:ext cx="2258050" cy="1674822"/>
          </a:xfrm>
          <a:prstGeom prst="irregularSeal1">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rtlCol="0" anchor="ctr"/>
          <a:lstStyle/>
          <a:p>
            <a:pPr algn="ctr"/>
            <a:endParaRPr lang="ja-JP" altLang="en-US"/>
          </a:p>
        </p:txBody>
      </p:sp>
      <p:sp>
        <p:nvSpPr>
          <p:cNvPr id="9" name="テキスト ボックス 8">
            <a:extLst>
              <a:ext uri="{FF2B5EF4-FFF2-40B4-BE49-F238E27FC236}">
                <a16:creationId xmlns:a16="http://schemas.microsoft.com/office/drawing/2014/main" id="{27A88B15-4E32-4B1C-B8F2-56CE5F37E916}"/>
              </a:ext>
            </a:extLst>
          </p:cNvPr>
          <p:cNvSpPr txBox="1"/>
          <p:nvPr/>
        </p:nvSpPr>
        <p:spPr>
          <a:xfrm>
            <a:off x="4968190" y="3610187"/>
            <a:ext cx="1585060" cy="646331"/>
          </a:xfrm>
          <a:prstGeom prst="rect">
            <a:avLst/>
          </a:prstGeom>
          <a:noFill/>
        </p:spPr>
        <p:txBody>
          <a:bodyPr wrap="square" rtlCol="0">
            <a:spAutoFit/>
          </a:bodyPr>
          <a:lstStyle/>
          <a:p>
            <a:pPr algn="ctr"/>
            <a:r>
              <a:rPr lang="ja-JP" altLang="en-US" dirty="0"/>
              <a:t>平均値の差が</a:t>
            </a:r>
            <a:r>
              <a:rPr lang="en-US" altLang="ja-JP" b="1" dirty="0"/>
              <a:t>1.07</a:t>
            </a:r>
            <a:r>
              <a:rPr lang="ja-JP" altLang="en-US" dirty="0"/>
              <a:t>ポイント</a:t>
            </a:r>
          </a:p>
        </p:txBody>
      </p:sp>
    </p:spTree>
    <p:extLst>
      <p:ext uri="{BB962C8B-B14F-4D97-AF65-F5344CB8AC3E}">
        <p14:creationId xmlns:p14="http://schemas.microsoft.com/office/powerpoint/2010/main" val="263771497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正方形/長方形 19"/>
          <p:cNvSpPr/>
          <p:nvPr/>
        </p:nvSpPr>
        <p:spPr>
          <a:xfrm>
            <a:off x="1810657" y="877314"/>
            <a:ext cx="8072911" cy="86470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ja-JP" altLang="en-US" b="1" dirty="0">
                <a:solidFill>
                  <a:prstClr val="black"/>
                </a:solidFill>
              </a:rPr>
              <a:t>ライブコマースはアーカイブ視聴よりも</a:t>
            </a:r>
            <a:endParaRPr lang="en-US" altLang="ja-JP" b="1" dirty="0">
              <a:solidFill>
                <a:prstClr val="black"/>
              </a:solidFill>
            </a:endParaRPr>
          </a:p>
          <a:p>
            <a:pPr lvl="0" algn="ctr">
              <a:defRPr/>
            </a:pPr>
            <a:r>
              <a:rPr lang="ja-JP" altLang="en-US" b="1" dirty="0">
                <a:solidFill>
                  <a:prstClr val="black"/>
                </a:solidFill>
              </a:rPr>
              <a:t>商品に対する視聴者の購買意欲を高める</a:t>
            </a:r>
          </a:p>
          <a:p>
            <a:endParaRPr kumimoji="1" lang="ja-JP" altLang="en-US" b="1" dirty="0">
              <a:solidFill>
                <a:schemeClr val="tx1"/>
              </a:solidFill>
            </a:endParaRPr>
          </a:p>
        </p:txBody>
      </p:sp>
      <p:sp>
        <p:nvSpPr>
          <p:cNvPr id="4" name="スライド番号プレースホルダー 3"/>
          <p:cNvSpPr>
            <a:spLocks noGrp="1"/>
          </p:cNvSpPr>
          <p:nvPr>
            <p:ph type="sldNum" sz="quarter" idx="12"/>
          </p:nvPr>
        </p:nvSpPr>
        <p:spPr/>
        <p:txBody>
          <a:bodyPr/>
          <a:lstStyle/>
          <a:p>
            <a:fld id="{9BEE0C86-895A-486D-848D-123B771F4BEB}" type="slidenum">
              <a:rPr kumimoji="1" lang="ja-JP" altLang="en-US" smtClean="0"/>
              <a:pPr/>
              <a:t>43</a:t>
            </a:fld>
            <a:endParaRPr kumimoji="1" lang="ja-JP" altLang="en-US" sz="4000"/>
          </a:p>
        </p:txBody>
      </p:sp>
      <p:sp>
        <p:nvSpPr>
          <p:cNvPr id="5" name="タイトル 4"/>
          <p:cNvSpPr txBox="1">
            <a:spLocks noGrp="1"/>
          </p:cNvSpPr>
          <p:nvPr>
            <p:ph type="title" idx="4294967295"/>
          </p:nvPr>
        </p:nvSpPr>
        <p:spPr>
          <a:xfrm>
            <a:off x="0" y="-28047"/>
            <a:ext cx="12192000" cy="720197"/>
          </a:xfrm>
          <a:prstGeom prst="rect">
            <a:avLst/>
          </a:prstGeom>
          <a:noFill/>
        </p:spPr>
        <p:txBody>
          <a:bodyPr wrap="square" rtlCol="0">
            <a:spAutoFit/>
          </a:bodyPr>
          <a:lstStyle/>
          <a:p>
            <a:pPr algn="ctr"/>
            <a:r>
              <a:rPr lang="ja-JP" altLang="en-US" dirty="0"/>
              <a:t>調査概要～仮説②の検証　尺度～</a:t>
            </a:r>
          </a:p>
        </p:txBody>
      </p:sp>
      <p:grpSp>
        <p:nvGrpSpPr>
          <p:cNvPr id="2" name="グループ化 1"/>
          <p:cNvGrpSpPr/>
          <p:nvPr/>
        </p:nvGrpSpPr>
        <p:grpSpPr>
          <a:xfrm>
            <a:off x="2992582" y="1716040"/>
            <a:ext cx="6022112" cy="1816019"/>
            <a:chOff x="2621303" y="752937"/>
            <a:chExt cx="6364056" cy="2592817"/>
          </a:xfrm>
        </p:grpSpPr>
        <p:sp>
          <p:nvSpPr>
            <p:cNvPr id="6" name="テキスト ボックス 5"/>
            <p:cNvSpPr txBox="1"/>
            <p:nvPr/>
          </p:nvSpPr>
          <p:spPr>
            <a:xfrm>
              <a:off x="2951989" y="752937"/>
              <a:ext cx="1362576" cy="398272"/>
            </a:xfrm>
            <a:prstGeom prst="rect">
              <a:avLst/>
            </a:prstGeom>
            <a:noFill/>
          </p:spPr>
          <p:txBody>
            <a:bodyPr wrap="square" rtlCol="0">
              <a:spAutoFit/>
            </a:bodyPr>
            <a:lstStyle/>
            <a:p>
              <a:r>
                <a:rPr kumimoji="1" lang="ja-JP" altLang="en-US" sz="1600"/>
                <a:t>独立変数</a:t>
              </a:r>
              <a:endParaRPr kumimoji="1" lang="en-US" altLang="ja-JP" sz="1600"/>
            </a:p>
          </p:txBody>
        </p:sp>
        <p:sp>
          <p:nvSpPr>
            <p:cNvPr id="7" name="正方形/長方形 6"/>
            <p:cNvSpPr/>
            <p:nvPr/>
          </p:nvSpPr>
          <p:spPr>
            <a:xfrm>
              <a:off x="2621303" y="1206793"/>
              <a:ext cx="2058909" cy="50249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rPr>
                <a:t>ライブコマース</a:t>
              </a:r>
            </a:p>
          </p:txBody>
        </p:sp>
        <p:sp>
          <p:nvSpPr>
            <p:cNvPr id="8" name="正方形/長方形 7"/>
            <p:cNvSpPr/>
            <p:nvPr/>
          </p:nvSpPr>
          <p:spPr>
            <a:xfrm>
              <a:off x="6673687" y="1865614"/>
              <a:ext cx="2311672" cy="64185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schemeClr val="tx1"/>
                  </a:solidFill>
                </a:rPr>
                <a:t>購買意欲</a:t>
              </a:r>
              <a:endParaRPr kumimoji="1" lang="ja-JP" altLang="en-US" sz="1600" dirty="0">
                <a:solidFill>
                  <a:schemeClr val="tx1"/>
                </a:solidFill>
              </a:endParaRPr>
            </a:p>
          </p:txBody>
        </p:sp>
        <p:sp>
          <p:nvSpPr>
            <p:cNvPr id="10" name="正方形/長方形 9"/>
            <p:cNvSpPr/>
            <p:nvPr/>
          </p:nvSpPr>
          <p:spPr>
            <a:xfrm>
              <a:off x="2621303" y="2843255"/>
              <a:ext cx="2058909" cy="50249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rPr>
                <a:t>アーカイブ</a:t>
              </a:r>
            </a:p>
          </p:txBody>
        </p:sp>
        <p:cxnSp>
          <p:nvCxnSpPr>
            <p:cNvPr id="11" name="直線コネクタ 10"/>
            <p:cNvCxnSpPr>
              <a:stCxn id="7" idx="3"/>
            </p:cNvCxnSpPr>
            <p:nvPr/>
          </p:nvCxnSpPr>
          <p:spPr>
            <a:xfrm>
              <a:off x="4680212" y="1458043"/>
              <a:ext cx="77837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p:nvCxnSpPr>
          <p:spPr>
            <a:xfrm>
              <a:off x="4680212" y="3127417"/>
              <a:ext cx="77837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a:off x="5458582" y="1458043"/>
              <a:ext cx="0" cy="16693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a:endCxn id="8" idx="1"/>
            </p:cNvCxnSpPr>
            <p:nvPr/>
          </p:nvCxnSpPr>
          <p:spPr>
            <a:xfrm>
              <a:off x="5541817" y="2186543"/>
              <a:ext cx="113187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テキスト ボックス 15"/>
            <p:cNvSpPr txBox="1"/>
            <p:nvPr/>
          </p:nvSpPr>
          <p:spPr>
            <a:xfrm>
              <a:off x="7268083" y="1399268"/>
              <a:ext cx="1415788" cy="398272"/>
            </a:xfrm>
            <a:prstGeom prst="rect">
              <a:avLst/>
            </a:prstGeom>
            <a:noFill/>
          </p:spPr>
          <p:txBody>
            <a:bodyPr wrap="square" rtlCol="0">
              <a:spAutoFit/>
            </a:bodyPr>
            <a:lstStyle/>
            <a:p>
              <a:r>
                <a:rPr kumimoji="1" lang="ja-JP" altLang="en-US" sz="1600"/>
                <a:t>従属変数</a:t>
              </a:r>
              <a:endParaRPr kumimoji="1" lang="en-US" altLang="ja-JP" sz="1600"/>
            </a:p>
          </p:txBody>
        </p:sp>
      </p:grpSp>
      <p:sp>
        <p:nvSpPr>
          <p:cNvPr id="25" name="テキスト ボックス 24"/>
          <p:cNvSpPr txBox="1"/>
          <p:nvPr/>
        </p:nvSpPr>
        <p:spPr>
          <a:xfrm>
            <a:off x="37974" y="5295882"/>
            <a:ext cx="12192000" cy="1015663"/>
          </a:xfrm>
          <a:prstGeom prst="rect">
            <a:avLst/>
          </a:prstGeom>
          <a:noFill/>
        </p:spPr>
        <p:txBody>
          <a:bodyPr wrap="square" rtlCol="0">
            <a:spAutoFit/>
          </a:bodyPr>
          <a:lstStyle/>
          <a:p>
            <a:r>
              <a:rPr lang="ja-JP" altLang="en-US" sz="1600" dirty="0">
                <a:latin typeface="+mj-ea"/>
              </a:rPr>
              <a:t>商品に対する視聴者の</a:t>
            </a:r>
            <a:r>
              <a:rPr lang="ja-JP" altLang="en-US" sz="1600">
                <a:latin typeface="+mj-ea"/>
              </a:rPr>
              <a:t>購買意欲について</a:t>
            </a:r>
            <a:br>
              <a:rPr lang="en-US" altLang="ja-JP" sz="1600"/>
            </a:br>
            <a:r>
              <a:rPr lang="en-US" altLang="ja-JP" sz="1600">
                <a:latin typeface="+mj-ea"/>
              </a:rPr>
              <a:t>7</a:t>
            </a:r>
            <a:r>
              <a:rPr lang="ja-JP" altLang="en-US" sz="1600" dirty="0">
                <a:latin typeface="+mj-ea"/>
              </a:rPr>
              <a:t>段階評価で質問を作成</a:t>
            </a:r>
            <a:endParaRPr lang="en-US" altLang="ja-JP" sz="1600" dirty="0"/>
          </a:p>
          <a:p>
            <a:r>
              <a:rPr kumimoji="1" lang="en-US" altLang="ja-JP" sz="1400"/>
              <a:t>1</a:t>
            </a:r>
            <a:br>
              <a:rPr lang="en-US" altLang="ja-JP" sz="1600"/>
            </a:br>
            <a:r>
              <a:rPr kumimoji="1" lang="en-US" altLang="ja-JP" sz="1400"/>
              <a:t>.</a:t>
            </a:r>
            <a:r>
              <a:rPr kumimoji="1" lang="ja-JP" altLang="en-US" sz="1400" dirty="0"/>
              <a:t>全く購入</a:t>
            </a:r>
            <a:r>
              <a:rPr kumimoji="1" lang="ja-JP" altLang="en-US" sz="1400"/>
              <a:t>したくならない</a:t>
            </a:r>
            <a:r>
              <a:rPr kumimoji="1" lang="en-US" altLang="ja-JP" sz="1400"/>
              <a:t>2</a:t>
            </a:r>
            <a:r>
              <a:rPr kumimoji="1" lang="en-US" altLang="ja-JP" sz="1400" dirty="0"/>
              <a:t>.</a:t>
            </a:r>
            <a:r>
              <a:rPr kumimoji="1" lang="ja-JP" altLang="en-US" sz="1400" dirty="0"/>
              <a:t>購入</a:t>
            </a:r>
            <a:r>
              <a:rPr kumimoji="1" lang="ja-JP" altLang="en-US" sz="1400"/>
              <a:t>したくならない</a:t>
            </a:r>
            <a:r>
              <a:rPr lang="en-US" altLang="ja-JP" sz="1400"/>
              <a:t>3</a:t>
            </a:r>
            <a:r>
              <a:rPr lang="en-US" altLang="ja-JP" sz="1400" dirty="0"/>
              <a:t>.</a:t>
            </a:r>
            <a:r>
              <a:rPr lang="ja-JP" altLang="en-US" sz="1400" dirty="0"/>
              <a:t>あまり購入</a:t>
            </a:r>
            <a:r>
              <a:rPr lang="ja-JP" altLang="en-US" sz="1400"/>
              <a:t>したくならない</a:t>
            </a:r>
            <a:r>
              <a:rPr lang="en-US" altLang="ja-JP" sz="1400"/>
              <a:t>4</a:t>
            </a:r>
            <a:r>
              <a:rPr lang="en-US" altLang="ja-JP" sz="1400" dirty="0"/>
              <a:t>.</a:t>
            </a:r>
            <a:r>
              <a:rPr lang="ja-JP" altLang="en-US" sz="1400" dirty="0"/>
              <a:t>どちらとも言えない </a:t>
            </a:r>
            <a:r>
              <a:rPr lang="en-US" altLang="ja-JP" sz="1400" dirty="0"/>
              <a:t>5.</a:t>
            </a:r>
            <a:r>
              <a:rPr lang="ja-JP" altLang="en-US" sz="1400" dirty="0"/>
              <a:t>やや購入したい </a:t>
            </a:r>
            <a:r>
              <a:rPr lang="en-US" altLang="ja-JP" sz="1400" dirty="0"/>
              <a:t>6.</a:t>
            </a:r>
            <a:r>
              <a:rPr lang="ja-JP" altLang="en-US" sz="1400" dirty="0"/>
              <a:t>購入したい　</a:t>
            </a:r>
            <a:r>
              <a:rPr lang="en-US" altLang="ja-JP" sz="1400" dirty="0"/>
              <a:t>7.</a:t>
            </a:r>
            <a:r>
              <a:rPr lang="ja-JP" altLang="en-US" sz="1400" dirty="0"/>
              <a:t>非常に購入したい</a:t>
            </a:r>
            <a:endParaRPr kumimoji="1" lang="ja-JP" altLang="en-US" sz="1400" dirty="0"/>
          </a:p>
        </p:txBody>
      </p:sp>
      <p:sp>
        <p:nvSpPr>
          <p:cNvPr id="17" name="正方形/長方形 16"/>
          <p:cNvSpPr/>
          <p:nvPr/>
        </p:nvSpPr>
        <p:spPr>
          <a:xfrm>
            <a:off x="37974" y="4622603"/>
            <a:ext cx="3935693" cy="369332"/>
          </a:xfrm>
          <a:prstGeom prst="rect">
            <a:avLst/>
          </a:prstGeom>
        </p:spPr>
        <p:txBody>
          <a:bodyPr wrap="none">
            <a:spAutoFit/>
          </a:bodyPr>
          <a:lstStyle/>
          <a:p>
            <a:pPr marL="285750" indent="-285750">
              <a:buFont typeface="Wingdings" panose="05000000000000000000" pitchFamily="2" charset="2"/>
              <a:buChar char="Ø"/>
            </a:pPr>
            <a:r>
              <a:rPr lang="ja-JP" altLang="en-US" b="1" dirty="0">
                <a:latin typeface="メイリオ" panose="020B0604030504040204" pitchFamily="50" charset="-128"/>
                <a:ea typeface="メイリオ" panose="020B0604030504040204" pitchFamily="50" charset="-128"/>
              </a:rPr>
              <a:t>従属変数（購買意欲）の質問項目</a:t>
            </a:r>
            <a:endParaRPr lang="en-US" altLang="ja-JP" b="1" dirty="0">
              <a:latin typeface="メイリオ" panose="020B0604030504040204" pitchFamily="50" charset="-128"/>
              <a:ea typeface="メイリオ" panose="020B0604030504040204" pitchFamily="50" charset="-128"/>
            </a:endParaRPr>
          </a:p>
        </p:txBody>
      </p:sp>
      <p:sp>
        <p:nvSpPr>
          <p:cNvPr id="3" name="正方形/長方形 2"/>
          <p:cNvSpPr/>
          <p:nvPr/>
        </p:nvSpPr>
        <p:spPr>
          <a:xfrm>
            <a:off x="1810657" y="844235"/>
            <a:ext cx="881973" cy="369332"/>
          </a:xfrm>
          <a:prstGeom prst="rect">
            <a:avLst/>
          </a:prstGeom>
        </p:spPr>
        <p:txBody>
          <a:bodyPr wrap="none">
            <a:spAutoFit/>
          </a:bodyPr>
          <a:lstStyle/>
          <a:p>
            <a:pPr algn="ctr"/>
            <a:r>
              <a:rPr lang="ja-JP" altLang="en-US" b="1" dirty="0"/>
              <a:t>仮説①</a:t>
            </a:r>
            <a:endParaRPr lang="en-US" altLang="ja-JP" b="1" dirty="0"/>
          </a:p>
        </p:txBody>
      </p:sp>
      <p:sp>
        <p:nvSpPr>
          <p:cNvPr id="26" name="左中かっこ 25"/>
          <p:cNvSpPr/>
          <p:nvPr/>
        </p:nvSpPr>
        <p:spPr>
          <a:xfrm rot="16200000">
            <a:off x="5753023" y="445690"/>
            <a:ext cx="330586" cy="6451367"/>
          </a:xfrm>
          <a:prstGeom prst="leftBrace">
            <a:avLst>
              <a:gd name="adj1" fmla="val 8333"/>
              <a:gd name="adj2" fmla="val 51691"/>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7" name="テキスト ボックス 26"/>
          <p:cNvSpPr txBox="1"/>
          <p:nvPr/>
        </p:nvSpPr>
        <p:spPr>
          <a:xfrm>
            <a:off x="-1" y="3942640"/>
            <a:ext cx="12192001" cy="461665"/>
          </a:xfrm>
          <a:prstGeom prst="rect">
            <a:avLst/>
          </a:prstGeom>
          <a:noFill/>
        </p:spPr>
        <p:txBody>
          <a:bodyPr wrap="square" rtlCol="0">
            <a:spAutoFit/>
          </a:bodyPr>
          <a:lstStyle/>
          <a:p>
            <a:pPr algn="ctr"/>
            <a:r>
              <a:rPr lang="en-US" altLang="ja-JP" sz="2400" dirty="0"/>
              <a:t>t</a:t>
            </a:r>
            <a:r>
              <a:rPr kumimoji="1" lang="ja-JP" altLang="en-US" sz="2400" dirty="0"/>
              <a:t>検定</a:t>
            </a:r>
          </a:p>
        </p:txBody>
      </p:sp>
      <p:sp>
        <p:nvSpPr>
          <p:cNvPr id="30" name="正方形/長方形 29"/>
          <p:cNvSpPr/>
          <p:nvPr/>
        </p:nvSpPr>
        <p:spPr>
          <a:xfrm>
            <a:off x="1810657" y="778559"/>
            <a:ext cx="7619670" cy="812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7707344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線吹き出し 1 (枠付き) 6"/>
          <p:cNvSpPr/>
          <p:nvPr/>
        </p:nvSpPr>
        <p:spPr>
          <a:xfrm>
            <a:off x="3615838" y="5327270"/>
            <a:ext cx="6550890" cy="830317"/>
          </a:xfrm>
          <a:prstGeom prst="borderCallout1">
            <a:avLst>
              <a:gd name="adj1" fmla="val -237"/>
              <a:gd name="adj2" fmla="val 331"/>
              <a:gd name="adj3" fmla="val -45459"/>
              <a:gd name="adj4" fmla="val 46886"/>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a:solidFill>
                  <a:schemeClr val="tx1"/>
                </a:solidFill>
              </a:rPr>
              <a:t>有意確率は</a:t>
            </a:r>
            <a:r>
              <a:rPr lang="en-US" altLang="ja-JP" sz="2800">
                <a:solidFill>
                  <a:schemeClr val="tx1"/>
                </a:solidFill>
              </a:rPr>
              <a:t>0.00%</a:t>
            </a:r>
            <a:r>
              <a:rPr lang="ja-JP" altLang="en-US" sz="2800">
                <a:solidFill>
                  <a:schemeClr val="tx1"/>
                </a:solidFill>
              </a:rPr>
              <a:t>＝</a:t>
            </a:r>
            <a:r>
              <a:rPr lang="ja-JP" altLang="en-US" sz="2800">
                <a:solidFill>
                  <a:srgbClr val="FF0000"/>
                </a:solidFill>
              </a:rPr>
              <a:t>支持</a:t>
            </a:r>
            <a:endParaRPr lang="ja-JP" altLang="en-US" sz="2800" dirty="0">
              <a:solidFill>
                <a:srgbClr val="FF0000"/>
              </a:solidFill>
            </a:endParaRPr>
          </a:p>
        </p:txBody>
      </p:sp>
      <p:sp>
        <p:nvSpPr>
          <p:cNvPr id="2" name="タイトル 1"/>
          <p:cNvSpPr>
            <a:spLocks noGrp="1"/>
          </p:cNvSpPr>
          <p:nvPr>
            <p:ph type="title"/>
          </p:nvPr>
        </p:nvSpPr>
        <p:spPr/>
        <p:txBody>
          <a:bodyPr/>
          <a:lstStyle/>
          <a:p>
            <a:r>
              <a:rPr lang="en-US" altLang="ja-JP"/>
              <a:t> </a:t>
            </a:r>
            <a:r>
              <a:rPr lang="ja-JP" altLang="en-US"/>
              <a:t>検証結果～仮説②～</a:t>
            </a:r>
            <a:endParaRPr kumimoji="1" lang="ja-JP" altLang="en-US"/>
          </a:p>
        </p:txBody>
      </p:sp>
      <p:sp>
        <p:nvSpPr>
          <p:cNvPr id="3" name="スライド番号プレースホルダー 2"/>
          <p:cNvSpPr>
            <a:spLocks noGrp="1"/>
          </p:cNvSpPr>
          <p:nvPr>
            <p:ph type="sldNum" sz="quarter" idx="12"/>
          </p:nvPr>
        </p:nvSpPr>
        <p:spPr/>
        <p:txBody>
          <a:bodyPr/>
          <a:lstStyle/>
          <a:p>
            <a:fld id="{9D3CC6C3-5821-4D91-9468-EEB7AFE6B331}" type="slidenum">
              <a:rPr lang="ja-JP" altLang="en-US" smtClean="0"/>
              <a:pPr/>
              <a:t>44</a:t>
            </a:fld>
            <a:endParaRPr lang="ja-JP" altLang="en-US" sz="4000"/>
          </a:p>
        </p:txBody>
      </p:sp>
      <p:sp>
        <p:nvSpPr>
          <p:cNvPr id="12" name="正方形/長方形 11"/>
          <p:cNvSpPr/>
          <p:nvPr/>
        </p:nvSpPr>
        <p:spPr>
          <a:xfrm>
            <a:off x="0" y="666423"/>
            <a:ext cx="12192000" cy="86470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rPr>
              <a:t>仮説②ライブコマースにおいてリアルタイムであることは、商品に対する視聴者の購買意欲を高める</a:t>
            </a:r>
          </a:p>
        </p:txBody>
      </p:sp>
      <p:pic>
        <p:nvPicPr>
          <p:cNvPr id="13" name="図 12"/>
          <p:cNvPicPr>
            <a:picLocks noChangeAspect="1"/>
          </p:cNvPicPr>
          <p:nvPr/>
        </p:nvPicPr>
        <p:blipFill>
          <a:blip r:embed="rId2"/>
          <a:stretch>
            <a:fillRect/>
          </a:stretch>
        </p:blipFill>
        <p:spPr>
          <a:xfrm>
            <a:off x="749787" y="1517497"/>
            <a:ext cx="5748487" cy="1132197"/>
          </a:xfrm>
          <a:prstGeom prst="rect">
            <a:avLst/>
          </a:prstGeom>
        </p:spPr>
      </p:pic>
      <p:pic>
        <p:nvPicPr>
          <p:cNvPr id="14" name="図 13"/>
          <p:cNvPicPr>
            <a:picLocks noChangeAspect="1"/>
          </p:cNvPicPr>
          <p:nvPr/>
        </p:nvPicPr>
        <p:blipFill>
          <a:blip r:embed="rId3"/>
          <a:stretch>
            <a:fillRect/>
          </a:stretch>
        </p:blipFill>
        <p:spPr>
          <a:xfrm>
            <a:off x="1154083" y="3460458"/>
            <a:ext cx="9805036" cy="1582384"/>
          </a:xfrm>
          <a:prstGeom prst="rect">
            <a:avLst/>
          </a:prstGeom>
        </p:spPr>
      </p:pic>
      <p:sp>
        <p:nvSpPr>
          <p:cNvPr id="8" name="楕円 7"/>
          <p:cNvSpPr/>
          <p:nvPr/>
        </p:nvSpPr>
        <p:spPr>
          <a:xfrm>
            <a:off x="3897745" y="1808985"/>
            <a:ext cx="886691" cy="840709"/>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楕円 8"/>
          <p:cNvSpPr/>
          <p:nvPr/>
        </p:nvSpPr>
        <p:spPr>
          <a:xfrm>
            <a:off x="6484882" y="4106085"/>
            <a:ext cx="812801" cy="886691"/>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11277990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仮説検証まとめ</a:t>
            </a:r>
            <a:endParaRPr kumimoji="1" lang="ja-JP" altLang="en-US"/>
          </a:p>
        </p:txBody>
      </p:sp>
      <p:sp>
        <p:nvSpPr>
          <p:cNvPr id="3" name="スライド番号プレースホルダー 2"/>
          <p:cNvSpPr>
            <a:spLocks noGrp="1"/>
          </p:cNvSpPr>
          <p:nvPr>
            <p:ph type="sldNum" sz="quarter" idx="12"/>
          </p:nvPr>
        </p:nvSpPr>
        <p:spPr/>
        <p:txBody>
          <a:bodyPr/>
          <a:lstStyle/>
          <a:p>
            <a:fld id="{9D3CC6C3-5821-4D91-9468-EEB7AFE6B331}" type="slidenum">
              <a:rPr lang="ja-JP" altLang="en-US" smtClean="0"/>
              <a:pPr/>
              <a:t>45</a:t>
            </a:fld>
            <a:endParaRPr lang="ja-JP" altLang="en-US" sz="4000"/>
          </a:p>
        </p:txBody>
      </p:sp>
      <p:sp>
        <p:nvSpPr>
          <p:cNvPr id="4" name="テキスト ボックス 3">
            <a:extLst>
              <a:ext uri="{FF2B5EF4-FFF2-40B4-BE49-F238E27FC236}">
                <a16:creationId xmlns:a16="http://schemas.microsoft.com/office/drawing/2014/main" id="{9D5F3616-9AEC-4BD0-B378-8EF9771001CF}"/>
              </a:ext>
            </a:extLst>
          </p:cNvPr>
          <p:cNvSpPr txBox="1"/>
          <p:nvPr/>
        </p:nvSpPr>
        <p:spPr>
          <a:xfrm>
            <a:off x="1461155" y="1583466"/>
            <a:ext cx="1157861" cy="400110"/>
          </a:xfrm>
          <a:prstGeom prst="rect">
            <a:avLst/>
          </a:prstGeom>
          <a:noFill/>
        </p:spPr>
        <p:txBody>
          <a:bodyPr wrap="square" rtlCol="0">
            <a:spAutoFit/>
          </a:bodyPr>
          <a:lstStyle/>
          <a:p>
            <a:r>
              <a:rPr lang="ja-JP" altLang="en-US" sz="2000" b="1"/>
              <a:t>仮説①</a:t>
            </a:r>
          </a:p>
        </p:txBody>
      </p:sp>
      <p:sp>
        <p:nvSpPr>
          <p:cNvPr id="5" name="テキスト ボックス 4">
            <a:extLst>
              <a:ext uri="{FF2B5EF4-FFF2-40B4-BE49-F238E27FC236}">
                <a16:creationId xmlns:a16="http://schemas.microsoft.com/office/drawing/2014/main" id="{EA96BD47-39BD-4271-A8D6-FAE7FDF60F60}"/>
              </a:ext>
            </a:extLst>
          </p:cNvPr>
          <p:cNvSpPr txBox="1"/>
          <p:nvPr/>
        </p:nvSpPr>
        <p:spPr>
          <a:xfrm>
            <a:off x="1599414" y="2002956"/>
            <a:ext cx="8650328" cy="400110"/>
          </a:xfrm>
          <a:prstGeom prst="rect">
            <a:avLst/>
          </a:prstGeom>
          <a:noFill/>
        </p:spPr>
        <p:txBody>
          <a:bodyPr wrap="square" rtlCol="0">
            <a:spAutoFit/>
          </a:bodyPr>
          <a:lstStyle/>
          <a:p>
            <a:pPr algn="ctr"/>
            <a:r>
              <a:rPr kumimoji="1" lang="ja-JP" altLang="en-US" sz="2000"/>
              <a:t>ライブコマースにおいてリアルタイムであることは、ポジティブ感情を生起させる</a:t>
            </a:r>
          </a:p>
        </p:txBody>
      </p:sp>
      <p:sp>
        <p:nvSpPr>
          <p:cNvPr id="6" name="テキスト ボックス 5">
            <a:extLst>
              <a:ext uri="{FF2B5EF4-FFF2-40B4-BE49-F238E27FC236}">
                <a16:creationId xmlns:a16="http://schemas.microsoft.com/office/drawing/2014/main" id="{F3EB589A-762A-4BEE-9C21-06FABF8297BD}"/>
              </a:ext>
            </a:extLst>
          </p:cNvPr>
          <p:cNvSpPr txBox="1"/>
          <p:nvPr/>
        </p:nvSpPr>
        <p:spPr>
          <a:xfrm>
            <a:off x="4506013" y="2620681"/>
            <a:ext cx="4830809" cy="400110"/>
          </a:xfrm>
          <a:prstGeom prst="rect">
            <a:avLst/>
          </a:prstGeom>
          <a:noFill/>
        </p:spPr>
        <p:txBody>
          <a:bodyPr wrap="square" rtlCol="0">
            <a:spAutoFit/>
          </a:bodyPr>
          <a:lstStyle/>
          <a:p>
            <a:r>
              <a:rPr lang="ja-JP" altLang="en-US" sz="2000">
                <a:solidFill>
                  <a:schemeClr val="tx1"/>
                </a:solidFill>
              </a:rPr>
              <a:t>有意確率は</a:t>
            </a:r>
            <a:r>
              <a:rPr lang="en-US" altLang="ja-JP" sz="2000">
                <a:solidFill>
                  <a:schemeClr val="tx1"/>
                </a:solidFill>
              </a:rPr>
              <a:t>1%</a:t>
            </a:r>
            <a:r>
              <a:rPr lang="ja-JP" altLang="en-US" sz="2000">
                <a:solidFill>
                  <a:schemeClr val="tx1"/>
                </a:solidFill>
              </a:rPr>
              <a:t>水準で仮説は</a:t>
            </a:r>
            <a:r>
              <a:rPr lang="ja-JP" altLang="en-US" sz="2000">
                <a:solidFill>
                  <a:srgbClr val="FF0000"/>
                </a:solidFill>
              </a:rPr>
              <a:t>支持</a:t>
            </a:r>
            <a:r>
              <a:rPr lang="ja-JP" altLang="en-US" sz="2000">
                <a:solidFill>
                  <a:schemeClr val="tx1"/>
                </a:solidFill>
              </a:rPr>
              <a:t>された</a:t>
            </a:r>
            <a:endParaRPr kumimoji="1" lang="ja-JP" altLang="en-US" sz="2000">
              <a:solidFill>
                <a:schemeClr val="tx1"/>
              </a:solidFill>
            </a:endParaRPr>
          </a:p>
        </p:txBody>
      </p:sp>
      <p:sp>
        <p:nvSpPr>
          <p:cNvPr id="7" name="正方形/長方形 6">
            <a:extLst>
              <a:ext uri="{FF2B5EF4-FFF2-40B4-BE49-F238E27FC236}">
                <a16:creationId xmlns:a16="http://schemas.microsoft.com/office/drawing/2014/main" id="{255053F3-B00A-485F-A3C4-768A10DB865A}"/>
              </a:ext>
            </a:extLst>
          </p:cNvPr>
          <p:cNvSpPr/>
          <p:nvPr/>
        </p:nvSpPr>
        <p:spPr>
          <a:xfrm>
            <a:off x="4506012" y="2620681"/>
            <a:ext cx="4757954" cy="369332"/>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kumimoji="1" lang="ja-JP" altLang="en-US" sz="2000"/>
          </a:p>
        </p:txBody>
      </p:sp>
      <p:sp>
        <p:nvSpPr>
          <p:cNvPr id="8" name="テキスト ボックス 7">
            <a:extLst>
              <a:ext uri="{FF2B5EF4-FFF2-40B4-BE49-F238E27FC236}">
                <a16:creationId xmlns:a16="http://schemas.microsoft.com/office/drawing/2014/main" id="{A2C0B71C-A71B-4CF3-8249-D0BCC63E337D}"/>
              </a:ext>
            </a:extLst>
          </p:cNvPr>
          <p:cNvSpPr txBox="1"/>
          <p:nvPr/>
        </p:nvSpPr>
        <p:spPr>
          <a:xfrm>
            <a:off x="1489435" y="3850572"/>
            <a:ext cx="1125994" cy="400110"/>
          </a:xfrm>
          <a:prstGeom prst="rect">
            <a:avLst/>
          </a:prstGeom>
          <a:noFill/>
        </p:spPr>
        <p:txBody>
          <a:bodyPr wrap="square" rtlCol="0">
            <a:spAutoFit/>
          </a:bodyPr>
          <a:lstStyle/>
          <a:p>
            <a:r>
              <a:rPr lang="ja-JP" altLang="en-US" sz="2000" b="1"/>
              <a:t>仮説②</a:t>
            </a:r>
          </a:p>
        </p:txBody>
      </p:sp>
      <p:sp>
        <p:nvSpPr>
          <p:cNvPr id="9" name="テキスト ボックス 8">
            <a:extLst>
              <a:ext uri="{FF2B5EF4-FFF2-40B4-BE49-F238E27FC236}">
                <a16:creationId xmlns:a16="http://schemas.microsoft.com/office/drawing/2014/main" id="{C43699BE-6E19-4BFA-AECE-8AE4FF24F90A}"/>
              </a:ext>
            </a:extLst>
          </p:cNvPr>
          <p:cNvSpPr txBox="1"/>
          <p:nvPr/>
        </p:nvSpPr>
        <p:spPr>
          <a:xfrm>
            <a:off x="1599414" y="4293668"/>
            <a:ext cx="10371188" cy="400110"/>
          </a:xfrm>
          <a:prstGeom prst="rect">
            <a:avLst/>
          </a:prstGeom>
          <a:noFill/>
        </p:spPr>
        <p:txBody>
          <a:bodyPr wrap="square" rtlCol="0">
            <a:spAutoFit/>
          </a:bodyPr>
          <a:lstStyle/>
          <a:p>
            <a:r>
              <a:rPr kumimoji="1" lang="ja-JP" altLang="en-US" sz="2000">
                <a:solidFill>
                  <a:schemeClr val="tx1"/>
                </a:solidFill>
              </a:rPr>
              <a:t>ライブコマースにおいてリアルタイムであることは、商品に対する視聴者の購買意欲を高める</a:t>
            </a:r>
            <a:endParaRPr kumimoji="1" lang="ja-JP" altLang="en-US" sz="2000"/>
          </a:p>
        </p:txBody>
      </p:sp>
      <p:sp>
        <p:nvSpPr>
          <p:cNvPr id="10" name="テキスト ボックス 9">
            <a:extLst>
              <a:ext uri="{FF2B5EF4-FFF2-40B4-BE49-F238E27FC236}">
                <a16:creationId xmlns:a16="http://schemas.microsoft.com/office/drawing/2014/main" id="{1F63AE05-8326-423E-A882-7575BF9E24FE}"/>
              </a:ext>
            </a:extLst>
          </p:cNvPr>
          <p:cNvSpPr txBox="1"/>
          <p:nvPr/>
        </p:nvSpPr>
        <p:spPr>
          <a:xfrm>
            <a:off x="4547647" y="4874958"/>
            <a:ext cx="4783894" cy="400110"/>
          </a:xfrm>
          <a:prstGeom prst="rect">
            <a:avLst/>
          </a:prstGeom>
          <a:noFill/>
        </p:spPr>
        <p:txBody>
          <a:bodyPr wrap="square" rtlCol="0">
            <a:spAutoFit/>
          </a:bodyPr>
          <a:lstStyle/>
          <a:p>
            <a:r>
              <a:rPr lang="ja-JP" altLang="en-US" sz="2000">
                <a:solidFill>
                  <a:schemeClr val="tx1"/>
                </a:solidFill>
              </a:rPr>
              <a:t>有意確率は</a:t>
            </a:r>
            <a:r>
              <a:rPr lang="en-US" altLang="ja-JP" sz="2000">
                <a:solidFill>
                  <a:schemeClr val="tx1"/>
                </a:solidFill>
              </a:rPr>
              <a:t>0.1%</a:t>
            </a:r>
            <a:r>
              <a:rPr lang="ja-JP" altLang="en-US" sz="2000">
                <a:solidFill>
                  <a:schemeClr val="tx1"/>
                </a:solidFill>
              </a:rPr>
              <a:t>水準で仮説は</a:t>
            </a:r>
            <a:r>
              <a:rPr lang="ja-JP" altLang="en-US" sz="2000">
                <a:solidFill>
                  <a:srgbClr val="FF0000"/>
                </a:solidFill>
              </a:rPr>
              <a:t>支持</a:t>
            </a:r>
            <a:r>
              <a:rPr lang="ja-JP" altLang="en-US" sz="2000">
                <a:solidFill>
                  <a:schemeClr val="tx1"/>
                </a:solidFill>
              </a:rPr>
              <a:t>された</a:t>
            </a:r>
            <a:endParaRPr kumimoji="1" lang="ja-JP" altLang="en-US" sz="2000">
              <a:solidFill>
                <a:schemeClr val="tx1"/>
              </a:solidFill>
            </a:endParaRPr>
          </a:p>
        </p:txBody>
      </p:sp>
      <p:sp>
        <p:nvSpPr>
          <p:cNvPr id="12" name="正方形/長方形 11">
            <a:extLst>
              <a:ext uri="{FF2B5EF4-FFF2-40B4-BE49-F238E27FC236}">
                <a16:creationId xmlns:a16="http://schemas.microsoft.com/office/drawing/2014/main" id="{0A519F4A-E4CC-4FE3-9C4D-84B87F791D08}"/>
              </a:ext>
            </a:extLst>
          </p:cNvPr>
          <p:cNvSpPr/>
          <p:nvPr/>
        </p:nvSpPr>
        <p:spPr>
          <a:xfrm>
            <a:off x="4506011" y="4850656"/>
            <a:ext cx="5007747" cy="369332"/>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kumimoji="1" lang="ja-JP" altLang="en-US" sz="2000"/>
          </a:p>
        </p:txBody>
      </p:sp>
      <p:sp>
        <p:nvSpPr>
          <p:cNvPr id="13" name="四角形: 角を丸くする 12">
            <a:extLst>
              <a:ext uri="{FF2B5EF4-FFF2-40B4-BE49-F238E27FC236}">
                <a16:creationId xmlns:a16="http://schemas.microsoft.com/office/drawing/2014/main" id="{051E3411-E63F-41EE-9706-C0C4DE6E3FDD}"/>
              </a:ext>
            </a:extLst>
          </p:cNvPr>
          <p:cNvSpPr/>
          <p:nvPr/>
        </p:nvSpPr>
        <p:spPr>
          <a:xfrm>
            <a:off x="1310325" y="1508318"/>
            <a:ext cx="10696947" cy="1630836"/>
          </a:xfrm>
          <a:prstGeom prst="round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kumimoji="1" lang="ja-JP" altLang="en-US" sz="2000"/>
          </a:p>
        </p:txBody>
      </p:sp>
      <p:sp>
        <p:nvSpPr>
          <p:cNvPr id="14" name="四角形: 角を丸くする 13">
            <a:extLst>
              <a:ext uri="{FF2B5EF4-FFF2-40B4-BE49-F238E27FC236}">
                <a16:creationId xmlns:a16="http://schemas.microsoft.com/office/drawing/2014/main" id="{8893D251-8DF0-4DCC-B28C-9E5978B1BA3A}"/>
              </a:ext>
            </a:extLst>
          </p:cNvPr>
          <p:cNvSpPr/>
          <p:nvPr/>
        </p:nvSpPr>
        <p:spPr>
          <a:xfrm>
            <a:off x="1310325" y="3776808"/>
            <a:ext cx="10696947" cy="1630836"/>
          </a:xfrm>
          <a:prstGeom prst="round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kumimoji="1" lang="ja-JP" altLang="en-US" sz="2000"/>
          </a:p>
        </p:txBody>
      </p:sp>
    </p:spTree>
    <p:extLst>
      <p:ext uri="{BB962C8B-B14F-4D97-AF65-F5344CB8AC3E}">
        <p14:creationId xmlns:p14="http://schemas.microsoft.com/office/powerpoint/2010/main" val="429477213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学術的インプリケーション</a:t>
            </a:r>
          </a:p>
        </p:txBody>
      </p:sp>
      <p:sp>
        <p:nvSpPr>
          <p:cNvPr id="3" name="スライド番号プレースホルダー 2"/>
          <p:cNvSpPr>
            <a:spLocks noGrp="1"/>
          </p:cNvSpPr>
          <p:nvPr>
            <p:ph type="sldNum" sz="quarter" idx="12"/>
          </p:nvPr>
        </p:nvSpPr>
        <p:spPr/>
        <p:txBody>
          <a:bodyPr/>
          <a:lstStyle/>
          <a:p>
            <a:fld id="{9D3CC6C3-5821-4D91-9468-EEB7AFE6B331}" type="slidenum">
              <a:rPr lang="ja-JP" altLang="en-US" smtClean="0"/>
              <a:pPr/>
              <a:t>46</a:t>
            </a:fld>
            <a:endParaRPr lang="ja-JP" altLang="en-US" sz="4000"/>
          </a:p>
        </p:txBody>
      </p:sp>
      <p:sp>
        <p:nvSpPr>
          <p:cNvPr id="15" name="テキスト ボックス 14"/>
          <p:cNvSpPr txBox="1"/>
          <p:nvPr/>
        </p:nvSpPr>
        <p:spPr>
          <a:xfrm>
            <a:off x="1260532" y="5265433"/>
            <a:ext cx="9845501" cy="830997"/>
          </a:xfrm>
          <a:prstGeom prst="rect">
            <a:avLst/>
          </a:prstGeom>
          <a:noFill/>
        </p:spPr>
        <p:txBody>
          <a:bodyPr wrap="square" rtlCol="0">
            <a:spAutoFit/>
          </a:bodyPr>
          <a:lstStyle/>
          <a:p>
            <a:r>
              <a:rPr kumimoji="1" lang="ja-JP" altLang="en-US" sz="2400"/>
              <a:t>先行研究ではライブコマースでコメントした人のみの効果について検証していたが、</a:t>
            </a:r>
            <a:r>
              <a:rPr kumimoji="1" lang="ja-JP" altLang="en-US" sz="2400" b="1"/>
              <a:t>本研究では</a:t>
            </a:r>
            <a:r>
              <a:rPr kumimoji="1" lang="ja-JP" altLang="en-US" sz="2400" b="1" u="sng"/>
              <a:t>視聴者全体</a:t>
            </a:r>
            <a:r>
              <a:rPr kumimoji="1" lang="ja-JP" altLang="en-US" sz="2400" b="1"/>
              <a:t>への効果を検証することができた。</a:t>
            </a:r>
          </a:p>
        </p:txBody>
      </p:sp>
      <p:sp>
        <p:nvSpPr>
          <p:cNvPr id="13" name="フレーム 12">
            <a:extLst>
              <a:ext uri="{FF2B5EF4-FFF2-40B4-BE49-F238E27FC236}">
                <a16:creationId xmlns:a16="http://schemas.microsoft.com/office/drawing/2014/main" id="{F49E9641-34D1-7E41-9AEF-4E2FA5920A00}"/>
              </a:ext>
            </a:extLst>
          </p:cNvPr>
          <p:cNvSpPr/>
          <p:nvPr/>
        </p:nvSpPr>
        <p:spPr>
          <a:xfrm>
            <a:off x="746234" y="5181599"/>
            <a:ext cx="10466249" cy="1061545"/>
          </a:xfrm>
          <a:prstGeom prst="frame">
            <a:avLst>
              <a:gd name="adj1" fmla="val 784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pic>
        <p:nvPicPr>
          <p:cNvPr id="16" name="Picture 2" descr="スマートフォンで写真を撮る人のイラスト（女性）">
            <a:extLst>
              <a:ext uri="{FF2B5EF4-FFF2-40B4-BE49-F238E27FC236}">
                <a16:creationId xmlns:a16="http://schemas.microsoft.com/office/drawing/2014/main" id="{CE4F50F5-289E-4646-86F7-8061F12ED21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a:stretch/>
        </p:blipFill>
        <p:spPr bwMode="auto">
          <a:xfrm>
            <a:off x="2022549" y="1270298"/>
            <a:ext cx="587456" cy="885020"/>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4" descr="スマートフォンに熱中する人のイラスト（女性）">
            <a:extLst>
              <a:ext uri="{FF2B5EF4-FFF2-40B4-BE49-F238E27FC236}">
                <a16:creationId xmlns:a16="http://schemas.microsoft.com/office/drawing/2014/main" id="{687DF75E-330B-2F45-9E6C-29F21F4721D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80509" y="1206231"/>
            <a:ext cx="949885" cy="949885"/>
          </a:xfrm>
          <a:prstGeom prst="rect">
            <a:avLst/>
          </a:prstGeom>
          <a:noFill/>
          <a:extLst>
            <a:ext uri="{909E8E84-426E-40DD-AFC4-6F175D3DCCD1}">
              <a14:hiddenFill xmlns:a14="http://schemas.microsoft.com/office/drawing/2010/main">
                <a:solidFill>
                  <a:srgbClr val="FFFFFF"/>
                </a:solidFill>
              </a14:hiddenFill>
            </a:ext>
          </a:extLst>
        </p:spPr>
      </p:pic>
      <p:sp>
        <p:nvSpPr>
          <p:cNvPr id="18" name="テキスト ボックス 17">
            <a:extLst>
              <a:ext uri="{FF2B5EF4-FFF2-40B4-BE49-F238E27FC236}">
                <a16:creationId xmlns:a16="http://schemas.microsoft.com/office/drawing/2014/main" id="{6D78F342-341B-F749-9EC7-6E39F071C258}"/>
              </a:ext>
            </a:extLst>
          </p:cNvPr>
          <p:cNvSpPr txBox="1"/>
          <p:nvPr/>
        </p:nvSpPr>
        <p:spPr>
          <a:xfrm>
            <a:off x="4416805" y="2327441"/>
            <a:ext cx="1667943"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Century Gothic" panose="020F0302020204030204"/>
                <a:ea typeface="メイリオ" panose="020B0604030504040204" pitchFamily="50" charset="-128"/>
                <a:cs typeface="+mn-cs"/>
              </a:rPr>
              <a:t>コメントしない人</a:t>
            </a:r>
          </a:p>
        </p:txBody>
      </p:sp>
      <p:sp>
        <p:nvSpPr>
          <p:cNvPr id="19" name="テキスト ボックス 18">
            <a:extLst>
              <a:ext uri="{FF2B5EF4-FFF2-40B4-BE49-F238E27FC236}">
                <a16:creationId xmlns:a16="http://schemas.microsoft.com/office/drawing/2014/main" id="{F33D33A4-07A6-9243-B5DF-C034B1AAD592}"/>
              </a:ext>
            </a:extLst>
          </p:cNvPr>
          <p:cNvSpPr txBox="1"/>
          <p:nvPr/>
        </p:nvSpPr>
        <p:spPr>
          <a:xfrm>
            <a:off x="946902" y="1231584"/>
            <a:ext cx="642163" cy="156966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400" i="0" u="none" strike="noStrike" kern="1200" cap="none" spc="0" normalizeH="0" baseline="0" noProof="0">
                <a:ln>
                  <a:noFill/>
                </a:ln>
                <a:solidFill>
                  <a:prstClr val="black"/>
                </a:solidFill>
                <a:effectLst/>
                <a:uLnTx/>
                <a:uFillTx/>
                <a:latin typeface="Century Gothic" panose="020F0302020204030204"/>
                <a:ea typeface="メイリオ" panose="020B0604030504040204" pitchFamily="50" charset="-128"/>
                <a:cs typeface="+mn-cs"/>
              </a:rPr>
              <a:t>先行研究</a:t>
            </a:r>
          </a:p>
        </p:txBody>
      </p:sp>
      <p:pic>
        <p:nvPicPr>
          <p:cNvPr id="20" name="Picture 4" descr="スマートフォンに熱中する人のイラスト（女性）">
            <a:extLst>
              <a:ext uri="{FF2B5EF4-FFF2-40B4-BE49-F238E27FC236}">
                <a16:creationId xmlns:a16="http://schemas.microsoft.com/office/drawing/2014/main" id="{2C9C9E3F-B23A-5D44-B659-3C73DB4081C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53451" y="1040385"/>
            <a:ext cx="949885" cy="949885"/>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4" descr="スマートフォンに熱中する人のイラスト（女性）">
            <a:extLst>
              <a:ext uri="{FF2B5EF4-FFF2-40B4-BE49-F238E27FC236}">
                <a16:creationId xmlns:a16="http://schemas.microsoft.com/office/drawing/2014/main" id="{E4868FC9-B3FE-8947-A8DB-101F95C0061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11562" y="1730116"/>
            <a:ext cx="949885" cy="949885"/>
          </a:xfrm>
          <a:prstGeom prst="rect">
            <a:avLst/>
          </a:prstGeom>
          <a:noFill/>
          <a:extLst>
            <a:ext uri="{909E8E84-426E-40DD-AFC4-6F175D3DCCD1}">
              <a14:hiddenFill xmlns:a14="http://schemas.microsoft.com/office/drawing/2010/main">
                <a:solidFill>
                  <a:srgbClr val="FFFFFF"/>
                </a:solidFill>
              </a14:hiddenFill>
            </a:ext>
          </a:extLst>
        </p:spPr>
      </p:pic>
      <p:sp>
        <p:nvSpPr>
          <p:cNvPr id="22" name="テキスト ボックス 21">
            <a:extLst>
              <a:ext uri="{FF2B5EF4-FFF2-40B4-BE49-F238E27FC236}">
                <a16:creationId xmlns:a16="http://schemas.microsoft.com/office/drawing/2014/main" id="{A24D953C-FE90-9945-89E0-F7059B3999A9}"/>
              </a:ext>
            </a:extLst>
          </p:cNvPr>
          <p:cNvSpPr txBox="1"/>
          <p:nvPr/>
        </p:nvSpPr>
        <p:spPr>
          <a:xfrm>
            <a:off x="1625250" y="2219900"/>
            <a:ext cx="1452679"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Century Gothic" panose="020F0302020204030204"/>
                <a:ea typeface="メイリオ" panose="020B0604030504040204" pitchFamily="50" charset="-128"/>
                <a:cs typeface="+mn-cs"/>
              </a:rPr>
              <a:t>コメントする人</a:t>
            </a:r>
          </a:p>
        </p:txBody>
      </p:sp>
      <p:pic>
        <p:nvPicPr>
          <p:cNvPr id="23" name="Picture 2" descr="スマートフォンで写真を撮る人のイラスト（女性）">
            <a:extLst>
              <a:ext uri="{FF2B5EF4-FFF2-40B4-BE49-F238E27FC236}">
                <a16:creationId xmlns:a16="http://schemas.microsoft.com/office/drawing/2014/main" id="{024EA8F6-B846-A64D-848F-A1F1589E6B6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a:stretch/>
        </p:blipFill>
        <p:spPr bwMode="auto">
          <a:xfrm>
            <a:off x="2163902" y="3539763"/>
            <a:ext cx="552359" cy="864619"/>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4" descr="スマートフォンに熱中する人のイラスト（女性）">
            <a:extLst>
              <a:ext uri="{FF2B5EF4-FFF2-40B4-BE49-F238E27FC236}">
                <a16:creationId xmlns:a16="http://schemas.microsoft.com/office/drawing/2014/main" id="{2873D306-BF82-1A4F-A9F3-CF8872DC06F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21862" y="3475696"/>
            <a:ext cx="893135" cy="927989"/>
          </a:xfrm>
          <a:prstGeom prst="rect">
            <a:avLst/>
          </a:prstGeom>
          <a:noFill/>
          <a:extLst>
            <a:ext uri="{909E8E84-426E-40DD-AFC4-6F175D3DCCD1}">
              <a14:hiddenFill xmlns:a14="http://schemas.microsoft.com/office/drawing/2010/main">
                <a:solidFill>
                  <a:srgbClr val="FFFFFF"/>
                </a:solidFill>
              </a14:hiddenFill>
            </a:ext>
          </a:extLst>
        </p:spPr>
      </p:pic>
      <p:sp>
        <p:nvSpPr>
          <p:cNvPr id="25" name="テキスト ボックス 24">
            <a:extLst>
              <a:ext uri="{FF2B5EF4-FFF2-40B4-BE49-F238E27FC236}">
                <a16:creationId xmlns:a16="http://schemas.microsoft.com/office/drawing/2014/main" id="{A2A9C5A6-0AD5-D445-9D04-31FBA0C0085C}"/>
              </a:ext>
            </a:extLst>
          </p:cNvPr>
          <p:cNvSpPr txBox="1"/>
          <p:nvPr/>
        </p:nvSpPr>
        <p:spPr>
          <a:xfrm>
            <a:off x="4449471" y="4536278"/>
            <a:ext cx="1647173"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Century Gothic" panose="020F0302020204030204"/>
                <a:ea typeface="メイリオ" panose="020B0604030504040204" pitchFamily="50" charset="-128"/>
                <a:cs typeface="+mn-cs"/>
              </a:rPr>
              <a:t>コメントしない人</a:t>
            </a:r>
          </a:p>
        </p:txBody>
      </p:sp>
      <p:pic>
        <p:nvPicPr>
          <p:cNvPr id="26" name="Picture 4" descr="スマートフォンに熱中する人のイラスト（女性）">
            <a:extLst>
              <a:ext uri="{FF2B5EF4-FFF2-40B4-BE49-F238E27FC236}">
                <a16:creationId xmlns:a16="http://schemas.microsoft.com/office/drawing/2014/main" id="{A3668C62-9CAD-6B42-811D-BEB04D3F50D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94804" y="3309850"/>
            <a:ext cx="893135" cy="927989"/>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4" descr="スマートフォンに熱中する人のイラスト（女性）">
            <a:extLst>
              <a:ext uri="{FF2B5EF4-FFF2-40B4-BE49-F238E27FC236}">
                <a16:creationId xmlns:a16="http://schemas.microsoft.com/office/drawing/2014/main" id="{2F404E93-C549-7C45-930C-1A25C775119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52915" y="3999581"/>
            <a:ext cx="893135" cy="927989"/>
          </a:xfrm>
          <a:prstGeom prst="rect">
            <a:avLst/>
          </a:prstGeom>
          <a:noFill/>
          <a:extLst>
            <a:ext uri="{909E8E84-426E-40DD-AFC4-6F175D3DCCD1}">
              <a14:hiddenFill xmlns:a14="http://schemas.microsoft.com/office/drawing/2010/main">
                <a:solidFill>
                  <a:srgbClr val="FFFFFF"/>
                </a:solidFill>
              </a14:hiddenFill>
            </a:ext>
          </a:extLst>
        </p:spPr>
      </p:pic>
      <p:sp>
        <p:nvSpPr>
          <p:cNvPr id="28" name="テキスト ボックス 27">
            <a:extLst>
              <a:ext uri="{FF2B5EF4-FFF2-40B4-BE49-F238E27FC236}">
                <a16:creationId xmlns:a16="http://schemas.microsoft.com/office/drawing/2014/main" id="{1B29C548-01A0-8F46-9CAA-6679C088CA2B}"/>
              </a:ext>
            </a:extLst>
          </p:cNvPr>
          <p:cNvSpPr txBox="1"/>
          <p:nvPr/>
        </p:nvSpPr>
        <p:spPr>
          <a:xfrm>
            <a:off x="1637146" y="4510063"/>
            <a:ext cx="1528201"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Century Gothic" panose="020F0302020204030204"/>
                <a:ea typeface="メイリオ" panose="020B0604030504040204" pitchFamily="50" charset="-128"/>
                <a:cs typeface="+mn-cs"/>
              </a:rPr>
              <a:t>コメントする人</a:t>
            </a:r>
          </a:p>
        </p:txBody>
      </p:sp>
      <p:sp>
        <p:nvSpPr>
          <p:cNvPr id="29" name="テキスト ボックス 28">
            <a:extLst>
              <a:ext uri="{FF2B5EF4-FFF2-40B4-BE49-F238E27FC236}">
                <a16:creationId xmlns:a16="http://schemas.microsoft.com/office/drawing/2014/main" id="{62D55BDF-8FCF-EA4D-B77E-F4F50F75B502}"/>
              </a:ext>
            </a:extLst>
          </p:cNvPr>
          <p:cNvSpPr txBox="1"/>
          <p:nvPr/>
        </p:nvSpPr>
        <p:spPr>
          <a:xfrm>
            <a:off x="946902" y="3459899"/>
            <a:ext cx="668482" cy="1200329"/>
          </a:xfrm>
          <a:prstGeom prst="rect">
            <a:avLst/>
          </a:prstGeom>
          <a:noFill/>
        </p:spPr>
        <p:txBody>
          <a:bodyPr wrap="square" rtlCol="0">
            <a:spAutoFit/>
          </a:bodyPr>
          <a:lstStyle/>
          <a:p>
            <a:r>
              <a:rPr kumimoji="1" lang="ja-JP" altLang="en-US" sz="2400" b="1"/>
              <a:t>本研究</a:t>
            </a:r>
          </a:p>
        </p:txBody>
      </p:sp>
      <p:sp>
        <p:nvSpPr>
          <p:cNvPr id="30" name="正方形/長方形 29">
            <a:extLst>
              <a:ext uri="{FF2B5EF4-FFF2-40B4-BE49-F238E27FC236}">
                <a16:creationId xmlns:a16="http://schemas.microsoft.com/office/drawing/2014/main" id="{E705D41E-50B9-D44F-9476-0044FB03A7EA}"/>
              </a:ext>
            </a:extLst>
          </p:cNvPr>
          <p:cNvSpPr/>
          <p:nvPr/>
        </p:nvSpPr>
        <p:spPr>
          <a:xfrm>
            <a:off x="1497039" y="1040385"/>
            <a:ext cx="1656412" cy="1835409"/>
          </a:xfrm>
          <a:prstGeom prst="rect">
            <a:avLst/>
          </a:prstGeom>
          <a:noFill/>
          <a:ln w="2857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sp>
        <p:nvSpPr>
          <p:cNvPr id="31" name="正方形/長方形 30">
            <a:extLst>
              <a:ext uri="{FF2B5EF4-FFF2-40B4-BE49-F238E27FC236}">
                <a16:creationId xmlns:a16="http://schemas.microsoft.com/office/drawing/2014/main" id="{89A3DDA3-9196-B94F-917A-95B2BD83F7F1}"/>
              </a:ext>
            </a:extLst>
          </p:cNvPr>
          <p:cNvSpPr/>
          <p:nvPr/>
        </p:nvSpPr>
        <p:spPr>
          <a:xfrm>
            <a:off x="1508935" y="3199220"/>
            <a:ext cx="4502889" cy="1777429"/>
          </a:xfrm>
          <a:prstGeom prst="rect">
            <a:avLst/>
          </a:prstGeom>
          <a:noFill/>
          <a:ln w="2857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sp>
        <p:nvSpPr>
          <p:cNvPr id="32" name="矢印: 右 19">
            <a:extLst>
              <a:ext uri="{FF2B5EF4-FFF2-40B4-BE49-F238E27FC236}">
                <a16:creationId xmlns:a16="http://schemas.microsoft.com/office/drawing/2014/main" id="{9BAC888E-01BE-DD4C-BE69-0863FD478E12}"/>
              </a:ext>
            </a:extLst>
          </p:cNvPr>
          <p:cNvSpPr/>
          <p:nvPr/>
        </p:nvSpPr>
        <p:spPr>
          <a:xfrm>
            <a:off x="6322314" y="1663845"/>
            <a:ext cx="759128" cy="6399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矢印: 右 19">
            <a:extLst>
              <a:ext uri="{FF2B5EF4-FFF2-40B4-BE49-F238E27FC236}">
                <a16:creationId xmlns:a16="http://schemas.microsoft.com/office/drawing/2014/main" id="{E179A27F-3FD7-9444-A300-309354529F02}"/>
              </a:ext>
            </a:extLst>
          </p:cNvPr>
          <p:cNvSpPr/>
          <p:nvPr/>
        </p:nvSpPr>
        <p:spPr>
          <a:xfrm>
            <a:off x="6334210" y="3777009"/>
            <a:ext cx="759128" cy="6399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テキスト ボックス 33">
            <a:extLst>
              <a:ext uri="{FF2B5EF4-FFF2-40B4-BE49-F238E27FC236}">
                <a16:creationId xmlns:a16="http://schemas.microsoft.com/office/drawing/2014/main" id="{1EBFDB32-5BD9-B244-8412-B7D69435B7EC}"/>
              </a:ext>
            </a:extLst>
          </p:cNvPr>
          <p:cNvSpPr txBox="1"/>
          <p:nvPr/>
        </p:nvSpPr>
        <p:spPr>
          <a:xfrm>
            <a:off x="7840718" y="1712808"/>
            <a:ext cx="1415772" cy="461665"/>
          </a:xfrm>
          <a:prstGeom prst="rect">
            <a:avLst/>
          </a:prstGeom>
          <a:noFill/>
        </p:spPr>
        <p:txBody>
          <a:bodyPr wrap="none" rtlCol="0">
            <a:spAutoFit/>
          </a:bodyPr>
          <a:lstStyle/>
          <a:p>
            <a:r>
              <a:rPr lang="ja-JP" altLang="en-US" sz="2400"/>
              <a:t>商品選好</a:t>
            </a:r>
            <a:endParaRPr kumimoji="1" lang="ja-JP" altLang="en-US" sz="2400"/>
          </a:p>
        </p:txBody>
      </p:sp>
      <p:sp>
        <p:nvSpPr>
          <p:cNvPr id="35" name="テキスト ボックス 34">
            <a:extLst>
              <a:ext uri="{FF2B5EF4-FFF2-40B4-BE49-F238E27FC236}">
                <a16:creationId xmlns:a16="http://schemas.microsoft.com/office/drawing/2014/main" id="{2BE33D80-79B8-8B40-A951-F1B1F8374D5F}"/>
              </a:ext>
            </a:extLst>
          </p:cNvPr>
          <p:cNvSpPr txBox="1"/>
          <p:nvPr/>
        </p:nvSpPr>
        <p:spPr>
          <a:xfrm>
            <a:off x="7840718" y="3857101"/>
            <a:ext cx="1423788" cy="461665"/>
          </a:xfrm>
          <a:prstGeom prst="rect">
            <a:avLst/>
          </a:prstGeom>
          <a:noFill/>
        </p:spPr>
        <p:txBody>
          <a:bodyPr wrap="none" rtlCol="0">
            <a:spAutoFit/>
          </a:bodyPr>
          <a:lstStyle/>
          <a:p>
            <a:r>
              <a:rPr kumimoji="1" lang="ja-JP" altLang="en-US" sz="2400" b="1" u="sng"/>
              <a:t>購買意欲</a:t>
            </a:r>
          </a:p>
        </p:txBody>
      </p:sp>
      <p:sp>
        <p:nvSpPr>
          <p:cNvPr id="37" name="フレーム 36">
            <a:extLst>
              <a:ext uri="{FF2B5EF4-FFF2-40B4-BE49-F238E27FC236}">
                <a16:creationId xmlns:a16="http://schemas.microsoft.com/office/drawing/2014/main" id="{2A12D828-E183-0A48-B00D-2653BADECA28}"/>
              </a:ext>
            </a:extLst>
          </p:cNvPr>
          <p:cNvSpPr/>
          <p:nvPr/>
        </p:nvSpPr>
        <p:spPr>
          <a:xfrm>
            <a:off x="7691244" y="3681876"/>
            <a:ext cx="1755228" cy="812114"/>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28478489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実務的</a:t>
            </a:r>
            <a:r>
              <a:rPr kumimoji="1" lang="ja-JP" altLang="en-US"/>
              <a:t>インプリケーション</a:t>
            </a:r>
          </a:p>
        </p:txBody>
      </p:sp>
      <p:sp>
        <p:nvSpPr>
          <p:cNvPr id="3" name="スライド番号プレースホルダー 2"/>
          <p:cNvSpPr>
            <a:spLocks noGrp="1"/>
          </p:cNvSpPr>
          <p:nvPr>
            <p:ph type="sldNum" sz="quarter" idx="12"/>
          </p:nvPr>
        </p:nvSpPr>
        <p:spPr/>
        <p:txBody>
          <a:bodyPr/>
          <a:lstStyle/>
          <a:p>
            <a:fld id="{9D3CC6C3-5821-4D91-9468-EEB7AFE6B331}" type="slidenum">
              <a:rPr lang="ja-JP" altLang="en-US" smtClean="0"/>
              <a:pPr/>
              <a:t>47</a:t>
            </a:fld>
            <a:endParaRPr lang="ja-JP" altLang="en-US" sz="4000"/>
          </a:p>
        </p:txBody>
      </p:sp>
      <p:sp>
        <p:nvSpPr>
          <p:cNvPr id="4" name="テキスト ボックス 3">
            <a:extLst>
              <a:ext uri="{FF2B5EF4-FFF2-40B4-BE49-F238E27FC236}">
                <a16:creationId xmlns:a16="http://schemas.microsoft.com/office/drawing/2014/main" id="{F2D8335A-D773-431C-8388-AFD71B3F03DC}"/>
              </a:ext>
            </a:extLst>
          </p:cNvPr>
          <p:cNvSpPr txBox="1"/>
          <p:nvPr/>
        </p:nvSpPr>
        <p:spPr>
          <a:xfrm>
            <a:off x="2158738" y="2450783"/>
            <a:ext cx="7758260" cy="1384995"/>
          </a:xfrm>
          <a:prstGeom prst="rect">
            <a:avLst/>
          </a:prstGeom>
          <a:noFill/>
        </p:spPr>
        <p:txBody>
          <a:bodyPr wrap="square" rtlCol="0">
            <a:spAutoFit/>
          </a:bodyPr>
          <a:lstStyle/>
          <a:p>
            <a:r>
              <a:rPr kumimoji="1" lang="ja-JP" altLang="en-US" sz="2800"/>
              <a:t>ブランドや商品に興味、関心がない人やアーカイブを見に行ってしまうような人にもライブコマースを見に来てもらうということが重要である。</a:t>
            </a:r>
          </a:p>
        </p:txBody>
      </p:sp>
    </p:spTree>
    <p:extLst>
      <p:ext uri="{BB962C8B-B14F-4D97-AF65-F5344CB8AC3E}">
        <p14:creationId xmlns:p14="http://schemas.microsoft.com/office/powerpoint/2010/main" val="189402460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参考文献</a:t>
            </a:r>
          </a:p>
        </p:txBody>
      </p:sp>
      <p:sp>
        <p:nvSpPr>
          <p:cNvPr id="3" name="スライド番号プレースホルダー 2"/>
          <p:cNvSpPr>
            <a:spLocks noGrp="1"/>
          </p:cNvSpPr>
          <p:nvPr>
            <p:ph type="sldNum" sz="quarter" idx="12"/>
          </p:nvPr>
        </p:nvSpPr>
        <p:spPr/>
        <p:txBody>
          <a:bodyPr/>
          <a:lstStyle/>
          <a:p>
            <a:fld id="{9D3CC6C3-5821-4D91-9468-EEB7AFE6B331}" type="slidenum">
              <a:rPr lang="ja-JP" altLang="en-US" smtClean="0"/>
              <a:pPr/>
              <a:t>48</a:t>
            </a:fld>
            <a:endParaRPr lang="ja-JP" altLang="en-US" sz="4000"/>
          </a:p>
        </p:txBody>
      </p:sp>
      <p:sp>
        <p:nvSpPr>
          <p:cNvPr id="4" name="テキスト ボックス 3">
            <a:extLst>
              <a:ext uri="{FF2B5EF4-FFF2-40B4-BE49-F238E27FC236}">
                <a16:creationId xmlns:a16="http://schemas.microsoft.com/office/drawing/2014/main" id="{4FB6A1E3-748A-7E4E-8D90-8BAF4F759167}"/>
              </a:ext>
            </a:extLst>
          </p:cNvPr>
          <p:cNvSpPr txBox="1"/>
          <p:nvPr/>
        </p:nvSpPr>
        <p:spPr>
          <a:xfrm>
            <a:off x="788282" y="843677"/>
            <a:ext cx="11037917" cy="3139321"/>
          </a:xfrm>
          <a:prstGeom prst="rect">
            <a:avLst/>
          </a:prstGeom>
          <a:noFill/>
        </p:spPr>
        <p:txBody>
          <a:bodyPr wrap="square" rtlCol="0">
            <a:spAutoFit/>
          </a:bodyPr>
          <a:lstStyle/>
          <a:p>
            <a:pPr algn="l"/>
            <a:r>
              <a:rPr lang="ja-JP" altLang="en-US"/>
              <a:t>●（</a:t>
            </a:r>
            <a:r>
              <a:rPr lang="en-US" altLang="ja-JP"/>
              <a:t>2020</a:t>
            </a:r>
            <a:r>
              <a:rPr lang="ja-JP" altLang="en-US"/>
              <a:t>）</a:t>
            </a:r>
            <a:r>
              <a:rPr lang="en-US" altLang="ja-JP"/>
              <a:t>『</a:t>
            </a:r>
            <a:r>
              <a:rPr lang="ja-JP" altLang="en-US"/>
              <a:t>ライブコマースの動向整理</a:t>
            </a:r>
            <a:r>
              <a:rPr lang="en-US" altLang="ja-JP"/>
              <a:t>』</a:t>
            </a:r>
            <a:r>
              <a:rPr lang="ja-JP" altLang="en-US"/>
              <a:t>三菱</a:t>
            </a:r>
            <a:r>
              <a:rPr lang="en-US" altLang="ja-JP"/>
              <a:t>UFJ</a:t>
            </a:r>
            <a:r>
              <a:rPr lang="ja-JP" altLang="en-US"/>
              <a:t>リサーチ</a:t>
            </a:r>
            <a:r>
              <a:rPr lang="en-US" altLang="ja-JP"/>
              <a:t>&amp;</a:t>
            </a:r>
            <a:r>
              <a:rPr lang="ja-JP" altLang="en-US"/>
              <a:t>コンサルティング</a:t>
            </a:r>
            <a:r>
              <a:rPr lang="en-US" altLang="ja-JP"/>
              <a:t>p.3</a:t>
            </a:r>
            <a:endParaRPr lang="ja-JP" altLang="en-US"/>
          </a:p>
          <a:p>
            <a:pPr algn="l"/>
            <a:endParaRPr lang="ja-JP" altLang="en-US"/>
          </a:p>
          <a:p>
            <a:pPr algn="l"/>
            <a:r>
              <a:rPr lang="ja-JP" altLang="en-US"/>
              <a:t>●一ノ瀬大吾、植田理玖、信國友江、山岡陽、山本彩緒梨（）</a:t>
            </a:r>
            <a:r>
              <a:rPr lang="en-US" altLang="ja-JP"/>
              <a:t>『</a:t>
            </a:r>
            <a:r>
              <a:rPr lang="ja-JP" altLang="en-US"/>
              <a:t>ライブコマースの利用体験が商品選好に与える影響とそのメカニズムの解明</a:t>
            </a:r>
            <a:r>
              <a:rPr lang="en-US" altLang="ja-JP"/>
              <a:t>』</a:t>
            </a:r>
            <a:r>
              <a:rPr lang="ja-JP" altLang="en-US"/>
              <a:t>早稲田大学守口ゼミナール</a:t>
            </a:r>
          </a:p>
          <a:p>
            <a:pPr algn="l"/>
            <a:endParaRPr lang="ja-JP" altLang="en-US"/>
          </a:p>
          <a:p>
            <a:pPr algn="l"/>
            <a:r>
              <a:rPr lang="ja-JP" altLang="en-US"/>
              <a:t>●清野翔太、池尻亮介、上淵寿（</a:t>
            </a:r>
            <a:r>
              <a:rPr lang="en-US" altLang="ja-JP"/>
              <a:t>2013-9</a:t>
            </a:r>
            <a:r>
              <a:rPr lang="ja-JP" altLang="en-US"/>
              <a:t>）</a:t>
            </a:r>
            <a:r>
              <a:rPr lang="en-US" altLang="ja-JP"/>
              <a:t>『</a:t>
            </a:r>
            <a:r>
              <a:rPr lang="ja-JP" altLang="en-US"/>
              <a:t>ポジティブ感情が衝動購買に及ぼす影響</a:t>
            </a:r>
            <a:r>
              <a:rPr lang="en-US" altLang="ja-JP"/>
              <a:t>』</a:t>
            </a:r>
            <a:r>
              <a:rPr lang="ja-JP" altLang="en-US"/>
              <a:t>東京学芸大学学術情報委員会</a:t>
            </a:r>
            <a:r>
              <a:rPr lang="en-US" altLang="ja-JP"/>
              <a:t>p.203.p.204</a:t>
            </a:r>
          </a:p>
          <a:p>
            <a:endParaRPr lang="ja-JP" altLang="en-US"/>
          </a:p>
          <a:p>
            <a:r>
              <a:rPr lang="ja-JP" altLang="en-US"/>
              <a:t>●石井裕明（</a:t>
            </a:r>
            <a:r>
              <a:rPr lang="en-US" altLang="ja-JP"/>
              <a:t>2009</a:t>
            </a:r>
            <a:r>
              <a:rPr lang="ja-JP" altLang="en-US"/>
              <a:t>）</a:t>
            </a:r>
            <a:r>
              <a:rPr lang="en-US" altLang="ja-JP"/>
              <a:t>『</a:t>
            </a:r>
            <a:r>
              <a:rPr lang="ja-JP" altLang="en-US"/>
              <a:t>消費者視点の衝動購買研究</a:t>
            </a:r>
            <a:r>
              <a:rPr lang="en-US" altLang="ja-JP"/>
              <a:t>』</a:t>
            </a:r>
            <a:r>
              <a:rPr lang="ja-JP" altLang="en-US"/>
              <a:t>マーケティングジャーナル</a:t>
            </a:r>
            <a:r>
              <a:rPr lang="en-US" altLang="ja-JP"/>
              <a:t>VoL.29,No.1,p.98</a:t>
            </a:r>
            <a:endParaRPr lang="ja-JP" altLang="en-US"/>
          </a:p>
          <a:p>
            <a:endParaRPr lang="ja-JP" altLang="en-US"/>
          </a:p>
          <a:p>
            <a:r>
              <a:rPr lang="ja-JP" altLang="en-US"/>
              <a:t>●八代弘、山本泰三、中島和夫（</a:t>
            </a:r>
            <a:r>
              <a:rPr lang="en-US" altLang="ja-JP"/>
              <a:t>2012</a:t>
            </a:r>
            <a:r>
              <a:rPr lang="ja-JP" altLang="en-US"/>
              <a:t>）</a:t>
            </a:r>
            <a:r>
              <a:rPr lang="en-US" altLang="ja-JP"/>
              <a:t>『</a:t>
            </a:r>
            <a:r>
              <a:rPr lang="ja-JP" altLang="en-US"/>
              <a:t>よくわかる「</a:t>
            </a:r>
            <a:r>
              <a:rPr lang="en-US" altLang="ja-JP"/>
              <a:t>VA/VE</a:t>
            </a:r>
            <a:r>
              <a:rPr lang="ja-JP" altLang="en-US"/>
              <a:t>」の本</a:t>
            </a:r>
            <a:r>
              <a:rPr lang="en-US" altLang="ja-JP"/>
              <a:t>』</a:t>
            </a:r>
            <a:r>
              <a:rPr lang="ja-JP" altLang="en-US"/>
              <a:t>日刊工業新聞社</a:t>
            </a:r>
            <a:r>
              <a:rPr lang="en-US" altLang="ja-JP"/>
              <a:t>p.11</a:t>
            </a:r>
            <a:endParaRPr lang="ja-JP" altLang="en-US"/>
          </a:p>
        </p:txBody>
      </p:sp>
    </p:spTree>
    <p:extLst>
      <p:ext uri="{BB962C8B-B14F-4D97-AF65-F5344CB8AC3E}">
        <p14:creationId xmlns:p14="http://schemas.microsoft.com/office/powerpoint/2010/main" val="356549449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ea typeface="ＭＳ Ｐゴシック"/>
              </a:rPr>
              <a:t>参考</a:t>
            </a:r>
            <a:r>
              <a:rPr lang="ja-JP" altLang="en-US">
                <a:ea typeface="ＭＳ Ｐゴシック"/>
              </a:rPr>
              <a:t>URL</a:t>
            </a:r>
            <a:endParaRPr kumimoji="1" lang="ja-JP" altLang="en-US">
              <a:ea typeface="ＭＳ Ｐゴシック"/>
            </a:endParaRPr>
          </a:p>
        </p:txBody>
      </p:sp>
      <p:sp>
        <p:nvSpPr>
          <p:cNvPr id="3" name="スライド番号プレースホルダー 2"/>
          <p:cNvSpPr>
            <a:spLocks noGrp="1"/>
          </p:cNvSpPr>
          <p:nvPr>
            <p:ph type="sldNum" sz="quarter" idx="12"/>
          </p:nvPr>
        </p:nvSpPr>
        <p:spPr/>
        <p:txBody>
          <a:bodyPr/>
          <a:lstStyle/>
          <a:p>
            <a:fld id="{9D3CC6C3-5821-4D91-9468-EEB7AFE6B331}" type="slidenum">
              <a:rPr lang="ja-JP" altLang="en-US" smtClean="0"/>
              <a:pPr/>
              <a:t>49</a:t>
            </a:fld>
            <a:endParaRPr lang="ja-JP" altLang="en-US" sz="4000"/>
          </a:p>
        </p:txBody>
      </p:sp>
      <p:sp>
        <p:nvSpPr>
          <p:cNvPr id="4" name="TextBox 3">
            <a:extLst>
              <a:ext uri="{FF2B5EF4-FFF2-40B4-BE49-F238E27FC236}">
                <a16:creationId xmlns:a16="http://schemas.microsoft.com/office/drawing/2014/main" id="{D76D2EEA-6A19-4C91-AF0B-9D643ADCC361}"/>
              </a:ext>
            </a:extLst>
          </p:cNvPr>
          <p:cNvSpPr txBox="1"/>
          <p:nvPr/>
        </p:nvSpPr>
        <p:spPr>
          <a:xfrm>
            <a:off x="444838" y="1120676"/>
            <a:ext cx="11302324" cy="230832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dirty="0">
                <a:ea typeface="ＭＳ Ｐゴシック"/>
                <a:cs typeface="Calibri"/>
              </a:rPr>
              <a:t>●玉川高島屋</a:t>
            </a:r>
            <a:r>
              <a:rPr lang="en-US" altLang="ja-JP" dirty="0">
                <a:ea typeface="ＭＳ Ｐゴシック"/>
                <a:cs typeface="Calibri"/>
              </a:rPr>
              <a:t>S</a:t>
            </a:r>
            <a:r>
              <a:rPr lang="ja-JP" altLang="en-US" dirty="0">
                <a:ea typeface="ＭＳ Ｐゴシック"/>
                <a:cs typeface="Calibri"/>
              </a:rPr>
              <a:t>・</a:t>
            </a:r>
            <a:r>
              <a:rPr lang="en-US" altLang="ja-JP" dirty="0">
                <a:ea typeface="ＭＳ Ｐゴシック"/>
                <a:cs typeface="Calibri"/>
              </a:rPr>
              <a:t>C『</a:t>
            </a:r>
            <a:r>
              <a:rPr lang="ja-JP" altLang="en-US" dirty="0">
                <a:ea typeface="ＭＳ Ｐゴシック"/>
                <a:cs typeface="Calibri"/>
              </a:rPr>
              <a:t>初インスタライブ開催！「心地よく</a:t>
            </a:r>
            <a:r>
              <a:rPr lang="en-US" altLang="ja-JP" dirty="0">
                <a:ea typeface="ＭＳ Ｐゴシック"/>
                <a:cs typeface="Calibri"/>
              </a:rPr>
              <a:t>”</a:t>
            </a:r>
            <a:r>
              <a:rPr lang="ja-JP" altLang="en-US" dirty="0">
                <a:ea typeface="ＭＳ Ｐゴシック"/>
                <a:cs typeface="Calibri"/>
              </a:rPr>
              <a:t>自分軸</a:t>
            </a:r>
            <a:r>
              <a:rPr lang="en-US" altLang="ja-JP" dirty="0">
                <a:ea typeface="ＭＳ Ｐゴシック"/>
                <a:cs typeface="Calibri"/>
              </a:rPr>
              <a:t>”</a:t>
            </a:r>
            <a:r>
              <a:rPr lang="ja-JP" altLang="en-US" dirty="0">
                <a:ea typeface="ＭＳ Ｐゴシック"/>
                <a:cs typeface="Calibri"/>
              </a:rPr>
              <a:t>で生きる」</a:t>
            </a:r>
            <a:r>
              <a:rPr lang="en-US" altLang="ja-JP" dirty="0">
                <a:ea typeface="ＭＳ Ｐゴシック"/>
                <a:cs typeface="Calibri"/>
              </a:rPr>
              <a:t>by</a:t>
            </a:r>
            <a:r>
              <a:rPr lang="ja-JP" altLang="en-US" dirty="0">
                <a:ea typeface="ＭＳ Ｐゴシック"/>
                <a:cs typeface="Calibri"/>
              </a:rPr>
              <a:t>コスメキッチン</a:t>
            </a:r>
            <a:r>
              <a:rPr lang="en-US" altLang="ja-JP" dirty="0">
                <a:ea typeface="ＭＳ Ｐゴシック"/>
                <a:cs typeface="Calibri"/>
              </a:rPr>
              <a:t>』</a:t>
            </a:r>
            <a:endParaRPr lang="ja-JP" altLang="en-US" dirty="0">
              <a:ea typeface="ＭＳ Ｐゴシック"/>
              <a:cs typeface="Calibri"/>
            </a:endParaRPr>
          </a:p>
          <a:p>
            <a:r>
              <a:rPr lang="en-US" altLang="ja-JP" dirty="0">
                <a:ea typeface="ＭＳ Ｐゴシック"/>
                <a:cs typeface="Calibri"/>
                <a:hlinkClick r:id="rId2"/>
              </a:rPr>
              <a:t>https://www.takashimaya.co.jp/tamagawa/sc/terrace/report/?id=2049</a:t>
            </a:r>
            <a:r>
              <a:rPr lang="ja-JP" altLang="en-US" dirty="0">
                <a:ea typeface="ＭＳ Ｐゴシック"/>
                <a:cs typeface="Calibri"/>
              </a:rPr>
              <a:t>（最終閲覧日</a:t>
            </a:r>
            <a:r>
              <a:rPr lang="en-US" altLang="ja-JP" dirty="0">
                <a:ea typeface="ＭＳ Ｐゴシック"/>
                <a:cs typeface="Calibri"/>
              </a:rPr>
              <a:t>2020</a:t>
            </a:r>
            <a:r>
              <a:rPr lang="ja-JP" altLang="en-US" dirty="0">
                <a:ea typeface="ＭＳ Ｐゴシック"/>
                <a:cs typeface="Calibri"/>
              </a:rPr>
              <a:t>年</a:t>
            </a:r>
            <a:r>
              <a:rPr lang="en-US" altLang="ja-JP" dirty="0">
                <a:ea typeface="ＭＳ Ｐゴシック"/>
                <a:cs typeface="Calibri"/>
              </a:rPr>
              <a:t>12</a:t>
            </a:r>
            <a:r>
              <a:rPr lang="ja-JP" altLang="en-US" dirty="0">
                <a:ea typeface="ＭＳ Ｐゴシック"/>
                <a:cs typeface="Calibri"/>
              </a:rPr>
              <a:t>月</a:t>
            </a:r>
            <a:r>
              <a:rPr lang="en-US" altLang="ja-JP" dirty="0">
                <a:ea typeface="ＭＳ Ｐゴシック"/>
                <a:cs typeface="Calibri"/>
              </a:rPr>
              <a:t>15</a:t>
            </a:r>
            <a:r>
              <a:rPr lang="ja-JP" altLang="en-US" dirty="0">
                <a:ea typeface="ＭＳ Ｐゴシック"/>
                <a:cs typeface="Calibri"/>
              </a:rPr>
              <a:t>日）</a:t>
            </a:r>
          </a:p>
          <a:p>
            <a:endParaRPr lang="ja-JP" altLang="en-US" dirty="0">
              <a:ea typeface="ＭＳ Ｐゴシック"/>
              <a:cs typeface="Calibri"/>
            </a:endParaRPr>
          </a:p>
          <a:p>
            <a:r>
              <a:rPr lang="ja-JP" altLang="en-US" dirty="0">
                <a:ea typeface="ＭＳ Ｐゴシック"/>
                <a:cs typeface="Calibri"/>
              </a:rPr>
              <a:t>●</a:t>
            </a:r>
            <a:r>
              <a:rPr lang="en-US" altLang="ja-JP" dirty="0" err="1">
                <a:ea typeface="ＭＳ Ｐゴシック"/>
                <a:cs typeface="Calibri"/>
              </a:rPr>
              <a:t>BRIDGE『Twitch</a:t>
            </a:r>
            <a:r>
              <a:rPr lang="ja-JP" altLang="en-US" dirty="0">
                <a:ea typeface="ＭＳ Ｐゴシック"/>
                <a:cs typeface="Calibri"/>
              </a:rPr>
              <a:t>で合法化する「映画同時視聴」、新たなライブエンタメの可能性</a:t>
            </a:r>
            <a:r>
              <a:rPr lang="en-US" altLang="ja-JP" dirty="0">
                <a:ea typeface="ＭＳ Ｐゴシック"/>
                <a:cs typeface="Calibri"/>
              </a:rPr>
              <a:t>』</a:t>
            </a:r>
            <a:endParaRPr lang="ja-JP" altLang="en-US" dirty="0">
              <a:ea typeface="ＭＳ Ｐゴシック"/>
              <a:cs typeface="Calibri"/>
            </a:endParaRPr>
          </a:p>
          <a:p>
            <a:r>
              <a:rPr lang="en-US" altLang="ja-JP" dirty="0">
                <a:ea typeface="ＭＳ Ｐゴシック"/>
                <a:cs typeface="Calibri"/>
                <a:hlinkClick r:id="rId3"/>
              </a:rPr>
              <a:t>https://thebridge.jp/2020/04/twitch-expands-watch-parties-so-we-can-view-prime-movies-and-tv-shows-together-remotely-pickupnews</a:t>
            </a:r>
            <a:r>
              <a:rPr lang="ja-JP" altLang="en-US" dirty="0">
                <a:ea typeface="ＭＳ Ｐゴシック"/>
                <a:cs typeface="Calibri"/>
              </a:rPr>
              <a:t>（最終閲覧日</a:t>
            </a:r>
            <a:r>
              <a:rPr lang="en-US" altLang="ja-JP" dirty="0">
                <a:ea typeface="ＭＳ Ｐゴシック"/>
                <a:cs typeface="Calibri"/>
              </a:rPr>
              <a:t>2020</a:t>
            </a:r>
            <a:r>
              <a:rPr lang="ja-JP" altLang="en-US" dirty="0">
                <a:ea typeface="ＭＳ Ｐゴシック"/>
                <a:cs typeface="Calibri"/>
              </a:rPr>
              <a:t>年</a:t>
            </a:r>
            <a:r>
              <a:rPr lang="en-US" altLang="ja-JP" dirty="0">
                <a:ea typeface="ＭＳ Ｐゴシック"/>
                <a:cs typeface="Calibri"/>
              </a:rPr>
              <a:t>12</a:t>
            </a:r>
            <a:r>
              <a:rPr lang="ja-JP" altLang="en-US" dirty="0">
                <a:ea typeface="ＭＳ Ｐゴシック"/>
                <a:cs typeface="Calibri"/>
              </a:rPr>
              <a:t>月</a:t>
            </a:r>
            <a:r>
              <a:rPr lang="en-US" altLang="ja-JP" dirty="0">
                <a:ea typeface="ＭＳ Ｐゴシック"/>
                <a:cs typeface="Calibri"/>
              </a:rPr>
              <a:t>15</a:t>
            </a:r>
            <a:r>
              <a:rPr lang="ja-JP" altLang="en-US" dirty="0">
                <a:ea typeface="ＭＳ Ｐゴシック"/>
                <a:cs typeface="Calibri"/>
              </a:rPr>
              <a:t>日）</a:t>
            </a:r>
          </a:p>
          <a:p>
            <a:endParaRPr lang="ja-JP" altLang="en-US" dirty="0">
              <a:ea typeface="ＭＳ Ｐゴシック"/>
              <a:cs typeface="Calibri"/>
            </a:endParaRPr>
          </a:p>
          <a:p>
            <a:endParaRPr lang="ja-JP" altLang="en-US" dirty="0">
              <a:ea typeface="ＭＳ Ｐゴシック"/>
              <a:cs typeface="Calibri"/>
            </a:endParaRPr>
          </a:p>
        </p:txBody>
      </p:sp>
    </p:spTree>
    <p:extLst>
      <p:ext uri="{BB962C8B-B14F-4D97-AF65-F5344CB8AC3E}">
        <p14:creationId xmlns:p14="http://schemas.microsoft.com/office/powerpoint/2010/main" val="12347144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3223409-1460-4331-8EFE-F4083B44BC3B}"/>
              </a:ext>
            </a:extLst>
          </p:cNvPr>
          <p:cNvSpPr>
            <a:spLocks noGrp="1"/>
          </p:cNvSpPr>
          <p:nvPr>
            <p:ph type="title"/>
          </p:nvPr>
        </p:nvSpPr>
        <p:spPr/>
        <p:txBody>
          <a:bodyPr/>
          <a:lstStyle/>
          <a:p>
            <a:r>
              <a:rPr kumimoji="1" lang="ja-JP" altLang="en-US"/>
              <a:t>現状分析　</a:t>
            </a:r>
            <a:r>
              <a:rPr kumimoji="1" lang="en-US" altLang="ja-JP" sz="3200"/>
              <a:t>~</a:t>
            </a:r>
            <a:r>
              <a:rPr kumimoji="1" lang="ja-JP" altLang="en-US" sz="3200"/>
              <a:t>ライブコマースとは</a:t>
            </a:r>
            <a:r>
              <a:rPr kumimoji="1" lang="en-US" altLang="ja-JP" sz="3200"/>
              <a:t>~</a:t>
            </a:r>
            <a:endParaRPr kumimoji="1" lang="ja-JP" altLang="en-US"/>
          </a:p>
        </p:txBody>
      </p:sp>
      <p:sp>
        <p:nvSpPr>
          <p:cNvPr id="3" name="スライド番号プレースホルダー 2">
            <a:extLst>
              <a:ext uri="{FF2B5EF4-FFF2-40B4-BE49-F238E27FC236}">
                <a16:creationId xmlns:a16="http://schemas.microsoft.com/office/drawing/2014/main" id="{3ECA4429-8CAE-49FF-AEC2-4BE174C72D02}"/>
              </a:ext>
            </a:extLst>
          </p:cNvPr>
          <p:cNvSpPr>
            <a:spLocks noGrp="1"/>
          </p:cNvSpPr>
          <p:nvPr>
            <p:ph type="sldNum" sz="quarter" idx="12"/>
          </p:nvPr>
        </p:nvSpPr>
        <p:spPr/>
        <p:txBody>
          <a:bodyPr/>
          <a:lstStyle/>
          <a:p>
            <a:fld id="{9D3CC6C3-5821-4D91-9468-EEB7AFE6B331}" type="slidenum">
              <a:rPr lang="ja-JP" altLang="en-US" smtClean="0"/>
              <a:pPr/>
              <a:t>5</a:t>
            </a:fld>
            <a:endParaRPr lang="ja-JP" altLang="en-US" sz="4000"/>
          </a:p>
        </p:txBody>
      </p:sp>
      <p:sp>
        <p:nvSpPr>
          <p:cNvPr id="4" name="テキスト ボックス 3">
            <a:extLst>
              <a:ext uri="{FF2B5EF4-FFF2-40B4-BE49-F238E27FC236}">
                <a16:creationId xmlns:a16="http://schemas.microsoft.com/office/drawing/2014/main" id="{A895A2BD-B703-48EB-9970-10AD32825053}"/>
              </a:ext>
            </a:extLst>
          </p:cNvPr>
          <p:cNvSpPr txBox="1"/>
          <p:nvPr/>
        </p:nvSpPr>
        <p:spPr>
          <a:xfrm>
            <a:off x="1904314" y="4636965"/>
            <a:ext cx="8557938" cy="769441"/>
          </a:xfrm>
          <a:prstGeom prst="rect">
            <a:avLst/>
          </a:prstGeom>
          <a:noFill/>
        </p:spPr>
        <p:txBody>
          <a:bodyPr wrap="square" rtlCol="0">
            <a:spAutoFit/>
          </a:bodyPr>
          <a:lstStyle/>
          <a:p>
            <a:pPr algn="ctr"/>
            <a:r>
              <a:rPr lang="ja-JP" altLang="en-US" sz="4400" b="1">
                <a:latin typeface="+mj-ea"/>
                <a:ea typeface="+mj-ea"/>
              </a:rPr>
              <a:t>生</a:t>
            </a:r>
            <a:r>
              <a:rPr kumimoji="1" lang="ja-JP" altLang="en-US" sz="4400" b="1">
                <a:latin typeface="+mj-ea"/>
                <a:ea typeface="+mj-ea"/>
              </a:rPr>
              <a:t>配信</a:t>
            </a:r>
            <a:r>
              <a:rPr lang="ja-JP" altLang="en-US" sz="4400" b="1">
                <a:latin typeface="+mj-ea"/>
                <a:ea typeface="+mj-ea"/>
              </a:rPr>
              <a:t>で商品説明を行うサービス</a:t>
            </a:r>
            <a:endParaRPr kumimoji="1" lang="ja-JP" altLang="en-US" sz="4400" b="1">
              <a:latin typeface="+mj-ea"/>
              <a:ea typeface="+mj-ea"/>
            </a:endParaRPr>
          </a:p>
        </p:txBody>
      </p:sp>
      <p:sp>
        <p:nvSpPr>
          <p:cNvPr id="5" name="テキスト ボックス 4">
            <a:extLst>
              <a:ext uri="{FF2B5EF4-FFF2-40B4-BE49-F238E27FC236}">
                <a16:creationId xmlns:a16="http://schemas.microsoft.com/office/drawing/2014/main" id="{8643EF65-3CFA-4F6B-BD4F-FB326C9FB1EB}"/>
              </a:ext>
            </a:extLst>
          </p:cNvPr>
          <p:cNvSpPr txBox="1"/>
          <p:nvPr/>
        </p:nvSpPr>
        <p:spPr>
          <a:xfrm>
            <a:off x="6569616" y="2823645"/>
            <a:ext cx="4101526" cy="307777"/>
          </a:xfrm>
          <a:prstGeom prst="rect">
            <a:avLst/>
          </a:prstGeom>
          <a:noFill/>
        </p:spPr>
        <p:txBody>
          <a:bodyPr wrap="square" rtlCol="0">
            <a:spAutoFit/>
          </a:bodyPr>
          <a:lstStyle/>
          <a:p>
            <a:r>
              <a:rPr lang="ja-JP" altLang="en-US" sz="1400">
                <a:latin typeface="+mn-ea"/>
              </a:rPr>
              <a:t>（三菱</a:t>
            </a:r>
            <a:r>
              <a:rPr lang="en-US" altLang="ja-JP" sz="1400">
                <a:latin typeface="+mn-ea"/>
              </a:rPr>
              <a:t>UFJ</a:t>
            </a:r>
            <a:r>
              <a:rPr lang="ja-JP" altLang="en-US" sz="1400">
                <a:latin typeface="+mn-ea"/>
              </a:rPr>
              <a:t>リサーチ＆コンサルティング、</a:t>
            </a:r>
            <a:r>
              <a:rPr lang="en-US" altLang="ja-JP" sz="1400">
                <a:latin typeface="+mn-ea"/>
              </a:rPr>
              <a:t>2020/06/06)</a:t>
            </a:r>
            <a:endParaRPr lang="ja-JP" altLang="en-US" sz="1400">
              <a:latin typeface="+mn-ea"/>
            </a:endParaRPr>
          </a:p>
        </p:txBody>
      </p:sp>
      <p:sp>
        <p:nvSpPr>
          <p:cNvPr id="8" name="テキスト ボックス 7">
            <a:extLst>
              <a:ext uri="{FF2B5EF4-FFF2-40B4-BE49-F238E27FC236}">
                <a16:creationId xmlns:a16="http://schemas.microsoft.com/office/drawing/2014/main" id="{FC329FDA-E0EC-47D3-8EC5-65A6901F0350}"/>
              </a:ext>
            </a:extLst>
          </p:cNvPr>
          <p:cNvSpPr txBox="1"/>
          <p:nvPr/>
        </p:nvSpPr>
        <p:spPr>
          <a:xfrm>
            <a:off x="1820943" y="1394382"/>
            <a:ext cx="8550111" cy="1200329"/>
          </a:xfrm>
          <a:prstGeom prst="rect">
            <a:avLst/>
          </a:prstGeom>
          <a:noFill/>
        </p:spPr>
        <p:txBody>
          <a:bodyPr wrap="square" rtlCol="0">
            <a:spAutoFit/>
          </a:bodyPr>
          <a:lstStyle/>
          <a:p>
            <a:r>
              <a:rPr kumimoji="1" lang="ja-JP" altLang="en-US" sz="2400"/>
              <a:t>ライブ配信と電子商取引（</a:t>
            </a:r>
            <a:r>
              <a:rPr kumimoji="1" lang="en-US" altLang="ja-JP" sz="2400"/>
              <a:t>EC</a:t>
            </a:r>
            <a:r>
              <a:rPr kumimoji="1" lang="ja-JP" altLang="en-US" sz="2400"/>
              <a:t>）を組み合わせた販売形式である。</a:t>
            </a:r>
            <a:endParaRPr kumimoji="1" lang="en-US" altLang="ja-JP" sz="2400"/>
          </a:p>
          <a:p>
            <a:r>
              <a:rPr lang="ja-JP" altLang="en-US" sz="2400"/>
              <a:t>消費者には、ライブ配信で配信者が紹介する商品について、</a:t>
            </a:r>
            <a:endParaRPr lang="en-US" altLang="ja-JP" sz="2400"/>
          </a:p>
          <a:p>
            <a:r>
              <a:rPr lang="ja-JP" altLang="en-US" sz="2400"/>
              <a:t>コメント等でリアルタイムに質問を行いながら、商品を購入できる。</a:t>
            </a:r>
            <a:endParaRPr kumimoji="1" lang="ja-JP" altLang="en-US" sz="2400"/>
          </a:p>
        </p:txBody>
      </p:sp>
      <p:sp>
        <p:nvSpPr>
          <p:cNvPr id="6" name="四角形: 角を丸くする 5">
            <a:extLst>
              <a:ext uri="{FF2B5EF4-FFF2-40B4-BE49-F238E27FC236}">
                <a16:creationId xmlns:a16="http://schemas.microsoft.com/office/drawing/2014/main" id="{3A2068B1-2672-4B06-B094-B0428FBEA3F4}"/>
              </a:ext>
            </a:extLst>
          </p:cNvPr>
          <p:cNvSpPr/>
          <p:nvPr/>
        </p:nvSpPr>
        <p:spPr>
          <a:xfrm>
            <a:off x="1330779" y="1230701"/>
            <a:ext cx="9530440" cy="2017336"/>
          </a:xfrm>
          <a:prstGeom prst="roundRect">
            <a:avLst/>
          </a:prstGeom>
          <a:noFill/>
          <a:ln w="19050"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kumimoji="1" lang="ja-JP" altLang="en-US"/>
          </a:p>
        </p:txBody>
      </p:sp>
      <p:sp>
        <p:nvSpPr>
          <p:cNvPr id="9" name="正方形/長方形 8">
            <a:extLst>
              <a:ext uri="{FF2B5EF4-FFF2-40B4-BE49-F238E27FC236}">
                <a16:creationId xmlns:a16="http://schemas.microsoft.com/office/drawing/2014/main" id="{E67096EC-E899-4D98-BD92-7FCF7EE3DB2D}"/>
              </a:ext>
            </a:extLst>
          </p:cNvPr>
          <p:cNvSpPr/>
          <p:nvPr/>
        </p:nvSpPr>
        <p:spPr>
          <a:xfrm>
            <a:off x="1998145" y="4352193"/>
            <a:ext cx="8365095" cy="1350893"/>
          </a:xfrm>
          <a:prstGeom prst="rect">
            <a:avLst/>
          </a:prstGeom>
          <a:noFill/>
          <a:ln w="7620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dirty="0"/>
          </a:p>
        </p:txBody>
      </p:sp>
    </p:spTree>
    <p:extLst>
      <p:ext uri="{BB962C8B-B14F-4D97-AF65-F5344CB8AC3E}">
        <p14:creationId xmlns:p14="http://schemas.microsoft.com/office/powerpoint/2010/main" val="97841728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r>
              <a:rPr kumimoji="1" lang="ja-JP" altLang="en-US" sz="6000"/>
              <a:t>ご清聴ありがとうございました</a:t>
            </a:r>
          </a:p>
        </p:txBody>
      </p:sp>
      <p:sp>
        <p:nvSpPr>
          <p:cNvPr id="4" name="スライド番号プレースホルダー 3"/>
          <p:cNvSpPr>
            <a:spLocks noGrp="1"/>
          </p:cNvSpPr>
          <p:nvPr>
            <p:ph type="sldNum" sz="quarter" idx="12"/>
          </p:nvPr>
        </p:nvSpPr>
        <p:spPr/>
        <p:txBody>
          <a:bodyPr/>
          <a:lstStyle/>
          <a:p>
            <a:fld id="{9D3CC6C3-5821-4D91-9468-EEB7AFE6B331}" type="slidenum">
              <a:rPr kumimoji="1" lang="ja-JP" altLang="en-US" smtClean="0"/>
              <a:t>50</a:t>
            </a:fld>
            <a:endParaRPr kumimoji="1" lang="ja-JP" altLang="en-US"/>
          </a:p>
        </p:txBody>
      </p:sp>
    </p:spTree>
    <p:extLst>
      <p:ext uri="{BB962C8B-B14F-4D97-AF65-F5344CB8AC3E}">
        <p14:creationId xmlns:p14="http://schemas.microsoft.com/office/powerpoint/2010/main" val="25990643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 descr="スマートフォンで写真を撮る人のイラスト（女性）">
            <a:extLst>
              <a:ext uri="{FF2B5EF4-FFF2-40B4-BE49-F238E27FC236}">
                <a16:creationId xmlns:a16="http://schemas.microsoft.com/office/drawing/2014/main" id="{0B9EA595-3572-4A65-A484-7C891FD7E02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a:stretch/>
        </p:blipFill>
        <p:spPr bwMode="auto">
          <a:xfrm>
            <a:off x="3276444" y="2838740"/>
            <a:ext cx="1080325" cy="1492080"/>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やじるし素材「 : 」 | 矢印デザイン">
            <a:extLst>
              <a:ext uri="{FF2B5EF4-FFF2-40B4-BE49-F238E27FC236}">
                <a16:creationId xmlns:a16="http://schemas.microsoft.com/office/drawing/2014/main" id="{5348EBDB-3132-407A-912F-47687B553D3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3604399">
            <a:off x="5140716" y="2126152"/>
            <a:ext cx="1395380" cy="1813286"/>
          </a:xfrm>
          <a:prstGeom prst="rect">
            <a:avLst/>
          </a:prstGeom>
          <a:noFill/>
          <a:extLst>
            <a:ext uri="{909E8E84-426E-40DD-AFC4-6F175D3DCCD1}">
              <a14:hiddenFill xmlns:a14="http://schemas.microsoft.com/office/drawing/2010/main">
                <a:solidFill>
                  <a:srgbClr val="FFFFFF"/>
                </a:solidFill>
              </a14:hiddenFill>
            </a:ext>
          </a:extLst>
        </p:spPr>
      </p:pic>
      <p:sp>
        <p:nvSpPr>
          <p:cNvPr id="2" name="タイトル 1">
            <a:extLst>
              <a:ext uri="{FF2B5EF4-FFF2-40B4-BE49-F238E27FC236}">
                <a16:creationId xmlns:a16="http://schemas.microsoft.com/office/drawing/2014/main" id="{821A37BB-6BAB-4AB0-98F8-A606FAC20923}"/>
              </a:ext>
            </a:extLst>
          </p:cNvPr>
          <p:cNvSpPr>
            <a:spLocks noGrp="1"/>
          </p:cNvSpPr>
          <p:nvPr>
            <p:ph type="title"/>
          </p:nvPr>
        </p:nvSpPr>
        <p:spPr/>
        <p:txBody>
          <a:bodyPr/>
          <a:lstStyle/>
          <a:p>
            <a:r>
              <a:rPr lang="ja-JP" altLang="en-US" dirty="0"/>
              <a:t>現状分析　</a:t>
            </a:r>
            <a:r>
              <a:rPr lang="en-US" altLang="ja-JP" sz="3200" dirty="0"/>
              <a:t>~</a:t>
            </a:r>
            <a:r>
              <a:rPr lang="ja-JP" altLang="en-US" sz="3200" dirty="0"/>
              <a:t>ライブコマースとは</a:t>
            </a:r>
            <a:r>
              <a:rPr lang="en-US" altLang="ja-JP" sz="3200" dirty="0"/>
              <a:t>~</a:t>
            </a:r>
            <a:endParaRPr kumimoji="1" lang="ja-JP" altLang="en-US" dirty="0"/>
          </a:p>
        </p:txBody>
      </p:sp>
      <p:sp>
        <p:nvSpPr>
          <p:cNvPr id="3" name="スライド番号プレースホルダー 2">
            <a:extLst>
              <a:ext uri="{FF2B5EF4-FFF2-40B4-BE49-F238E27FC236}">
                <a16:creationId xmlns:a16="http://schemas.microsoft.com/office/drawing/2014/main" id="{9D1FA87B-DD84-4C81-B5E8-4EF3019D06D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D3CC6C3-5821-4D91-9468-EEB7AFE6B331}" type="slidenum">
              <a:rPr kumimoji="1" lang="ja-JP" altLang="en-US" sz="4000" b="0" i="0" u="none" strike="noStrike" kern="1200" cap="none" spc="0" normalizeH="0" baseline="0" noProof="0" smtClean="0">
                <a:ln>
                  <a:noFill/>
                </a:ln>
                <a:solidFill>
                  <a:srgbClr val="FFFFFF"/>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1" lang="ja-JP" altLang="en-US" sz="4000" b="0" i="0" u="none" strike="noStrike" kern="1200" cap="none" spc="0" normalizeH="0" baseline="0" noProof="0">
              <a:ln>
                <a:noFill/>
              </a:ln>
              <a:solidFill>
                <a:srgbClr val="FFFFFF"/>
              </a:solidFill>
              <a:effectLst/>
              <a:uLnTx/>
              <a:uFillTx/>
              <a:latin typeface="Calibri" panose="020F0502020204030204"/>
              <a:ea typeface="ＭＳ Ｐゴシック" panose="020B0600070205080204" pitchFamily="50" charset="-128"/>
              <a:cs typeface="+mn-cs"/>
            </a:endParaRPr>
          </a:p>
        </p:txBody>
      </p:sp>
      <p:cxnSp>
        <p:nvCxnSpPr>
          <p:cNvPr id="5" name="直線矢印コネクタ 4">
            <a:extLst>
              <a:ext uri="{FF2B5EF4-FFF2-40B4-BE49-F238E27FC236}">
                <a16:creationId xmlns:a16="http://schemas.microsoft.com/office/drawing/2014/main" id="{AF8B1D8E-058E-432E-8675-A230A0A0AE7F}"/>
              </a:ext>
            </a:extLst>
          </p:cNvPr>
          <p:cNvCxnSpPr>
            <a:cxnSpLocks/>
          </p:cNvCxnSpPr>
          <p:nvPr/>
        </p:nvCxnSpPr>
        <p:spPr>
          <a:xfrm>
            <a:off x="1743959" y="2714919"/>
            <a:ext cx="8691513" cy="0"/>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 name="直線コネクタ 7">
            <a:extLst>
              <a:ext uri="{FF2B5EF4-FFF2-40B4-BE49-F238E27FC236}">
                <a16:creationId xmlns:a16="http://schemas.microsoft.com/office/drawing/2014/main" id="{359CB0D0-8835-4FD2-A2D1-96D89FB63A08}"/>
              </a:ext>
            </a:extLst>
          </p:cNvPr>
          <p:cNvCxnSpPr>
            <a:cxnSpLocks/>
          </p:cNvCxnSpPr>
          <p:nvPr/>
        </p:nvCxnSpPr>
        <p:spPr>
          <a:xfrm>
            <a:off x="5382705" y="2320173"/>
            <a:ext cx="0" cy="789494"/>
          </a:xfrm>
          <a:prstGeom prst="line">
            <a:avLst/>
          </a:prstGeom>
          <a:ln w="38100"/>
        </p:spPr>
        <p:style>
          <a:lnRef idx="1">
            <a:schemeClr val="dk1"/>
          </a:lnRef>
          <a:fillRef idx="0">
            <a:schemeClr val="dk1"/>
          </a:fillRef>
          <a:effectRef idx="0">
            <a:schemeClr val="dk1"/>
          </a:effectRef>
          <a:fontRef idx="minor">
            <a:schemeClr val="tx1"/>
          </a:fontRef>
        </p:style>
      </p:cxnSp>
      <p:sp>
        <p:nvSpPr>
          <p:cNvPr id="9" name="矢印: 五方向 8">
            <a:extLst>
              <a:ext uri="{FF2B5EF4-FFF2-40B4-BE49-F238E27FC236}">
                <a16:creationId xmlns:a16="http://schemas.microsoft.com/office/drawing/2014/main" id="{43EDCCA4-792A-48F6-B276-F43975CDFD0D}"/>
              </a:ext>
            </a:extLst>
          </p:cNvPr>
          <p:cNvSpPr/>
          <p:nvPr/>
        </p:nvSpPr>
        <p:spPr>
          <a:xfrm>
            <a:off x="3220052" y="2161705"/>
            <a:ext cx="2139875" cy="451309"/>
          </a:xfrm>
          <a:prstGeom prst="homePlate">
            <a:avLst/>
          </a:prstGeom>
          <a:solidFill>
            <a:schemeClr val="accent6">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ＭＳ Ｐゴシック" panose="020B0600070205080204" pitchFamily="50" charset="-128"/>
              <a:cs typeface="+mn-cs"/>
            </a:endParaRPr>
          </a:p>
        </p:txBody>
      </p:sp>
      <p:cxnSp>
        <p:nvCxnSpPr>
          <p:cNvPr id="13" name="直線コネクタ 12">
            <a:extLst>
              <a:ext uri="{FF2B5EF4-FFF2-40B4-BE49-F238E27FC236}">
                <a16:creationId xmlns:a16="http://schemas.microsoft.com/office/drawing/2014/main" id="{108E4977-7189-4860-A1D6-8CF53FA22D9A}"/>
              </a:ext>
            </a:extLst>
          </p:cNvPr>
          <p:cNvCxnSpPr>
            <a:cxnSpLocks/>
          </p:cNvCxnSpPr>
          <p:nvPr/>
        </p:nvCxnSpPr>
        <p:spPr>
          <a:xfrm>
            <a:off x="3225548" y="2320173"/>
            <a:ext cx="0" cy="789494"/>
          </a:xfrm>
          <a:prstGeom prst="line">
            <a:avLst/>
          </a:prstGeom>
          <a:ln w="38100"/>
        </p:spPr>
        <p:style>
          <a:lnRef idx="1">
            <a:schemeClr val="dk1"/>
          </a:lnRef>
          <a:fillRef idx="0">
            <a:schemeClr val="dk1"/>
          </a:fillRef>
          <a:effectRef idx="0">
            <a:schemeClr val="dk1"/>
          </a:effectRef>
          <a:fontRef idx="minor">
            <a:schemeClr val="tx1"/>
          </a:fontRef>
        </p:style>
      </p:cxnSp>
      <p:sp>
        <p:nvSpPr>
          <p:cNvPr id="14" name="矢印: 五方向 13">
            <a:extLst>
              <a:ext uri="{FF2B5EF4-FFF2-40B4-BE49-F238E27FC236}">
                <a16:creationId xmlns:a16="http://schemas.microsoft.com/office/drawing/2014/main" id="{E30045BC-30EA-428C-B6B6-5297D1757E46}"/>
              </a:ext>
            </a:extLst>
          </p:cNvPr>
          <p:cNvSpPr/>
          <p:nvPr/>
        </p:nvSpPr>
        <p:spPr>
          <a:xfrm>
            <a:off x="5430969" y="2161705"/>
            <a:ext cx="4193797" cy="451310"/>
          </a:xfrm>
          <a:prstGeom prst="homePlate">
            <a:avLst/>
          </a:prstGeom>
          <a:solidFill>
            <a:schemeClr val="accent5">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ＭＳ Ｐゴシック" panose="020B0600070205080204" pitchFamily="50" charset="-128"/>
              <a:cs typeface="+mn-cs"/>
            </a:endParaRPr>
          </a:p>
        </p:txBody>
      </p:sp>
      <p:sp>
        <p:nvSpPr>
          <p:cNvPr id="16" name="テキスト ボックス 15">
            <a:extLst>
              <a:ext uri="{FF2B5EF4-FFF2-40B4-BE49-F238E27FC236}">
                <a16:creationId xmlns:a16="http://schemas.microsoft.com/office/drawing/2014/main" id="{9C605CE3-8690-43CB-A63A-C08EDCEA9E73}"/>
              </a:ext>
            </a:extLst>
          </p:cNvPr>
          <p:cNvSpPr txBox="1"/>
          <p:nvPr/>
        </p:nvSpPr>
        <p:spPr>
          <a:xfrm>
            <a:off x="3502850" y="2215107"/>
            <a:ext cx="160255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rPr>
              <a:t>ライブコマース</a:t>
            </a:r>
          </a:p>
        </p:txBody>
      </p:sp>
      <p:sp>
        <p:nvSpPr>
          <p:cNvPr id="18" name="テキスト ボックス 17">
            <a:extLst>
              <a:ext uri="{FF2B5EF4-FFF2-40B4-BE49-F238E27FC236}">
                <a16:creationId xmlns:a16="http://schemas.microsoft.com/office/drawing/2014/main" id="{B630EDF1-97C8-40FD-B631-5AECA4558745}"/>
              </a:ext>
            </a:extLst>
          </p:cNvPr>
          <p:cNvSpPr txBox="1"/>
          <p:nvPr/>
        </p:nvSpPr>
        <p:spPr>
          <a:xfrm>
            <a:off x="6448544" y="2205488"/>
            <a:ext cx="1411661"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rPr>
              <a:t>アーカイブ</a:t>
            </a:r>
          </a:p>
        </p:txBody>
      </p:sp>
      <p:grpSp>
        <p:nvGrpSpPr>
          <p:cNvPr id="22" name="グループ化 21">
            <a:extLst>
              <a:ext uri="{FF2B5EF4-FFF2-40B4-BE49-F238E27FC236}">
                <a16:creationId xmlns:a16="http://schemas.microsoft.com/office/drawing/2014/main" id="{3A0F1AC2-E7A7-4598-9EED-523E1D6895A0}"/>
              </a:ext>
            </a:extLst>
          </p:cNvPr>
          <p:cNvGrpSpPr/>
          <p:nvPr/>
        </p:nvGrpSpPr>
        <p:grpSpPr>
          <a:xfrm>
            <a:off x="8000301" y="1894796"/>
            <a:ext cx="524713" cy="1457158"/>
            <a:chOff x="8000301" y="2113781"/>
            <a:chExt cx="524713" cy="1274069"/>
          </a:xfrm>
        </p:grpSpPr>
        <p:sp>
          <p:nvSpPr>
            <p:cNvPr id="19" name="波線 18">
              <a:extLst>
                <a:ext uri="{FF2B5EF4-FFF2-40B4-BE49-F238E27FC236}">
                  <a16:creationId xmlns:a16="http://schemas.microsoft.com/office/drawing/2014/main" id="{3FD9B7F4-B144-4A04-B1D4-CBBAD6DAFACF}"/>
                </a:ext>
              </a:extLst>
            </p:cNvPr>
            <p:cNvSpPr/>
            <p:nvPr/>
          </p:nvSpPr>
          <p:spPr>
            <a:xfrm rot="5400000">
              <a:off x="7746865" y="2531099"/>
              <a:ext cx="946306" cy="439433"/>
            </a:xfrm>
            <a:prstGeom prst="wave">
              <a:avLst/>
            </a:prstGeom>
            <a:ln w="28575"/>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
          <p:nvSpPr>
            <p:cNvPr id="20" name="正方形/長方形 19">
              <a:extLst>
                <a:ext uri="{FF2B5EF4-FFF2-40B4-BE49-F238E27FC236}">
                  <a16:creationId xmlns:a16="http://schemas.microsoft.com/office/drawing/2014/main" id="{78CAF150-70BE-4CFF-8DDD-0815B1E04E88}"/>
                </a:ext>
              </a:extLst>
            </p:cNvPr>
            <p:cNvSpPr/>
            <p:nvPr/>
          </p:nvSpPr>
          <p:spPr>
            <a:xfrm>
              <a:off x="8000301" y="2113781"/>
              <a:ext cx="439434" cy="1797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ＭＳ Ｐゴシック" panose="020B0600070205080204" pitchFamily="50" charset="-128"/>
                <a:cs typeface="+mn-cs"/>
              </a:endParaRPr>
            </a:p>
          </p:txBody>
        </p:sp>
        <p:sp>
          <p:nvSpPr>
            <p:cNvPr id="21" name="正方形/長方形 20">
              <a:extLst>
                <a:ext uri="{FF2B5EF4-FFF2-40B4-BE49-F238E27FC236}">
                  <a16:creationId xmlns:a16="http://schemas.microsoft.com/office/drawing/2014/main" id="{500B6CBA-22BD-467A-A16E-F79338442C62}"/>
                </a:ext>
              </a:extLst>
            </p:cNvPr>
            <p:cNvSpPr/>
            <p:nvPr/>
          </p:nvSpPr>
          <p:spPr>
            <a:xfrm>
              <a:off x="8085580" y="3208062"/>
              <a:ext cx="439434" cy="1797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ＭＳ Ｐゴシック" panose="020B0600070205080204" pitchFamily="50" charset="-128"/>
                <a:cs typeface="+mn-cs"/>
              </a:endParaRPr>
            </a:p>
          </p:txBody>
        </p:sp>
      </p:grpSp>
      <p:sp>
        <p:nvSpPr>
          <p:cNvPr id="24" name="テキスト ボックス 23">
            <a:extLst>
              <a:ext uri="{FF2B5EF4-FFF2-40B4-BE49-F238E27FC236}">
                <a16:creationId xmlns:a16="http://schemas.microsoft.com/office/drawing/2014/main" id="{1CAECD53-292D-400A-9CC8-2AE1CDCC46C3}"/>
              </a:ext>
            </a:extLst>
          </p:cNvPr>
          <p:cNvSpPr txBox="1"/>
          <p:nvPr/>
        </p:nvSpPr>
        <p:spPr>
          <a:xfrm>
            <a:off x="1276185" y="1358111"/>
            <a:ext cx="332766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rPr>
              <a:t>例）</a:t>
            </a:r>
            <a:r>
              <a:rPr kumimoji="1" lang="en-US" altLang="ja-JP" sz="18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rPr>
              <a:t>19:00~19:30</a:t>
            </a:r>
            <a:r>
              <a:rPr kumimoji="1" lang="ja-JP" altLang="en-US" sz="18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rPr>
              <a:t>のライブコマース</a:t>
            </a:r>
          </a:p>
        </p:txBody>
      </p:sp>
      <p:sp>
        <p:nvSpPr>
          <p:cNvPr id="25" name="テキスト ボックス 24">
            <a:extLst>
              <a:ext uri="{FF2B5EF4-FFF2-40B4-BE49-F238E27FC236}">
                <a16:creationId xmlns:a16="http://schemas.microsoft.com/office/drawing/2014/main" id="{49085F19-36FD-4383-8031-37AD21DCECD0}"/>
              </a:ext>
            </a:extLst>
          </p:cNvPr>
          <p:cNvSpPr txBox="1"/>
          <p:nvPr/>
        </p:nvSpPr>
        <p:spPr>
          <a:xfrm>
            <a:off x="2865740" y="1812942"/>
            <a:ext cx="750222"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rPr>
              <a:t>19:00</a:t>
            </a:r>
            <a:endParaRPr kumimoji="1" lang="ja-JP" altLang="en-US" sz="18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
        <p:nvSpPr>
          <p:cNvPr id="26" name="テキスト ボックス 25">
            <a:extLst>
              <a:ext uri="{FF2B5EF4-FFF2-40B4-BE49-F238E27FC236}">
                <a16:creationId xmlns:a16="http://schemas.microsoft.com/office/drawing/2014/main" id="{257F7723-44B1-4B3D-9FB1-DA3B1FB792D8}"/>
              </a:ext>
            </a:extLst>
          </p:cNvPr>
          <p:cNvSpPr txBox="1"/>
          <p:nvPr/>
        </p:nvSpPr>
        <p:spPr>
          <a:xfrm>
            <a:off x="5028979" y="1797284"/>
            <a:ext cx="772998" cy="37741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rPr>
              <a:t>19:30</a:t>
            </a:r>
            <a:endParaRPr kumimoji="1" lang="ja-JP" altLang="en-US" sz="18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
        <p:nvSpPr>
          <p:cNvPr id="29" name="テキスト ボックス 28">
            <a:extLst>
              <a:ext uri="{FF2B5EF4-FFF2-40B4-BE49-F238E27FC236}">
                <a16:creationId xmlns:a16="http://schemas.microsoft.com/office/drawing/2014/main" id="{AE28883C-D210-4D27-A92B-648B879ECD7D}"/>
              </a:ext>
            </a:extLst>
          </p:cNvPr>
          <p:cNvSpPr txBox="1"/>
          <p:nvPr/>
        </p:nvSpPr>
        <p:spPr>
          <a:xfrm>
            <a:off x="1082339" y="4988206"/>
            <a:ext cx="10014751" cy="461665"/>
          </a:xfrm>
          <a:prstGeom prst="rect">
            <a:avLst/>
          </a:prstGeom>
          <a:noFill/>
        </p:spPr>
        <p:txBody>
          <a:bodyPr wrap="square" rtlCol="0">
            <a:spAutoFit/>
          </a:bodyPr>
          <a:lstStyle/>
          <a:p>
            <a:pPr algn="ctr">
              <a:defRPr/>
            </a:pPr>
            <a:r>
              <a:rPr lang="ja-JP" altLang="en-US" sz="2400">
                <a:solidFill>
                  <a:prstClr val="black"/>
                </a:solidFill>
                <a:latin typeface="Calibri" panose="020F0502020204030204"/>
                <a:ea typeface="ＭＳ Ｐゴシック" panose="020B0600070205080204" pitchFamily="50" charset="-128"/>
              </a:rPr>
              <a:t>ライブコマースは配信時間が終わる</a:t>
            </a:r>
            <a:r>
              <a:rPr lang="ja-JP" altLang="en-US" sz="2400">
                <a:solidFill>
                  <a:prstClr val="black"/>
                </a:solidFill>
              </a:rPr>
              <a:t>と</a:t>
            </a:r>
            <a:r>
              <a:rPr lang="ja-JP" altLang="en-US" sz="2400" dirty="0">
                <a:solidFill>
                  <a:prstClr val="black"/>
                </a:solidFill>
              </a:rPr>
              <a:t>同じ</a:t>
            </a:r>
            <a:r>
              <a:rPr lang="ja-JP" altLang="en-US" sz="2400">
                <a:solidFill>
                  <a:prstClr val="black"/>
                </a:solidFill>
              </a:rPr>
              <a:t>内容</a:t>
            </a:r>
            <a:r>
              <a:rPr lang="ja-JP" altLang="en-US" sz="2400" dirty="0">
                <a:solidFill>
                  <a:prstClr val="black"/>
                </a:solidFill>
              </a:rPr>
              <a:t>の動画</a:t>
            </a:r>
            <a:r>
              <a:rPr lang="ja-JP" altLang="en-US" sz="2400">
                <a:solidFill>
                  <a:prstClr val="black"/>
                </a:solidFill>
              </a:rPr>
              <a:t>が</a:t>
            </a:r>
            <a:r>
              <a:rPr lang="ja-JP" altLang="en-US" sz="2400">
                <a:solidFill>
                  <a:srgbClr val="FF0000"/>
                </a:solidFill>
                <a:latin typeface="Calibri" panose="020F0502020204030204"/>
                <a:ea typeface="ＭＳ Ｐゴシック" panose="020B0600070205080204" pitchFamily="50" charset="-128"/>
              </a:rPr>
              <a:t>アーカイブ</a:t>
            </a:r>
            <a:r>
              <a:rPr lang="ja-JP" altLang="en-US" sz="2400">
                <a:solidFill>
                  <a:prstClr val="black"/>
                </a:solidFill>
                <a:latin typeface="Calibri" panose="020F0502020204030204"/>
                <a:ea typeface="ＭＳ Ｐゴシック" panose="020B0600070205080204" pitchFamily="50" charset="-128"/>
              </a:rPr>
              <a:t>として残る</a:t>
            </a:r>
            <a:endParaRPr lang="en-US" altLang="ja-JP" sz="2400">
              <a:solidFill>
                <a:prstClr val="black"/>
              </a:solidFill>
              <a:latin typeface="Calibri" panose="020F0502020204030204"/>
              <a:ea typeface="ＭＳ Ｐゴシック" panose="020B0600070205080204" pitchFamily="50" charset="-128"/>
            </a:endParaRPr>
          </a:p>
        </p:txBody>
      </p:sp>
      <p:sp>
        <p:nvSpPr>
          <p:cNvPr id="4" name="正方形/長方形 3">
            <a:extLst>
              <a:ext uri="{FF2B5EF4-FFF2-40B4-BE49-F238E27FC236}">
                <a16:creationId xmlns:a16="http://schemas.microsoft.com/office/drawing/2014/main" id="{8866A094-DF7A-4FBB-A9C8-C26168459209}"/>
              </a:ext>
            </a:extLst>
          </p:cNvPr>
          <p:cNvSpPr/>
          <p:nvPr/>
        </p:nvSpPr>
        <p:spPr>
          <a:xfrm>
            <a:off x="958443" y="4700594"/>
            <a:ext cx="10262541" cy="1036890"/>
          </a:xfrm>
          <a:prstGeom prst="rect">
            <a:avLst/>
          </a:prstGeom>
          <a:noFill/>
          <a:ln w="7620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BFC98242-09FE-48A8-862D-F36F8B1DD18F}"/>
              </a:ext>
            </a:extLst>
          </p:cNvPr>
          <p:cNvSpPr txBox="1"/>
          <p:nvPr/>
        </p:nvSpPr>
        <p:spPr>
          <a:xfrm>
            <a:off x="4003590" y="5877671"/>
            <a:ext cx="7091130" cy="338554"/>
          </a:xfrm>
          <a:prstGeom prst="rect">
            <a:avLst/>
          </a:prstGeom>
          <a:noFill/>
        </p:spPr>
        <p:txBody>
          <a:bodyPr wrap="square" rtlCol="0">
            <a:spAutoFit/>
          </a:bodyPr>
          <a:lstStyle/>
          <a:p>
            <a:r>
              <a:rPr lang="ja-JP" altLang="en-US" sz="1600" dirty="0">
                <a:solidFill>
                  <a:prstClr val="black"/>
                </a:solidFill>
                <a:latin typeface="Calibri" panose="020F0502020204030204"/>
                <a:ea typeface="ＭＳ Ｐゴシック" panose="020B0600070205080204" pitchFamily="50" charset="-128"/>
              </a:rPr>
              <a:t>＊</a:t>
            </a:r>
            <a:r>
              <a:rPr kumimoji="1" lang="ja-JP" altLang="en-US" sz="16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rPr>
              <a:t>アーカイブとして残った動画は、削除されるまで</a:t>
            </a:r>
            <a:r>
              <a:rPr lang="ja-JP" altLang="en-US" sz="1600">
                <a:solidFill>
                  <a:prstClr val="black"/>
                </a:solidFill>
                <a:latin typeface="Calibri" panose="020F0502020204030204"/>
                <a:ea typeface="ＭＳ Ｐゴシック" panose="020B0600070205080204" pitchFamily="50" charset="-128"/>
              </a:rPr>
              <a:t>いつでも</a:t>
            </a:r>
            <a:r>
              <a:rPr kumimoji="1" lang="ja-JP" altLang="en-US" sz="16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rPr>
              <a:t>視聴することができる</a:t>
            </a:r>
          </a:p>
        </p:txBody>
      </p:sp>
      <p:sp>
        <p:nvSpPr>
          <p:cNvPr id="7" name="テキスト ボックス 6">
            <a:extLst>
              <a:ext uri="{FF2B5EF4-FFF2-40B4-BE49-F238E27FC236}">
                <a16:creationId xmlns:a16="http://schemas.microsoft.com/office/drawing/2014/main" id="{92BABE2C-53A1-480B-AB88-7B06F034A615}"/>
              </a:ext>
            </a:extLst>
          </p:cNvPr>
          <p:cNvSpPr txBox="1"/>
          <p:nvPr/>
        </p:nvSpPr>
        <p:spPr>
          <a:xfrm>
            <a:off x="1276185" y="845493"/>
            <a:ext cx="2785340" cy="461665"/>
          </a:xfrm>
          <a:prstGeom prst="rect">
            <a:avLst/>
          </a:prstGeom>
          <a:noFill/>
        </p:spPr>
        <p:txBody>
          <a:bodyPr wrap="square" rtlCol="0">
            <a:spAutoFit/>
          </a:bodyPr>
          <a:lstStyle/>
          <a:p>
            <a:r>
              <a:rPr kumimoji="1" lang="ja-JP" altLang="en-US" sz="2400" u="sng" dirty="0"/>
              <a:t>生配信が終わると</a:t>
            </a:r>
            <a:r>
              <a:rPr kumimoji="1" lang="en-US" altLang="ja-JP" sz="2400" u="sng" dirty="0"/>
              <a:t>…</a:t>
            </a:r>
            <a:endParaRPr kumimoji="1" lang="ja-JP" altLang="en-US" sz="2400" u="sng" dirty="0"/>
          </a:p>
        </p:txBody>
      </p:sp>
    </p:spTree>
    <p:extLst>
      <p:ext uri="{BB962C8B-B14F-4D97-AF65-F5344CB8AC3E}">
        <p14:creationId xmlns:p14="http://schemas.microsoft.com/office/powerpoint/2010/main" val="11686237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8754CAF-A068-4906-9515-2044A89E8553}"/>
              </a:ext>
            </a:extLst>
          </p:cNvPr>
          <p:cNvSpPr>
            <a:spLocks noGrp="1"/>
          </p:cNvSpPr>
          <p:nvPr>
            <p:ph type="title"/>
          </p:nvPr>
        </p:nvSpPr>
        <p:spPr/>
        <p:txBody>
          <a:bodyPr/>
          <a:lstStyle/>
          <a:p>
            <a:r>
              <a:rPr kumimoji="1" lang="ja-JP" altLang="en-US"/>
              <a:t>現状分析　</a:t>
            </a:r>
            <a:r>
              <a:rPr kumimoji="1" lang="en-US" altLang="ja-JP" sz="3200"/>
              <a:t>~</a:t>
            </a:r>
            <a:r>
              <a:rPr kumimoji="1" lang="ja-JP" altLang="en-US" sz="3200"/>
              <a:t>ライブコマースの特徴①</a:t>
            </a:r>
            <a:r>
              <a:rPr kumimoji="1" lang="en-US" altLang="ja-JP" sz="3200"/>
              <a:t>~</a:t>
            </a:r>
            <a:endParaRPr kumimoji="1" lang="ja-JP" altLang="en-US"/>
          </a:p>
        </p:txBody>
      </p:sp>
      <p:sp>
        <p:nvSpPr>
          <p:cNvPr id="19" name="スライド番号プレースホルダー 18"/>
          <p:cNvSpPr>
            <a:spLocks noGrp="1"/>
          </p:cNvSpPr>
          <p:nvPr>
            <p:ph type="sldNum" sz="quarter" idx="12"/>
          </p:nvPr>
        </p:nvSpPr>
        <p:spPr/>
        <p:txBody>
          <a:bodyPr/>
          <a:lstStyle/>
          <a:p>
            <a:fld id="{9D3CC6C3-5821-4D91-9468-EEB7AFE6B331}" type="slidenum">
              <a:rPr lang="ja-JP" altLang="en-US" smtClean="0"/>
              <a:pPr/>
              <a:t>7</a:t>
            </a:fld>
            <a:endParaRPr lang="ja-JP" altLang="en-US" sz="4000"/>
          </a:p>
        </p:txBody>
      </p:sp>
      <p:pic>
        <p:nvPicPr>
          <p:cNvPr id="4" name="図 3">
            <a:extLst>
              <a:ext uri="{FF2B5EF4-FFF2-40B4-BE49-F238E27FC236}">
                <a16:creationId xmlns:a16="http://schemas.microsoft.com/office/drawing/2014/main" id="{AC9162B8-D953-4121-82A0-F6BD1BAC90E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56665" y="2862819"/>
            <a:ext cx="4144616" cy="1036154"/>
          </a:xfrm>
          <a:prstGeom prst="rect">
            <a:avLst/>
          </a:prstGeom>
        </p:spPr>
      </p:pic>
      <p:pic>
        <p:nvPicPr>
          <p:cNvPr id="5" name="図 4">
            <a:extLst>
              <a:ext uri="{FF2B5EF4-FFF2-40B4-BE49-F238E27FC236}">
                <a16:creationId xmlns:a16="http://schemas.microsoft.com/office/drawing/2014/main" id="{366ED070-04D1-4C97-B1B2-D56AE9EC0FB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31088" y="4351532"/>
            <a:ext cx="3597938" cy="727496"/>
          </a:xfrm>
          <a:prstGeom prst="rect">
            <a:avLst/>
          </a:prstGeom>
        </p:spPr>
      </p:pic>
      <p:pic>
        <p:nvPicPr>
          <p:cNvPr id="6" name="図 5">
            <a:extLst>
              <a:ext uri="{FF2B5EF4-FFF2-40B4-BE49-F238E27FC236}">
                <a16:creationId xmlns:a16="http://schemas.microsoft.com/office/drawing/2014/main" id="{BE139E57-899A-4FF8-8FDC-364DD3684EE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58644" y="3582317"/>
            <a:ext cx="4147575" cy="1151930"/>
          </a:xfrm>
          <a:prstGeom prst="rect">
            <a:avLst/>
          </a:prstGeom>
        </p:spPr>
      </p:pic>
      <p:pic>
        <p:nvPicPr>
          <p:cNvPr id="7" name="図 6">
            <a:extLst>
              <a:ext uri="{FF2B5EF4-FFF2-40B4-BE49-F238E27FC236}">
                <a16:creationId xmlns:a16="http://schemas.microsoft.com/office/drawing/2014/main" id="{57E19199-CA99-469F-B2DD-E9558C0CD96F}"/>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r="-1166"/>
          <a:stretch/>
        </p:blipFill>
        <p:spPr>
          <a:xfrm>
            <a:off x="914482" y="757744"/>
            <a:ext cx="2584560" cy="4606480"/>
          </a:xfrm>
          <a:prstGeom prst="rect">
            <a:avLst/>
          </a:prstGeom>
        </p:spPr>
      </p:pic>
      <p:sp>
        <p:nvSpPr>
          <p:cNvPr id="9" name="正方形/長方形 8">
            <a:extLst>
              <a:ext uri="{FF2B5EF4-FFF2-40B4-BE49-F238E27FC236}">
                <a16:creationId xmlns:a16="http://schemas.microsoft.com/office/drawing/2014/main" id="{31604329-A3CA-4618-B797-2735CD268AB4}"/>
              </a:ext>
            </a:extLst>
          </p:cNvPr>
          <p:cNvSpPr/>
          <p:nvPr/>
        </p:nvSpPr>
        <p:spPr>
          <a:xfrm>
            <a:off x="8436597" y="3512895"/>
            <a:ext cx="755374" cy="17186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2AE4F1E9-99AC-4DD7-81B0-D587DF4ECF51}"/>
              </a:ext>
            </a:extLst>
          </p:cNvPr>
          <p:cNvSpPr/>
          <p:nvPr/>
        </p:nvSpPr>
        <p:spPr>
          <a:xfrm>
            <a:off x="8465193" y="2953864"/>
            <a:ext cx="755374" cy="17186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12" name="正方形/長方形 11">
            <a:extLst>
              <a:ext uri="{FF2B5EF4-FFF2-40B4-BE49-F238E27FC236}">
                <a16:creationId xmlns:a16="http://schemas.microsoft.com/office/drawing/2014/main" id="{70D15E7D-C931-459A-8F20-2C8BC792A997}"/>
              </a:ext>
            </a:extLst>
          </p:cNvPr>
          <p:cNvSpPr/>
          <p:nvPr/>
        </p:nvSpPr>
        <p:spPr>
          <a:xfrm>
            <a:off x="4226545" y="3627127"/>
            <a:ext cx="1360018" cy="18775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id="{D9090869-57CE-401C-84E8-DAF44FDC3C7C}"/>
              </a:ext>
            </a:extLst>
          </p:cNvPr>
          <p:cNvSpPr/>
          <p:nvPr/>
        </p:nvSpPr>
        <p:spPr>
          <a:xfrm>
            <a:off x="4185171" y="4251660"/>
            <a:ext cx="1068282" cy="19938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9044C92C-BF3A-4F0E-A41E-986A73582C3A}"/>
              </a:ext>
            </a:extLst>
          </p:cNvPr>
          <p:cNvSpPr/>
          <p:nvPr/>
        </p:nvSpPr>
        <p:spPr>
          <a:xfrm>
            <a:off x="9122689" y="4403923"/>
            <a:ext cx="906284" cy="24585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18" name="楕円 17">
            <a:extLst>
              <a:ext uri="{FF2B5EF4-FFF2-40B4-BE49-F238E27FC236}">
                <a16:creationId xmlns:a16="http://schemas.microsoft.com/office/drawing/2014/main" id="{236FFB9E-59E4-4661-A919-07C6D809FF84}"/>
              </a:ext>
            </a:extLst>
          </p:cNvPr>
          <p:cNvSpPr/>
          <p:nvPr/>
        </p:nvSpPr>
        <p:spPr>
          <a:xfrm>
            <a:off x="868178" y="3400898"/>
            <a:ext cx="2253768" cy="1633955"/>
          </a:xfrm>
          <a:prstGeom prst="ellipse">
            <a:avLst/>
          </a:prstGeom>
          <a:noFill/>
          <a:ln w="3810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sp>
        <p:nvSpPr>
          <p:cNvPr id="20" name="テキスト ボックス 19">
            <a:extLst>
              <a:ext uri="{FF2B5EF4-FFF2-40B4-BE49-F238E27FC236}">
                <a16:creationId xmlns:a16="http://schemas.microsoft.com/office/drawing/2014/main" id="{AF540BA3-B0F4-4C9F-9821-EA90D180B5E9}"/>
              </a:ext>
            </a:extLst>
          </p:cNvPr>
          <p:cNvSpPr txBox="1"/>
          <p:nvPr/>
        </p:nvSpPr>
        <p:spPr>
          <a:xfrm>
            <a:off x="2760985" y="5588858"/>
            <a:ext cx="7801644" cy="523220"/>
          </a:xfrm>
          <a:prstGeom prst="rect">
            <a:avLst/>
          </a:prstGeom>
          <a:noFill/>
        </p:spPr>
        <p:txBody>
          <a:bodyPr wrap="square" rtlCol="0">
            <a:spAutoFit/>
          </a:bodyPr>
          <a:lstStyle/>
          <a:p>
            <a:r>
              <a:rPr kumimoji="1" lang="ja-JP" altLang="en-US" sz="2800"/>
              <a:t>商品の気になる点を</a:t>
            </a:r>
            <a:r>
              <a:rPr kumimoji="1" lang="ja-JP" altLang="en-US" sz="2800">
                <a:solidFill>
                  <a:srgbClr val="FF0000"/>
                </a:solidFill>
              </a:rPr>
              <a:t>その場で</a:t>
            </a:r>
            <a:r>
              <a:rPr kumimoji="1" lang="ja-JP" altLang="en-US" sz="2800"/>
              <a:t>理解することができる</a:t>
            </a:r>
          </a:p>
        </p:txBody>
      </p:sp>
      <p:pic>
        <p:nvPicPr>
          <p:cNvPr id="22" name="図 21">
            <a:extLst>
              <a:ext uri="{FF2B5EF4-FFF2-40B4-BE49-F238E27FC236}">
                <a16:creationId xmlns:a16="http://schemas.microsoft.com/office/drawing/2014/main" id="{1BAF1E9E-5486-4743-9E46-F42D79C95B0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816294" y="1922437"/>
            <a:ext cx="3971865" cy="746986"/>
          </a:xfrm>
          <a:prstGeom prst="rect">
            <a:avLst/>
          </a:prstGeom>
        </p:spPr>
      </p:pic>
      <p:pic>
        <p:nvPicPr>
          <p:cNvPr id="23" name="図 11" descr="テキスト&#10;&#10;説明は自動で生成されたものです">
            <a:extLst>
              <a:ext uri="{FF2B5EF4-FFF2-40B4-BE49-F238E27FC236}">
                <a16:creationId xmlns:a16="http://schemas.microsoft.com/office/drawing/2014/main" id="{44430BD3-3B7A-5648-8ECF-3823378AC1D4}"/>
              </a:ext>
            </a:extLst>
          </p:cNvPr>
          <p:cNvPicPr>
            <a:picLocks noChangeAspect="1"/>
          </p:cNvPicPr>
          <p:nvPr/>
        </p:nvPicPr>
        <p:blipFill>
          <a:blip r:embed="rId8"/>
          <a:stretch>
            <a:fillRect/>
          </a:stretch>
        </p:blipFill>
        <p:spPr>
          <a:xfrm>
            <a:off x="5732432" y="879464"/>
            <a:ext cx="5500436" cy="913858"/>
          </a:xfrm>
          <a:prstGeom prst="rect">
            <a:avLst/>
          </a:prstGeom>
        </p:spPr>
      </p:pic>
      <p:sp>
        <p:nvSpPr>
          <p:cNvPr id="24" name="正方形/長方形 23">
            <a:extLst>
              <a:ext uri="{FF2B5EF4-FFF2-40B4-BE49-F238E27FC236}">
                <a16:creationId xmlns:a16="http://schemas.microsoft.com/office/drawing/2014/main" id="{31B62536-50CF-B24C-843A-FD03D22995FE}"/>
              </a:ext>
            </a:extLst>
          </p:cNvPr>
          <p:cNvSpPr/>
          <p:nvPr/>
        </p:nvSpPr>
        <p:spPr>
          <a:xfrm>
            <a:off x="4372413" y="2092211"/>
            <a:ext cx="1068282" cy="19938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B98C2E22-1EE0-C44F-ACB4-97EEFF01CE19}"/>
              </a:ext>
            </a:extLst>
          </p:cNvPr>
          <p:cNvSpPr/>
          <p:nvPr/>
        </p:nvSpPr>
        <p:spPr>
          <a:xfrm>
            <a:off x="6475389" y="902087"/>
            <a:ext cx="1855699" cy="29334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3" name="正方形/長方形 2">
            <a:extLst>
              <a:ext uri="{FF2B5EF4-FFF2-40B4-BE49-F238E27FC236}">
                <a16:creationId xmlns:a16="http://schemas.microsoft.com/office/drawing/2014/main" id="{C72EC817-B852-4D5B-B84F-71A73E8D8312}"/>
              </a:ext>
            </a:extLst>
          </p:cNvPr>
          <p:cNvSpPr/>
          <p:nvPr/>
        </p:nvSpPr>
        <p:spPr>
          <a:xfrm>
            <a:off x="2549950" y="5481670"/>
            <a:ext cx="8223713" cy="727496"/>
          </a:xfrm>
          <a:prstGeom prst="rect">
            <a:avLst/>
          </a:prstGeom>
          <a:noFill/>
          <a:ln w="7620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spTree>
    <p:extLst>
      <p:ext uri="{BB962C8B-B14F-4D97-AF65-F5344CB8AC3E}">
        <p14:creationId xmlns:p14="http://schemas.microsoft.com/office/powerpoint/2010/main" val="8831193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楕円 3">
            <a:extLst>
              <a:ext uri="{FF2B5EF4-FFF2-40B4-BE49-F238E27FC236}">
                <a16:creationId xmlns:a16="http://schemas.microsoft.com/office/drawing/2014/main" id="{A29618D9-604E-43EE-B0F9-A62F8C8F161E}"/>
              </a:ext>
            </a:extLst>
          </p:cNvPr>
          <p:cNvSpPr/>
          <p:nvPr/>
        </p:nvSpPr>
        <p:spPr>
          <a:xfrm>
            <a:off x="5727011" y="1691932"/>
            <a:ext cx="5498081" cy="33881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2" name="タイトル 1">
            <a:extLst>
              <a:ext uri="{FF2B5EF4-FFF2-40B4-BE49-F238E27FC236}">
                <a16:creationId xmlns:a16="http://schemas.microsoft.com/office/drawing/2014/main" id="{0D78CCF3-D0E6-4E1F-9CBE-40ABCBD53268}"/>
              </a:ext>
            </a:extLst>
          </p:cNvPr>
          <p:cNvSpPr>
            <a:spLocks noGrp="1"/>
          </p:cNvSpPr>
          <p:nvPr>
            <p:ph type="title"/>
          </p:nvPr>
        </p:nvSpPr>
        <p:spPr/>
        <p:txBody>
          <a:bodyPr/>
          <a:lstStyle/>
          <a:p>
            <a:r>
              <a:rPr kumimoji="1" lang="ja-JP" altLang="en-US"/>
              <a:t>現状分析　</a:t>
            </a:r>
            <a:r>
              <a:rPr kumimoji="1" lang="en-US" altLang="ja-JP" sz="3200"/>
              <a:t>~</a:t>
            </a:r>
            <a:r>
              <a:rPr lang="ja-JP" altLang="en-US" sz="3200"/>
              <a:t>ライブコマース</a:t>
            </a:r>
            <a:r>
              <a:rPr kumimoji="1" lang="ja-JP" altLang="en-US" sz="3200"/>
              <a:t>の</a:t>
            </a:r>
            <a:r>
              <a:rPr lang="ja-JP" altLang="en-US" sz="3200"/>
              <a:t>特徴</a:t>
            </a:r>
            <a:r>
              <a:rPr kumimoji="1" lang="ja-JP" altLang="en-US" sz="3200"/>
              <a:t>②</a:t>
            </a:r>
            <a:r>
              <a:rPr kumimoji="1" lang="en-US" altLang="ja-JP" sz="3200"/>
              <a:t>~</a:t>
            </a:r>
            <a:endParaRPr kumimoji="1" lang="ja-JP" altLang="en-US"/>
          </a:p>
        </p:txBody>
      </p:sp>
      <p:sp>
        <p:nvSpPr>
          <p:cNvPr id="12" name="スライド番号プレースホルダー 11"/>
          <p:cNvSpPr>
            <a:spLocks noGrp="1"/>
          </p:cNvSpPr>
          <p:nvPr>
            <p:ph type="sldNum" sz="quarter" idx="12"/>
          </p:nvPr>
        </p:nvSpPr>
        <p:spPr/>
        <p:txBody>
          <a:bodyPr/>
          <a:lstStyle/>
          <a:p>
            <a:fld id="{9D3CC6C3-5821-4D91-9468-EEB7AFE6B331}" type="slidenum">
              <a:rPr lang="ja-JP" altLang="en-US" smtClean="0"/>
              <a:pPr/>
              <a:t>8</a:t>
            </a:fld>
            <a:endParaRPr lang="ja-JP" altLang="en-US" sz="4000"/>
          </a:p>
        </p:txBody>
      </p:sp>
      <p:sp>
        <p:nvSpPr>
          <p:cNvPr id="3" name="テキスト ボックス 2">
            <a:extLst>
              <a:ext uri="{FF2B5EF4-FFF2-40B4-BE49-F238E27FC236}">
                <a16:creationId xmlns:a16="http://schemas.microsoft.com/office/drawing/2014/main" id="{5C969C43-C7D6-49F7-8A19-CE23C34DEEBF}"/>
              </a:ext>
            </a:extLst>
          </p:cNvPr>
          <p:cNvSpPr txBox="1"/>
          <p:nvPr/>
        </p:nvSpPr>
        <p:spPr>
          <a:xfrm>
            <a:off x="4143014" y="5507136"/>
            <a:ext cx="3905970" cy="461665"/>
          </a:xfrm>
          <a:prstGeom prst="rect">
            <a:avLst/>
          </a:prstGeom>
          <a:noFill/>
        </p:spPr>
        <p:txBody>
          <a:bodyPr wrap="square" rtlCol="0">
            <a:spAutoFit/>
          </a:bodyPr>
          <a:lstStyle/>
          <a:p>
            <a:r>
              <a:rPr lang="ja-JP" altLang="en-US" sz="2400"/>
              <a:t>みんなで</a:t>
            </a:r>
            <a:r>
              <a:rPr lang="ja-JP" altLang="en-US" sz="2400">
                <a:solidFill>
                  <a:srgbClr val="FF0000"/>
                </a:solidFill>
              </a:rPr>
              <a:t>同時に</a:t>
            </a:r>
            <a:r>
              <a:rPr lang="ja-JP" altLang="en-US" sz="2400"/>
              <a:t>視聴している</a:t>
            </a:r>
            <a:endParaRPr kumimoji="1" lang="ja-JP" altLang="en-US" sz="2400"/>
          </a:p>
        </p:txBody>
      </p:sp>
      <p:pic>
        <p:nvPicPr>
          <p:cNvPr id="5" name="Picture 2" descr="スマートフォンで写真を撮る人のイラスト（女性）">
            <a:extLst>
              <a:ext uri="{FF2B5EF4-FFF2-40B4-BE49-F238E27FC236}">
                <a16:creationId xmlns:a16="http://schemas.microsoft.com/office/drawing/2014/main" id="{C6CF68BA-0BD0-4A64-B506-DC0047008F5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2564" t="7470"/>
          <a:stretch/>
        </p:blipFill>
        <p:spPr bwMode="auto">
          <a:xfrm>
            <a:off x="6336126" y="2524347"/>
            <a:ext cx="1076051" cy="1572768"/>
          </a:xfrm>
          <a:prstGeom prst="rect">
            <a:avLst/>
          </a:prstGeom>
          <a:noFill/>
          <a:extLst>
            <a:ext uri="{909E8E84-426E-40DD-AFC4-6F175D3DCCD1}">
              <a14:hiddenFill xmlns:a14="http://schemas.microsoft.com/office/drawing/2010/main">
                <a:solidFill>
                  <a:srgbClr val="FFFFFF"/>
                </a:solidFill>
              </a14:hiddenFill>
            </a:ext>
          </a:extLst>
        </p:spPr>
      </p:pic>
      <p:pic>
        <p:nvPicPr>
          <p:cNvPr id="6" name="図 5">
            <a:extLst>
              <a:ext uri="{FF2B5EF4-FFF2-40B4-BE49-F238E27FC236}">
                <a16:creationId xmlns:a16="http://schemas.microsoft.com/office/drawing/2014/main" id="{5BBEFDFB-72F7-44AB-A6C6-7A8AC699C9F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1166"/>
          <a:stretch/>
        </p:blipFill>
        <p:spPr>
          <a:xfrm>
            <a:off x="1707122" y="788297"/>
            <a:ext cx="2428976" cy="4329182"/>
          </a:xfrm>
          <a:prstGeom prst="rect">
            <a:avLst/>
          </a:prstGeom>
        </p:spPr>
      </p:pic>
      <p:cxnSp>
        <p:nvCxnSpPr>
          <p:cNvPr id="9" name="直線矢印コネクタ 8">
            <a:extLst>
              <a:ext uri="{FF2B5EF4-FFF2-40B4-BE49-F238E27FC236}">
                <a16:creationId xmlns:a16="http://schemas.microsoft.com/office/drawing/2014/main" id="{3358F09E-543A-4C40-B6A0-86B4649E767E}"/>
              </a:ext>
            </a:extLst>
          </p:cNvPr>
          <p:cNvCxnSpPr>
            <a:cxnSpLocks/>
          </p:cNvCxnSpPr>
          <p:nvPr/>
        </p:nvCxnSpPr>
        <p:spPr>
          <a:xfrm>
            <a:off x="4248859" y="1136676"/>
            <a:ext cx="1889760" cy="499872"/>
          </a:xfrm>
          <a:prstGeom prst="straightConnector1">
            <a:avLst/>
          </a:prstGeom>
          <a:ln w="34925">
            <a:tailEnd type="triangle"/>
          </a:ln>
        </p:spPr>
        <p:style>
          <a:lnRef idx="1">
            <a:schemeClr val="accent1"/>
          </a:lnRef>
          <a:fillRef idx="0">
            <a:schemeClr val="accent1"/>
          </a:fillRef>
          <a:effectRef idx="0">
            <a:schemeClr val="accent1"/>
          </a:effectRef>
          <a:fontRef idx="minor">
            <a:schemeClr val="tx1"/>
          </a:fontRef>
        </p:style>
      </p:cxnSp>
      <p:cxnSp>
        <p:nvCxnSpPr>
          <p:cNvPr id="10" name="直線矢印コネクタ 9">
            <a:extLst>
              <a:ext uri="{FF2B5EF4-FFF2-40B4-BE49-F238E27FC236}">
                <a16:creationId xmlns:a16="http://schemas.microsoft.com/office/drawing/2014/main" id="{51D43AD0-3577-4FBE-A6A3-EEC94666A3AB}"/>
              </a:ext>
            </a:extLst>
          </p:cNvPr>
          <p:cNvCxnSpPr>
            <a:cxnSpLocks/>
          </p:cNvCxnSpPr>
          <p:nvPr/>
        </p:nvCxnSpPr>
        <p:spPr>
          <a:xfrm flipV="1">
            <a:off x="4220168" y="3195426"/>
            <a:ext cx="1885965" cy="456746"/>
          </a:xfrm>
          <a:prstGeom prst="straightConnector1">
            <a:avLst/>
          </a:prstGeom>
          <a:ln w="34925">
            <a:tailEnd type="triangle"/>
          </a:ln>
        </p:spPr>
        <p:style>
          <a:lnRef idx="1">
            <a:schemeClr val="accent1"/>
          </a:lnRef>
          <a:fillRef idx="0">
            <a:schemeClr val="accent1"/>
          </a:fillRef>
          <a:effectRef idx="0">
            <a:schemeClr val="accent1"/>
          </a:effectRef>
          <a:fontRef idx="minor">
            <a:schemeClr val="tx1"/>
          </a:fontRef>
        </p:style>
      </p:cxnSp>
      <p:sp>
        <p:nvSpPr>
          <p:cNvPr id="13" name="楕円 12">
            <a:extLst>
              <a:ext uri="{FF2B5EF4-FFF2-40B4-BE49-F238E27FC236}">
                <a16:creationId xmlns:a16="http://schemas.microsoft.com/office/drawing/2014/main" id="{2DF7AB30-DD10-4471-A9D6-F8D616FACC5B}"/>
              </a:ext>
            </a:extLst>
          </p:cNvPr>
          <p:cNvSpPr/>
          <p:nvPr/>
        </p:nvSpPr>
        <p:spPr>
          <a:xfrm>
            <a:off x="1707122" y="2952888"/>
            <a:ext cx="2253768" cy="1633955"/>
          </a:xfrm>
          <a:prstGeom prst="ellipse">
            <a:avLst/>
          </a:prstGeom>
          <a:noFill/>
          <a:ln w="3810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sp>
        <p:nvSpPr>
          <p:cNvPr id="14" name="楕円 13">
            <a:extLst>
              <a:ext uri="{FF2B5EF4-FFF2-40B4-BE49-F238E27FC236}">
                <a16:creationId xmlns:a16="http://schemas.microsoft.com/office/drawing/2014/main" id="{2392E040-834D-4E12-BD84-94934C9C0EA5}"/>
              </a:ext>
            </a:extLst>
          </p:cNvPr>
          <p:cNvSpPr/>
          <p:nvPr/>
        </p:nvSpPr>
        <p:spPr>
          <a:xfrm>
            <a:off x="2815855" y="695157"/>
            <a:ext cx="1456944" cy="386135"/>
          </a:xfrm>
          <a:prstGeom prst="ellipse">
            <a:avLst/>
          </a:prstGeom>
          <a:noFill/>
          <a:ln w="3810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sp>
        <p:nvSpPr>
          <p:cNvPr id="15" name="テキスト ボックス 14">
            <a:extLst>
              <a:ext uri="{FF2B5EF4-FFF2-40B4-BE49-F238E27FC236}">
                <a16:creationId xmlns:a16="http://schemas.microsoft.com/office/drawing/2014/main" id="{978C5B2D-E756-45AA-8B38-F6C2EBFE338E}"/>
              </a:ext>
            </a:extLst>
          </p:cNvPr>
          <p:cNvSpPr txBox="1"/>
          <p:nvPr/>
        </p:nvSpPr>
        <p:spPr>
          <a:xfrm>
            <a:off x="4438729" y="1445537"/>
            <a:ext cx="1112362" cy="369332"/>
          </a:xfrm>
          <a:prstGeom prst="rect">
            <a:avLst/>
          </a:prstGeom>
          <a:noFill/>
        </p:spPr>
        <p:txBody>
          <a:bodyPr wrap="square" rtlCol="0">
            <a:spAutoFit/>
          </a:bodyPr>
          <a:lstStyle/>
          <a:p>
            <a:r>
              <a:rPr kumimoji="1" lang="ja-JP" altLang="en-US" dirty="0"/>
              <a:t>視聴人数</a:t>
            </a:r>
          </a:p>
        </p:txBody>
      </p:sp>
      <p:sp>
        <p:nvSpPr>
          <p:cNvPr id="16" name="テキスト ボックス 15">
            <a:extLst>
              <a:ext uri="{FF2B5EF4-FFF2-40B4-BE49-F238E27FC236}">
                <a16:creationId xmlns:a16="http://schemas.microsoft.com/office/drawing/2014/main" id="{FFC1D4C6-3B48-4596-8EDF-651EAA69EF50}"/>
              </a:ext>
            </a:extLst>
          </p:cNvPr>
          <p:cNvSpPr txBox="1"/>
          <p:nvPr/>
        </p:nvSpPr>
        <p:spPr>
          <a:xfrm>
            <a:off x="4389100" y="3054467"/>
            <a:ext cx="942680" cy="369332"/>
          </a:xfrm>
          <a:prstGeom prst="rect">
            <a:avLst/>
          </a:prstGeom>
          <a:noFill/>
        </p:spPr>
        <p:txBody>
          <a:bodyPr wrap="square" rtlCol="0">
            <a:spAutoFit/>
          </a:bodyPr>
          <a:lstStyle/>
          <a:p>
            <a:r>
              <a:rPr kumimoji="1" lang="ja-JP" altLang="en-US"/>
              <a:t>コメント</a:t>
            </a:r>
          </a:p>
        </p:txBody>
      </p:sp>
      <p:sp>
        <p:nvSpPr>
          <p:cNvPr id="7" name="正方形/長方形 6">
            <a:extLst>
              <a:ext uri="{FF2B5EF4-FFF2-40B4-BE49-F238E27FC236}">
                <a16:creationId xmlns:a16="http://schemas.microsoft.com/office/drawing/2014/main" id="{2E8CCA02-5F7C-42DB-839C-515441FEE87E}"/>
              </a:ext>
            </a:extLst>
          </p:cNvPr>
          <p:cNvSpPr/>
          <p:nvPr/>
        </p:nvSpPr>
        <p:spPr>
          <a:xfrm>
            <a:off x="3346959" y="5312308"/>
            <a:ext cx="5498081" cy="851322"/>
          </a:xfrm>
          <a:prstGeom prst="rect">
            <a:avLst/>
          </a:prstGeom>
          <a:noFill/>
          <a:ln w="7620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pic>
        <p:nvPicPr>
          <p:cNvPr id="19" name="Picture 2" descr="スマートフォンで写真を撮る人のイラスト（女性）">
            <a:extLst>
              <a:ext uri="{FF2B5EF4-FFF2-40B4-BE49-F238E27FC236}">
                <a16:creationId xmlns:a16="http://schemas.microsoft.com/office/drawing/2014/main" id="{234EB748-EB6C-4467-B828-06FF95663812}"/>
              </a:ext>
            </a:extLst>
          </p:cNvPr>
          <p:cNvPicPr>
            <a:picLocks noChangeAspect="1" noChangeArrowheads="1"/>
          </p:cNvPicPr>
          <p:nvPr/>
        </p:nvPicPr>
        <p:blipFill rotWithShape="1">
          <a:blip r:embed="rId3">
            <a:alphaModFix amt="35000"/>
            <a:extLst>
              <a:ext uri="{28A0092B-C50C-407E-A947-70E740481C1C}">
                <a14:useLocalDpi xmlns:a14="http://schemas.microsoft.com/office/drawing/2010/main" val="0"/>
              </a:ext>
            </a:extLst>
          </a:blip>
          <a:srcRect/>
          <a:stretch/>
        </p:blipFill>
        <p:spPr bwMode="auto">
          <a:xfrm>
            <a:off x="8024404" y="1974607"/>
            <a:ext cx="991629" cy="1369578"/>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descr="スマートフォンで写真を撮る人のイラスト（女性）">
            <a:extLst>
              <a:ext uri="{FF2B5EF4-FFF2-40B4-BE49-F238E27FC236}">
                <a16:creationId xmlns:a16="http://schemas.microsoft.com/office/drawing/2014/main" id="{500784E1-45E6-44C5-A779-B4255FE4EFD3}"/>
              </a:ext>
            </a:extLst>
          </p:cNvPr>
          <p:cNvPicPr>
            <a:picLocks noChangeAspect="1" noChangeArrowheads="1"/>
          </p:cNvPicPr>
          <p:nvPr/>
        </p:nvPicPr>
        <p:blipFill rotWithShape="1">
          <a:blip r:embed="rId3">
            <a:alphaModFix amt="35000"/>
            <a:extLst>
              <a:ext uri="{28A0092B-C50C-407E-A947-70E740481C1C}">
                <a14:useLocalDpi xmlns:a14="http://schemas.microsoft.com/office/drawing/2010/main" val="0"/>
              </a:ext>
            </a:extLst>
          </a:blip>
          <a:srcRect/>
          <a:stretch/>
        </p:blipFill>
        <p:spPr bwMode="auto">
          <a:xfrm>
            <a:off x="8780804" y="3310731"/>
            <a:ext cx="991629" cy="1369578"/>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スマートフォンで写真を撮る人のイラスト（女性）">
            <a:extLst>
              <a:ext uri="{FF2B5EF4-FFF2-40B4-BE49-F238E27FC236}">
                <a16:creationId xmlns:a16="http://schemas.microsoft.com/office/drawing/2014/main" id="{F43DE738-7CF3-434F-A42D-AEB464D97D3E}"/>
              </a:ext>
            </a:extLst>
          </p:cNvPr>
          <p:cNvPicPr>
            <a:picLocks noChangeAspect="1" noChangeArrowheads="1"/>
          </p:cNvPicPr>
          <p:nvPr/>
        </p:nvPicPr>
        <p:blipFill rotWithShape="1">
          <a:blip r:embed="rId3">
            <a:alphaModFix amt="35000"/>
            <a:extLst>
              <a:ext uri="{28A0092B-C50C-407E-A947-70E740481C1C}">
                <a14:useLocalDpi xmlns:a14="http://schemas.microsoft.com/office/drawing/2010/main" val="0"/>
              </a:ext>
            </a:extLst>
          </a:blip>
          <a:srcRect/>
          <a:stretch/>
        </p:blipFill>
        <p:spPr bwMode="auto">
          <a:xfrm>
            <a:off x="9621235" y="2325740"/>
            <a:ext cx="991630" cy="1369579"/>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 descr="スマートフォンで写真を撮る人のイラスト（女性）">
            <a:extLst>
              <a:ext uri="{FF2B5EF4-FFF2-40B4-BE49-F238E27FC236}">
                <a16:creationId xmlns:a16="http://schemas.microsoft.com/office/drawing/2014/main" id="{8F442F5F-29F1-4BAA-9724-831DFD4D8B7D}"/>
              </a:ext>
            </a:extLst>
          </p:cNvPr>
          <p:cNvPicPr>
            <a:picLocks noChangeAspect="1" noChangeArrowheads="1"/>
          </p:cNvPicPr>
          <p:nvPr/>
        </p:nvPicPr>
        <p:blipFill rotWithShape="1">
          <a:blip r:embed="rId3">
            <a:alphaModFix amt="35000"/>
            <a:extLst>
              <a:ext uri="{28A0092B-C50C-407E-A947-70E740481C1C}">
                <a14:useLocalDpi xmlns:a14="http://schemas.microsoft.com/office/drawing/2010/main" val="0"/>
              </a:ext>
            </a:extLst>
          </a:blip>
          <a:srcRect/>
          <a:stretch/>
        </p:blipFill>
        <p:spPr bwMode="auto">
          <a:xfrm>
            <a:off x="7419205" y="3151891"/>
            <a:ext cx="991628" cy="1369577"/>
          </a:xfrm>
          <a:prstGeom prst="rect">
            <a:avLst/>
          </a:prstGeom>
          <a:noFill/>
          <a:extLst>
            <a:ext uri="{909E8E84-426E-40DD-AFC4-6F175D3DCCD1}">
              <a14:hiddenFill xmlns:a14="http://schemas.microsoft.com/office/drawing/2010/main">
                <a:solidFill>
                  <a:srgbClr val="FFFFFF"/>
                </a:solidFill>
              </a14:hiddenFill>
            </a:ext>
          </a:extLst>
        </p:spPr>
      </p:pic>
      <p:sp>
        <p:nvSpPr>
          <p:cNvPr id="11" name="雲形吹き出し 16">
            <a:extLst>
              <a:ext uri="{FF2B5EF4-FFF2-40B4-BE49-F238E27FC236}">
                <a16:creationId xmlns:a16="http://schemas.microsoft.com/office/drawing/2014/main" id="{6986A8D4-14C8-4496-ACBD-7EF10DFF03F4}"/>
              </a:ext>
            </a:extLst>
          </p:cNvPr>
          <p:cNvSpPr/>
          <p:nvPr/>
        </p:nvSpPr>
        <p:spPr>
          <a:xfrm>
            <a:off x="6220073" y="808134"/>
            <a:ext cx="3315002" cy="1572768"/>
          </a:xfrm>
          <a:prstGeom prst="cloudCallou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dirty="0"/>
              <a:t>今たくさんの人が見てるんだなー</a:t>
            </a:r>
            <a:endParaRPr kumimoji="1" lang="en-US" altLang="ja-JP" dirty="0"/>
          </a:p>
        </p:txBody>
      </p:sp>
    </p:spTree>
    <p:extLst>
      <p:ext uri="{BB962C8B-B14F-4D97-AF65-F5344CB8AC3E}">
        <p14:creationId xmlns:p14="http://schemas.microsoft.com/office/powerpoint/2010/main" val="36676309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DE7FF2B-7F3D-4732-B206-F3783E3642E3}"/>
              </a:ext>
            </a:extLst>
          </p:cNvPr>
          <p:cNvSpPr>
            <a:spLocks noGrp="1"/>
          </p:cNvSpPr>
          <p:nvPr>
            <p:ph type="title"/>
          </p:nvPr>
        </p:nvSpPr>
        <p:spPr/>
        <p:txBody>
          <a:bodyPr/>
          <a:lstStyle/>
          <a:p>
            <a:r>
              <a:rPr lang="ja-JP" altLang="en-US"/>
              <a:t>現状分析　</a:t>
            </a:r>
            <a:r>
              <a:rPr lang="en-US" altLang="ja-JP" sz="3200"/>
              <a:t>~</a:t>
            </a:r>
            <a:r>
              <a:rPr lang="ja-JP" altLang="en-US" sz="3200"/>
              <a:t>ライブコマースの特徴のまとめ</a:t>
            </a:r>
            <a:r>
              <a:rPr lang="en-US" altLang="ja-JP" sz="3200"/>
              <a:t>~</a:t>
            </a:r>
            <a:endParaRPr kumimoji="1" lang="ja-JP" altLang="en-US"/>
          </a:p>
        </p:txBody>
      </p:sp>
      <p:sp>
        <p:nvSpPr>
          <p:cNvPr id="6" name="スライド番号プレースホルダー 5"/>
          <p:cNvSpPr>
            <a:spLocks noGrp="1"/>
          </p:cNvSpPr>
          <p:nvPr>
            <p:ph type="sldNum" sz="quarter" idx="12"/>
          </p:nvPr>
        </p:nvSpPr>
        <p:spPr/>
        <p:txBody>
          <a:bodyPr/>
          <a:lstStyle/>
          <a:p>
            <a:fld id="{9D3CC6C3-5821-4D91-9468-EEB7AFE6B331}" type="slidenum">
              <a:rPr lang="ja-JP" altLang="en-US" smtClean="0"/>
              <a:pPr/>
              <a:t>9</a:t>
            </a:fld>
            <a:endParaRPr lang="ja-JP" altLang="en-US" sz="4000"/>
          </a:p>
        </p:txBody>
      </p:sp>
      <p:sp>
        <p:nvSpPr>
          <p:cNvPr id="3" name="テキスト ボックス 2">
            <a:extLst>
              <a:ext uri="{FF2B5EF4-FFF2-40B4-BE49-F238E27FC236}">
                <a16:creationId xmlns:a16="http://schemas.microsoft.com/office/drawing/2014/main" id="{27330F13-E880-4CBD-B264-767664A807E1}"/>
              </a:ext>
            </a:extLst>
          </p:cNvPr>
          <p:cNvSpPr txBox="1"/>
          <p:nvPr/>
        </p:nvSpPr>
        <p:spPr>
          <a:xfrm>
            <a:off x="2142286" y="5219795"/>
            <a:ext cx="7907426" cy="646331"/>
          </a:xfrm>
          <a:prstGeom prst="rect">
            <a:avLst/>
          </a:prstGeom>
          <a:noFill/>
        </p:spPr>
        <p:txBody>
          <a:bodyPr wrap="square" rtlCol="0">
            <a:spAutoFit/>
          </a:bodyPr>
          <a:lstStyle/>
          <a:p>
            <a:r>
              <a:rPr lang="ja-JP" altLang="en-US" sz="3600" b="1" dirty="0">
                <a:latin typeface="+mn-ea"/>
              </a:rPr>
              <a:t>リアルタイム</a:t>
            </a:r>
            <a:r>
              <a:rPr lang="en-US" altLang="ja-JP" sz="3600" b="1" dirty="0">
                <a:latin typeface="+mn-ea"/>
              </a:rPr>
              <a:t>×</a:t>
            </a:r>
            <a:r>
              <a:rPr lang="ja-JP" altLang="en-US" sz="3600" b="1" dirty="0">
                <a:latin typeface="+mn-ea"/>
              </a:rPr>
              <a:t>双方向コミュニケーション</a:t>
            </a:r>
          </a:p>
        </p:txBody>
      </p:sp>
      <p:sp>
        <p:nvSpPr>
          <p:cNvPr id="5" name="テキスト ボックス 4">
            <a:extLst>
              <a:ext uri="{FF2B5EF4-FFF2-40B4-BE49-F238E27FC236}">
                <a16:creationId xmlns:a16="http://schemas.microsoft.com/office/drawing/2014/main" id="{971A8558-D56B-4839-A682-3E3F6D954E95}"/>
              </a:ext>
            </a:extLst>
          </p:cNvPr>
          <p:cNvSpPr txBox="1"/>
          <p:nvPr/>
        </p:nvSpPr>
        <p:spPr>
          <a:xfrm>
            <a:off x="2278286" y="1490008"/>
            <a:ext cx="7635424" cy="1938992"/>
          </a:xfrm>
          <a:prstGeom prst="rect">
            <a:avLst/>
          </a:prstGeom>
          <a:noFill/>
        </p:spPr>
        <p:txBody>
          <a:bodyPr wrap="none" rtlCol="0">
            <a:spAutoFit/>
          </a:bodyPr>
          <a:lstStyle/>
          <a:p>
            <a:pPr marL="342900" indent="-342900">
              <a:buFont typeface="Arial" panose="020B0604020202020204" pitchFamily="34" charset="0"/>
              <a:buChar char="•"/>
            </a:pPr>
            <a:r>
              <a:rPr lang="ja-JP" altLang="en-US" sz="3200" dirty="0">
                <a:latin typeface="+mj-ea"/>
                <a:ea typeface="+mj-ea"/>
              </a:rPr>
              <a:t>気になったところをすぐに聞くことができる</a:t>
            </a:r>
            <a:endParaRPr lang="en-US" altLang="ja-JP" sz="3200" dirty="0">
              <a:latin typeface="+mj-ea"/>
              <a:ea typeface="+mj-ea"/>
            </a:endParaRPr>
          </a:p>
          <a:p>
            <a:pPr marL="342900" indent="-342900">
              <a:buFont typeface="Arial" panose="020B0604020202020204" pitchFamily="34" charset="0"/>
              <a:buChar char="•"/>
            </a:pPr>
            <a:endParaRPr lang="en-US" altLang="ja-JP" sz="3200" dirty="0">
              <a:latin typeface="+mj-ea"/>
              <a:ea typeface="+mj-ea"/>
            </a:endParaRPr>
          </a:p>
          <a:p>
            <a:pPr marL="342900" indent="-342900">
              <a:buFont typeface="Arial" panose="020B0604020202020204" pitchFamily="34" charset="0"/>
              <a:buChar char="•"/>
            </a:pPr>
            <a:r>
              <a:rPr lang="ja-JP" altLang="en-US" sz="3200" dirty="0">
                <a:latin typeface="+mj-ea"/>
                <a:ea typeface="+mj-ea"/>
              </a:rPr>
              <a:t>みんなで同時に視聴している</a:t>
            </a:r>
          </a:p>
          <a:p>
            <a:pPr marL="342900" indent="-342900">
              <a:buFont typeface="Arial" panose="020B0604020202020204" pitchFamily="34" charset="0"/>
              <a:buChar char="•"/>
            </a:pPr>
            <a:endParaRPr lang="ja-JP" altLang="en-US" sz="2400" dirty="0">
              <a:latin typeface="+mj-ea"/>
              <a:ea typeface="+mj-ea"/>
            </a:endParaRPr>
          </a:p>
        </p:txBody>
      </p:sp>
      <p:sp>
        <p:nvSpPr>
          <p:cNvPr id="7" name="正方形/長方形 6">
            <a:extLst>
              <a:ext uri="{FF2B5EF4-FFF2-40B4-BE49-F238E27FC236}">
                <a16:creationId xmlns:a16="http://schemas.microsoft.com/office/drawing/2014/main" id="{C30CF83F-1DE9-4521-BADB-99720995C52B}"/>
              </a:ext>
            </a:extLst>
          </p:cNvPr>
          <p:cNvSpPr/>
          <p:nvPr/>
        </p:nvSpPr>
        <p:spPr>
          <a:xfrm>
            <a:off x="1862949" y="5052766"/>
            <a:ext cx="8466100" cy="980388"/>
          </a:xfrm>
          <a:prstGeom prst="rect">
            <a:avLst/>
          </a:prstGeom>
          <a:noFill/>
          <a:ln w="7620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sp>
        <p:nvSpPr>
          <p:cNvPr id="4" name="矢印: 下 3">
            <a:extLst>
              <a:ext uri="{FF2B5EF4-FFF2-40B4-BE49-F238E27FC236}">
                <a16:creationId xmlns:a16="http://schemas.microsoft.com/office/drawing/2014/main" id="{67536F8D-AC70-40D4-930B-72811E912357}"/>
              </a:ext>
            </a:extLst>
          </p:cNvPr>
          <p:cNvSpPr/>
          <p:nvPr/>
        </p:nvSpPr>
        <p:spPr>
          <a:xfrm>
            <a:off x="5431409" y="3780148"/>
            <a:ext cx="1329179" cy="110559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852803006"/>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レトロスペクト">
  <a:themeElements>
    <a:clrScheme name="青緑">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Cambria-Calibri">
      <a:majorFont>
        <a:latin typeface="Cambria" panose="02040503050406030204"/>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レトロスペクト">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 /></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 /></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 /></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0306D35BD254794FB1A773C17DE767B4" ma:contentTypeVersion="5" ma:contentTypeDescription="新しいドキュメントを作成します。" ma:contentTypeScope="" ma:versionID="df4c3ea097ace8e5581441434118b8fe">
  <xsd:schema xmlns:xsd="http://www.w3.org/2001/XMLSchema" xmlns:xs="http://www.w3.org/2001/XMLSchema" xmlns:p="http://schemas.microsoft.com/office/2006/metadata/properties" xmlns:ns3="4ada0ada-2854-4613-9e37-85751ec5a69e" xmlns:ns4="d9a1702b-0763-4c8d-990c-24dbb7437515" targetNamespace="http://schemas.microsoft.com/office/2006/metadata/properties" ma:root="true" ma:fieldsID="0ba0d3af0d3efbbf36c760afaae173bd" ns3:_="" ns4:_="">
    <xsd:import namespace="4ada0ada-2854-4613-9e37-85751ec5a69e"/>
    <xsd:import namespace="d9a1702b-0763-4c8d-990c-24dbb7437515"/>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ada0ada-2854-4613-9e37-85751ec5a69e" elementFormDefault="qualified">
    <xsd:import namespace="http://schemas.microsoft.com/office/2006/documentManagement/types"/>
    <xsd:import namespace="http://schemas.microsoft.com/office/infopath/2007/PartnerControls"/>
    <xsd:element name="SharedWithUsers" ma:index="8"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共有相手の詳細情報" ma:internalName="SharedWithDetails" ma:readOnly="true">
      <xsd:simpleType>
        <xsd:restriction base="dms:Note">
          <xsd:maxLength value="255"/>
        </xsd:restriction>
      </xsd:simpleType>
    </xsd:element>
    <xsd:element name="SharingHintHash" ma:index="10" nillable="true" ma:displayName="共有のヒントのハッシュ"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9a1702b-0763-4c8d-990c-24dbb7437515"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BB903B6-36A2-466E-BEC4-39BD54C483A0}">
  <ds:schemaRefs>
    <ds:schemaRef ds:uri="http://schemas.microsoft.com/office/2006/metadata/properties"/>
    <ds:schemaRef ds:uri="http://www.w3.org/2000/xmlns/"/>
  </ds:schemaRefs>
</ds:datastoreItem>
</file>

<file path=customXml/itemProps2.xml><?xml version="1.0" encoding="utf-8"?>
<ds:datastoreItem xmlns:ds="http://schemas.openxmlformats.org/officeDocument/2006/customXml" ds:itemID="{9A96AAEF-CFE2-4779-B0FC-C32E7669D27F}">
  <ds:schemaRefs>
    <ds:schemaRef ds:uri="http://schemas.microsoft.com/sharepoint/v3/contenttype/forms"/>
  </ds:schemaRefs>
</ds:datastoreItem>
</file>

<file path=customXml/itemProps3.xml><?xml version="1.0" encoding="utf-8"?>
<ds:datastoreItem xmlns:ds="http://schemas.openxmlformats.org/officeDocument/2006/customXml" ds:itemID="{91251BFF-3FBA-47D8-B370-DEF3653CE03D}">
  <ds:schemaRefs>
    <ds:schemaRef ds:uri="http://schemas.microsoft.com/office/2006/metadata/contentType"/>
    <ds:schemaRef ds:uri="http://schemas.microsoft.com/office/2006/metadata/properties/metaAttributes"/>
    <ds:schemaRef ds:uri="http://www.w3.org/2000/xmlns/"/>
    <ds:schemaRef ds:uri="http://www.w3.org/2001/XMLSchema"/>
    <ds:schemaRef ds:uri="4ada0ada-2854-4613-9e37-85751ec5a69e"/>
    <ds:schemaRef ds:uri="d9a1702b-0763-4c8d-990c-24dbb7437515"/>
  </ds:schemaRefs>
</ds:datastoreItem>
</file>

<file path=docProps/app.xml><?xml version="1.0" encoding="utf-8"?>
<Properties xmlns="http://schemas.openxmlformats.org/officeDocument/2006/extended-properties" xmlns:vt="http://schemas.openxmlformats.org/officeDocument/2006/docPropsVTypes">
  <Template/>
  <TotalTime>223</TotalTime>
  <Words>4205</Words>
  <Application>Microsoft Office PowerPoint</Application>
  <PresentationFormat>ワイド画面</PresentationFormat>
  <Paragraphs>834</Paragraphs>
  <Slides>50</Slides>
  <Notes>14</Notes>
  <HiddenSlides>0</HiddenSlides>
  <MMClips>0</MMClips>
  <ScaleCrop>false</ScaleCrop>
  <HeadingPairs>
    <vt:vector size="4" baseType="variant">
      <vt:variant>
        <vt:lpstr>テーマ</vt:lpstr>
      </vt:variant>
      <vt:variant>
        <vt:i4>2</vt:i4>
      </vt:variant>
      <vt:variant>
        <vt:lpstr>スライド タイトル</vt:lpstr>
      </vt:variant>
      <vt:variant>
        <vt:i4>50</vt:i4>
      </vt:variant>
    </vt:vector>
  </HeadingPairs>
  <TitlesOfParts>
    <vt:vector size="52" baseType="lpstr">
      <vt:lpstr>Office テーマ</vt:lpstr>
      <vt:lpstr>レトロスペクト</vt:lpstr>
      <vt:lpstr>リアルタイムでつながるライブコマース</vt:lpstr>
      <vt:lpstr>研究概要</vt:lpstr>
      <vt:lpstr>PowerPoint プレゼンテーション</vt:lpstr>
      <vt:lpstr>PowerPoint プレゼンテーション</vt:lpstr>
      <vt:lpstr>現状分析　~ライブコマースとは~</vt:lpstr>
      <vt:lpstr>現状分析　~ライブコマースとは~</vt:lpstr>
      <vt:lpstr>現状分析　~ライブコマースの特徴①~</vt:lpstr>
      <vt:lpstr>現状分析　~ライブコマースの特徴②~</vt:lpstr>
      <vt:lpstr>現状分析　~ライブコマースの特徴のまとめ~</vt:lpstr>
      <vt:lpstr>現状分析</vt:lpstr>
      <vt:lpstr>現状分析　~どのようにライブコマースは使われているのか~</vt:lpstr>
      <vt:lpstr>現状分析　~どのようにライブコマースは使われているのか~</vt:lpstr>
      <vt:lpstr>PowerPoint プレゼンテーション</vt:lpstr>
      <vt:lpstr>先行研究</vt:lpstr>
      <vt:lpstr>問題意識</vt:lpstr>
      <vt:lpstr>研究目的</vt:lpstr>
      <vt:lpstr>仮説導出①　~視聴者全体に共通すること~</vt:lpstr>
      <vt:lpstr>仮説導出①　~ライブコマースにおけるリアルタイム~</vt:lpstr>
      <vt:lpstr>仮説導出①　~同時視聴すること~</vt:lpstr>
      <vt:lpstr>仮説導出①　~ポジティブ感情とは~</vt:lpstr>
      <vt:lpstr>仮説導出①まとめ</vt:lpstr>
      <vt:lpstr>仮説①</vt:lpstr>
      <vt:lpstr>仮説導出②</vt:lpstr>
      <vt:lpstr>仮説導出②　~ポジティブ感情が生起されると~</vt:lpstr>
      <vt:lpstr>仮説導出②　~購買においてリスクが下がるとは？~</vt:lpstr>
      <vt:lpstr>仮説導出②　~金額が小さく感じられると…~</vt:lpstr>
      <vt:lpstr>仮説導出②のまとめ</vt:lpstr>
      <vt:lpstr>仮説②</vt:lpstr>
      <vt:lpstr>仮説検証</vt:lpstr>
      <vt:lpstr>調査の流れ</vt:lpstr>
      <vt:lpstr>調査概要　～事前調査～</vt:lpstr>
      <vt:lpstr>検証結果　～事前調査～</vt:lpstr>
      <vt:lpstr>検証結果　～事前調査～</vt:lpstr>
      <vt:lpstr>商品選定</vt:lpstr>
      <vt:lpstr>検証ライブコマース　配信風景</vt:lpstr>
      <vt:lpstr>検証使用動画</vt:lpstr>
      <vt:lpstr>調査概要　～仮説①～</vt:lpstr>
      <vt:lpstr>調査概要～仮説①の検証　尺度～</vt:lpstr>
      <vt:lpstr>検証結果～仮説①～</vt:lpstr>
      <vt:lpstr> 検証結果～仮説①～</vt:lpstr>
      <vt:lpstr>調査概要　～仮説②～</vt:lpstr>
      <vt:lpstr>検証結果　~仮説②~</vt:lpstr>
      <vt:lpstr>調査概要～仮説②の検証　尺度～</vt:lpstr>
      <vt:lpstr> 検証結果～仮説②～</vt:lpstr>
      <vt:lpstr>仮説検証まとめ</vt:lpstr>
      <vt:lpstr>学術的インプリケーション</vt:lpstr>
      <vt:lpstr>実務的インプリケーション</vt:lpstr>
      <vt:lpstr>参考文献</vt:lpstr>
      <vt:lpstr>参考URL</vt:lpstr>
      <vt:lpstr>ご清聴ありがとうございました</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リアルタイムでつながるライブコマース</dc:title>
  <dc:creator>渡辺智也</dc:creator>
  <cp:lastModifiedBy>b82150@st.takushoku-u.ac.jp</cp:lastModifiedBy>
  <cp:revision>48</cp:revision>
  <dcterms:created xsi:type="dcterms:W3CDTF">2020-12-13T05:35:12Z</dcterms:created>
  <dcterms:modified xsi:type="dcterms:W3CDTF">2020-12-16T13:55:37Z</dcterms:modified>
</cp:coreProperties>
</file>