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71"/>
  </p:notesMasterIdLst>
  <p:sldIdLst>
    <p:sldId id="256" r:id="rId5"/>
    <p:sldId id="257" r:id="rId6"/>
    <p:sldId id="323" r:id="rId7"/>
    <p:sldId id="414" r:id="rId8"/>
    <p:sldId id="415" r:id="rId9"/>
    <p:sldId id="404" r:id="rId10"/>
    <p:sldId id="417" r:id="rId11"/>
    <p:sldId id="263" r:id="rId12"/>
    <p:sldId id="424" r:id="rId13"/>
    <p:sldId id="282" r:id="rId14"/>
    <p:sldId id="325" r:id="rId15"/>
    <p:sldId id="463" r:id="rId16"/>
    <p:sldId id="433" r:id="rId17"/>
    <p:sldId id="430" r:id="rId18"/>
    <p:sldId id="287" r:id="rId19"/>
    <p:sldId id="401" r:id="rId20"/>
    <p:sldId id="459" r:id="rId21"/>
    <p:sldId id="264" r:id="rId22"/>
    <p:sldId id="420" r:id="rId23"/>
    <p:sldId id="266" r:id="rId24"/>
    <p:sldId id="280" r:id="rId25"/>
    <p:sldId id="295" r:id="rId26"/>
    <p:sldId id="350" r:id="rId27"/>
    <p:sldId id="465" r:id="rId28"/>
    <p:sldId id="351" r:id="rId29"/>
    <p:sldId id="277" r:id="rId30"/>
    <p:sldId id="429" r:id="rId31"/>
    <p:sldId id="270" r:id="rId32"/>
    <p:sldId id="352" r:id="rId33"/>
    <p:sldId id="368" r:id="rId34"/>
    <p:sldId id="392" r:id="rId35"/>
    <p:sldId id="455" r:id="rId36"/>
    <p:sldId id="393" r:id="rId37"/>
    <p:sldId id="431" r:id="rId38"/>
    <p:sldId id="394" r:id="rId39"/>
    <p:sldId id="479" r:id="rId40"/>
    <p:sldId id="454" r:id="rId41"/>
    <p:sldId id="477" r:id="rId42"/>
    <p:sldId id="412" r:id="rId43"/>
    <p:sldId id="408" r:id="rId44"/>
    <p:sldId id="453" r:id="rId45"/>
    <p:sldId id="450" r:id="rId46"/>
    <p:sldId id="422" r:id="rId47"/>
    <p:sldId id="366" r:id="rId48"/>
    <p:sldId id="372" r:id="rId49"/>
    <p:sldId id="367" r:id="rId50"/>
    <p:sldId id="478" r:id="rId51"/>
    <p:sldId id="427" r:id="rId52"/>
    <p:sldId id="435" r:id="rId53"/>
    <p:sldId id="436" r:id="rId54"/>
    <p:sldId id="475" r:id="rId55"/>
    <p:sldId id="472" r:id="rId56"/>
    <p:sldId id="445" r:id="rId57"/>
    <p:sldId id="442" r:id="rId58"/>
    <p:sldId id="268" r:id="rId59"/>
    <p:sldId id="470" r:id="rId60"/>
    <p:sldId id="260" r:id="rId61"/>
    <p:sldId id="261" r:id="rId62"/>
    <p:sldId id="262" r:id="rId63"/>
    <p:sldId id="480" r:id="rId64"/>
    <p:sldId id="471" r:id="rId65"/>
    <p:sldId id="468" r:id="rId66"/>
    <p:sldId id="440" r:id="rId67"/>
    <p:sldId id="441" r:id="rId68"/>
    <p:sldId id="283" r:id="rId69"/>
    <p:sldId id="317" r:id="rId70"/>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トウヤ　ハルキ" initials="ト" lastIdx="2" clrIdx="0">
    <p:extLst>
      <p:ext uri="{19B8F6BF-5375-455C-9EA6-DF929625EA0E}">
        <p15:presenceInfo xmlns:p15="http://schemas.microsoft.com/office/powerpoint/2012/main" userId="トウヤ　ハルキ"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5"/>
  </p:normalViewPr>
  <p:slideViewPr>
    <p:cSldViewPr snapToGrid="0">
      <p:cViewPr varScale="1">
        <p:scale>
          <a:sx n="118" d="100"/>
          <a:sy n="118" d="100"/>
        </p:scale>
        <p:origin x="360" y="20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193CF8D3-17C9-6A43-8249-1E841BA8FA31}" type="datetimeFigureOut">
              <a:rPr kumimoji="1" lang="ja-JP" altLang="en-US" smtClean="0"/>
              <a:t>2020/12/16</a:t>
            </a:fld>
            <a:endParaRPr kumimoji="1" lang="ja-JP" altLang="en-US"/>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59C952DA-1183-6D4E-8095-92AA3E399D22}" type="slidenum">
              <a:rPr kumimoji="1" lang="ja-JP" altLang="en-US" smtClean="0"/>
              <a:t>‹#›</a:t>
            </a:fld>
            <a:endParaRPr kumimoji="1" lang="ja-JP" altLang="en-US"/>
          </a:p>
        </p:txBody>
      </p:sp>
    </p:spTree>
    <p:extLst>
      <p:ext uri="{BB962C8B-B14F-4D97-AF65-F5344CB8AC3E}">
        <p14:creationId xmlns:p14="http://schemas.microsoft.com/office/powerpoint/2010/main" val="327065214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9C952DA-1183-6D4E-8095-92AA3E399D22}" type="slidenum">
              <a:rPr kumimoji="1" lang="ja-JP" altLang="en-US" smtClean="0"/>
              <a:t>2</a:t>
            </a:fld>
            <a:endParaRPr kumimoji="1" lang="ja-JP" altLang="en-US"/>
          </a:p>
        </p:txBody>
      </p:sp>
    </p:spTree>
    <p:extLst>
      <p:ext uri="{BB962C8B-B14F-4D97-AF65-F5344CB8AC3E}">
        <p14:creationId xmlns:p14="http://schemas.microsoft.com/office/powerpoint/2010/main" val="4118154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9C952DA-1183-6D4E-8095-92AA3E399D22}" type="slidenum">
              <a:rPr kumimoji="1" lang="ja-JP" altLang="en-US" smtClean="0"/>
              <a:t>62</a:t>
            </a:fld>
            <a:endParaRPr kumimoji="1" lang="ja-JP" altLang="en-US"/>
          </a:p>
        </p:txBody>
      </p:sp>
    </p:spTree>
    <p:extLst>
      <p:ext uri="{BB962C8B-B14F-4D97-AF65-F5344CB8AC3E}">
        <p14:creationId xmlns:p14="http://schemas.microsoft.com/office/powerpoint/2010/main" val="535505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4A7C22CE-A154-2145-AA6F-06D7082BF6AF}" type="datetime1">
              <a:t>2020/12/16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3110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5C72BB-4C82-D54C-BF84-D18D053A270B}" type="datetime1">
              <a:t>2020/12/16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30982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F73A94-9C19-4F42-801E-E79216797B3B}" type="datetime1">
              <a:t>2020/12/16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261437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54083" y="228637"/>
            <a:ext cx="10058400" cy="1174550"/>
          </a:xfrm>
        </p:spPr>
        <p:txBody>
          <a:bodyPr/>
          <a:lstStyle>
            <a:lvl1pPr>
              <a:defRPr>
                <a:latin typeface="游ゴシック Medium" panose="020B0500000000000000" pitchFamily="50" charset="-128"/>
                <a:ea typeface="游ゴシック Medium" panose="020B0500000000000000" pitchFamily="50" charset="-128"/>
              </a:defRPr>
            </a:lvl1pPr>
          </a:lstStyle>
          <a:p>
            <a:r>
              <a:rPr lang="en-US"/>
              <a:t>Click to edit Master title style</a:t>
            </a:r>
          </a:p>
        </p:txBody>
      </p:sp>
      <p:sp>
        <p:nvSpPr>
          <p:cNvPr id="3" name="Content Placeholder 2"/>
          <p:cNvSpPr>
            <a:spLocks noGrp="1"/>
          </p:cNvSpPr>
          <p:nvPr>
            <p:ph idx="1"/>
          </p:nvPr>
        </p:nvSpPr>
        <p:spPr>
          <a:xfrm>
            <a:off x="1066800" y="1891632"/>
            <a:ext cx="10058400" cy="40120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265D13-E30C-EB41-ADE3-C7532F6C1E03}" type="datetime1">
              <a:t>2020/12/16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a:p>
        </p:txBody>
      </p:sp>
    </p:spTree>
    <p:extLst>
      <p:ext uri="{BB962C8B-B14F-4D97-AF65-F5344CB8AC3E}">
        <p14:creationId xmlns:p14="http://schemas.microsoft.com/office/powerpoint/2010/main" val="1229033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85B9729-FB7A-F747-95CC-BCFCFDCE62E1}" type="datetime1">
              <a:t>2020/12/16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447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560AC32-1AAC-F94C-86B8-C38179B6EF89}" type="datetime1">
              <a:t>2020/12/16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79650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BFA550-E5B6-D243-8218-019186117705}" type="datetime1">
              <a:t>2020/12/16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968398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2D1B1A9-F48A-5341-B706-B9CD1413BFDC}" type="datetime1">
              <a:t>2020/12/16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988535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46CAC78-D19A-0A4F-86DE-0B2A37E727EB}" type="datetime1">
              <a:t>2020/12/16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a:p>
        </p:txBody>
      </p:sp>
    </p:spTree>
    <p:extLst>
      <p:ext uri="{BB962C8B-B14F-4D97-AF65-F5344CB8AC3E}">
        <p14:creationId xmlns:p14="http://schemas.microsoft.com/office/powerpoint/2010/main" val="14769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5DD49CA-D50D-0143-8C72-19129CF554E7}" type="datetime1">
              <a:t>2020/12/16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47037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932E62-FA6C-3C42-8D39-86936916C234}" type="datetime1">
              <a:t>2020/12/16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698036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94626"/>
            <a:ext cx="10058400" cy="1093908"/>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EACC896-54BF-2F4D-8690-96CF46CB1BAE}" type="datetime1">
              <a:t>2020/12/16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100">
                <a:solidFill>
                  <a:srgbClr val="FFFFFF"/>
                </a:solidFill>
              </a:defRPr>
            </a:lvl1pPr>
          </a:lstStyle>
          <a:p>
            <a:fld id="{4FAB73BC-B049-4115-A692-8D63A059BFB8}" type="slidenum">
              <a:rPr lang="en-US" smtClean="0"/>
              <a:pPr/>
              <a:t>‹#›</a:t>
            </a:fld>
            <a:endParaRPr lang="en-US"/>
          </a:p>
        </p:txBody>
      </p:sp>
      <p:cxnSp>
        <p:nvCxnSpPr>
          <p:cNvPr id="10" name="Straight Connector 9"/>
          <p:cNvCxnSpPr/>
          <p:nvPr/>
        </p:nvCxnSpPr>
        <p:spPr>
          <a:xfrm>
            <a:off x="1188720" y="132040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19889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游ゴシック Medium" panose="020B0500000000000000" pitchFamily="50" charset="-128"/>
          <a:ea typeface="游ゴシック Medium" panose="020B0500000000000000"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SO99AwJXDIo?feature=oembed"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 Id="rId9"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2" Type="http://schemas.openxmlformats.org/officeDocument/2006/relationships/hyperlink" Target="http://www.yhmf.jp/pdf/activity/adstudies/vol_22_01_03.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shokei.repo.nii.ac.jp/index.php?action=repository_action_common_download&amp;item_id=145&amp;item_no=1&amp;attribute_id=21&amp;file_no=1&amp;page_id=13&amp;block_id=21"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dspace.jaist.ac.jp/dspace/bitstream/10119/14122/5/paper.pdf#page39" TargetMode="External"/><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akudai-my.sharepoint.com/personal/a81135_st_takushoku-u_ac_jp/Documents/NRC.pptx"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sangyo-rodo.metro.tokyo.lg.jp/toukei/59566db29b65effb6bb53e2b369d8af6_2.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sangyo-rodo.metro.tokyo.lg.jp/toukei/59566db29b65effb6bb53e2b369d8af6_2.pdf" TargetMode="External"/><Relationship Id="rId2" Type="http://schemas.openxmlformats.org/officeDocument/2006/relationships/hyperlink" Target="https://www.mofa.go.jp/mofaj/gaiko/oda/sdgs/about/index.html" TargetMode="External"/><Relationship Id="rId1" Type="http://schemas.openxmlformats.org/officeDocument/2006/relationships/slideLayout" Target="../slideLayouts/slideLayout2.xml"/><Relationship Id="rId6" Type="http://schemas.openxmlformats.org/officeDocument/2006/relationships/hyperlink" Target="https://www.jp.undp.org/content/tokyo/ja/home/sustainable-development-goals.html" TargetMode="External"/><Relationship Id="rId5" Type="http://schemas.openxmlformats.org/officeDocument/2006/relationships/hyperlink" Target="https://sourire-heart.com/10345/" TargetMode="External"/><Relationship Id="rId4" Type="http://schemas.openxmlformats.org/officeDocument/2006/relationships/hyperlink" Target="file:///C:/Users/USER/Downloads/49(4)_P79-100.pdf"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www.yhmf.jp/pdf/activity/adstudies/vol_22_01_03.pdf" TargetMode="External"/><Relationship Id="rId3" Type="http://schemas.openxmlformats.org/officeDocument/2006/relationships/hyperlink" Target="https://twitter.com/kai_corporation/status/1295182622499299328?s=12" TargetMode="External"/><Relationship Id="rId7" Type="http://schemas.openxmlformats.org/officeDocument/2006/relationships/hyperlink" Target="https://sdgs.media/blog/4130/" TargetMode="External"/><Relationship Id="rId2" Type="http://schemas.openxmlformats.org/officeDocument/2006/relationships/hyperlink" Target="https://www.sangyo-rodo.metro.tokyo.lg.jp/toukei/59566db29b65effb6bb53e2b369d8af6_2.pdf" TargetMode="External"/><Relationship Id="rId1" Type="http://schemas.openxmlformats.org/officeDocument/2006/relationships/slideLayout" Target="../slideLayouts/slideLayout2.xml"/><Relationship Id="rId6" Type="http://schemas.openxmlformats.org/officeDocument/2006/relationships/hyperlink" Target="https://shokei.repo.nii.ac.jp/index.php?action=repository_action_common_download&amp;item_id=145&amp;item_no=1&amp;attribute_id=21&amp;file_no=1&amp;page_id=13&amp;block_id=21&#8203;" TargetMode="External"/><Relationship Id="rId5" Type="http://schemas.openxmlformats.org/officeDocument/2006/relationships/hyperlink" Target="https://youtu.be/LsugKLnIxWg" TargetMode="External"/><Relationship Id="rId4" Type="http://schemas.openxmlformats.org/officeDocument/2006/relationships/hyperlink" Target="https://twitter.com/suntory/status/1239350221097730049?s=29" TargetMode="External"/><Relationship Id="rId9" Type="http://schemas.openxmlformats.org/officeDocument/2006/relationships/hyperlink" Target="https://dspace.jaist.ac.jp/dspace/bitstream/10119/14122/5/paper.pdf#page39"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ourire-heart.com/10345/"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sdgs.media/blog/4130/" TargetMode="Externa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657B20-E96C-4B64-958E-712B6130E3C8}"/>
              </a:ext>
            </a:extLst>
          </p:cNvPr>
          <p:cNvSpPr>
            <a:spLocks noGrp="1"/>
          </p:cNvSpPr>
          <p:nvPr>
            <p:ph type="ctrTitle"/>
          </p:nvPr>
        </p:nvSpPr>
        <p:spPr>
          <a:xfrm>
            <a:off x="802640" y="1876214"/>
            <a:ext cx="10586720" cy="2026846"/>
          </a:xfrm>
        </p:spPr>
        <p:txBody>
          <a:bodyPr>
            <a:normAutofit/>
          </a:bodyPr>
          <a:lstStyle/>
          <a:p>
            <a:r>
              <a:rPr lang="ja-JP" altLang="en-US" sz="6000" b="1">
                <a:latin typeface="游ゴシック Medium" panose="020B0500000000000000" pitchFamily="50" charset="-128"/>
                <a:ea typeface="游ゴシック Medium" panose="020B0500000000000000" pitchFamily="50" charset="-128"/>
              </a:rPr>
              <a:t>ジェンダーフリー広告の可能性</a:t>
            </a:r>
            <a:endParaRPr lang="ja-JP" altLang="en-US" sz="6000" b="1">
              <a:latin typeface="游ゴシック Medium" panose="020B0500000000000000" pitchFamily="50" charset="-128"/>
              <a:ea typeface="游ゴシック Medium" panose="020B0500000000000000" pitchFamily="50" charset="-128"/>
              <a:cs typeface="Calibri Light"/>
            </a:endParaRPr>
          </a:p>
        </p:txBody>
      </p:sp>
      <p:sp>
        <p:nvSpPr>
          <p:cNvPr id="3" name="字幕 2">
            <a:extLst>
              <a:ext uri="{FF2B5EF4-FFF2-40B4-BE49-F238E27FC236}">
                <a16:creationId xmlns:a16="http://schemas.microsoft.com/office/drawing/2014/main" id="{0DA0D7F1-6640-4A16-AA8D-63E3CEF83142}"/>
              </a:ext>
            </a:extLst>
          </p:cNvPr>
          <p:cNvSpPr>
            <a:spLocks noGrp="1"/>
          </p:cNvSpPr>
          <p:nvPr>
            <p:ph type="subTitle" idx="1"/>
          </p:nvPr>
        </p:nvSpPr>
        <p:spPr>
          <a:xfrm>
            <a:off x="1199135" y="4812175"/>
            <a:ext cx="10793672" cy="1324581"/>
          </a:xfrm>
          <a:noFill/>
        </p:spPr>
        <p:txBody>
          <a:bodyPr vert="horz" lIns="91440" tIns="45720" rIns="91440" bIns="45720" rtlCol="0" anchor="t">
            <a:normAutofit/>
          </a:bodyPr>
          <a:lstStyle/>
          <a:p>
            <a:r>
              <a:rPr lang="ja-JP" altLang="en-US">
                <a:solidFill>
                  <a:schemeClr val="tx1"/>
                </a:solidFill>
                <a:latin typeface="游ゴシック" panose="020B0400000000000000" pitchFamily="50" charset="-128"/>
                <a:ea typeface="游ゴシック" panose="020B0400000000000000" pitchFamily="50" charset="-128"/>
              </a:rPr>
              <a:t>拓殖大学　田嶋ゼミナール　C班</a:t>
            </a:r>
            <a:endParaRPr lang="ja-JP" altLang="en-US">
              <a:solidFill>
                <a:schemeClr val="tx1"/>
              </a:solidFill>
              <a:latin typeface="游ゴシック" panose="020B0400000000000000" pitchFamily="50" charset="-128"/>
              <a:ea typeface="游ゴシック" panose="020B0400000000000000" pitchFamily="50" charset="-128"/>
              <a:cs typeface="Calibri Light"/>
            </a:endParaRPr>
          </a:p>
          <a:p>
            <a:r>
              <a:rPr lang="ja-JP" altLang="en-US">
                <a:solidFill>
                  <a:schemeClr val="tx1"/>
                </a:solidFill>
                <a:latin typeface="游ゴシック" panose="020B0400000000000000" pitchFamily="50" charset="-128"/>
                <a:ea typeface="游ゴシック" panose="020B0400000000000000" pitchFamily="50" charset="-128"/>
              </a:rPr>
              <a:t>石井あすか　熊木悠希子　澤島龍太朗　東谷陽紀</a:t>
            </a:r>
            <a:endParaRPr lang="ja-JP" altLang="en-US">
              <a:solidFill>
                <a:schemeClr val="tx1"/>
              </a:solidFill>
              <a:latin typeface="游ゴシック" panose="020B0400000000000000" pitchFamily="50" charset="-128"/>
              <a:ea typeface="游ゴシック" panose="020B0400000000000000" pitchFamily="50" charset="-128"/>
              <a:cs typeface="Calibri Light"/>
            </a:endParaRPr>
          </a:p>
        </p:txBody>
      </p:sp>
    </p:spTree>
    <p:extLst>
      <p:ext uri="{BB962C8B-B14F-4D97-AF65-F5344CB8AC3E}">
        <p14:creationId xmlns:p14="http://schemas.microsoft.com/office/powerpoint/2010/main" val="124530222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8AE7A-1A5F-46C1-A373-8600E0916790}"/>
              </a:ext>
            </a:extLst>
          </p:cNvPr>
          <p:cNvSpPr>
            <a:spLocks noGrp="1"/>
          </p:cNvSpPr>
          <p:nvPr>
            <p:ph type="title"/>
          </p:nvPr>
        </p:nvSpPr>
        <p:spPr>
          <a:xfrm>
            <a:off x="1066800" y="102363"/>
            <a:ext cx="10058400" cy="1269219"/>
          </a:xfrm>
        </p:spPr>
        <p:txBody>
          <a:bodyPr>
            <a:normAutofit fontScale="90000"/>
          </a:bodyPr>
          <a:lstStyle/>
          <a:p>
            <a:pPr>
              <a:lnSpc>
                <a:spcPct val="100000"/>
              </a:lnSpc>
            </a:pPr>
            <a:r>
              <a:rPr lang="ja-JP" altLang="en-US" sz="3600" b="1">
                <a:cs typeface="Calibri Light"/>
              </a:rPr>
              <a:t>現状分析</a:t>
            </a:r>
            <a:br>
              <a:rPr lang="ja-JP" altLang="en-US" sz="3200">
                <a:latin typeface="游ゴシック Light"/>
                <a:ea typeface="游ゴシック Light"/>
                <a:cs typeface="Calibri Light"/>
              </a:rPr>
            </a:br>
            <a:r>
              <a:rPr lang="ja-JP" altLang="en-US" sz="4900">
                <a:latin typeface="游ゴシック" panose="020B0400000000000000" pitchFamily="50" charset="-128"/>
                <a:ea typeface="游ゴシック" panose="020B0400000000000000" pitchFamily="50" charset="-128"/>
                <a:cs typeface="Calibri Light"/>
              </a:rPr>
              <a:t>ジェンダーフリーな社会環境へ</a:t>
            </a:r>
            <a:endParaRPr lang="en-US" sz="44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501B693F-9D23-468A-A470-528272C7B539}"/>
              </a:ext>
            </a:extLst>
          </p:cNvPr>
          <p:cNvSpPr>
            <a:spLocks noGrp="1"/>
          </p:cNvSpPr>
          <p:nvPr>
            <p:ph idx="1"/>
          </p:nvPr>
        </p:nvSpPr>
        <p:spPr>
          <a:xfrm>
            <a:off x="1097280" y="1674857"/>
            <a:ext cx="10734136" cy="1672063"/>
          </a:xfrm>
        </p:spPr>
        <p:txBody>
          <a:bodyPr vert="horz" lIns="0" tIns="45720" rIns="0" bIns="45720" rtlCol="0" anchor="t">
            <a:noAutofit/>
          </a:bodyPr>
          <a:lstStyle/>
          <a:p>
            <a:pPr marL="0" indent="0">
              <a:buNone/>
            </a:pPr>
            <a:endParaRPr lang="ja-JP" altLang="en-US" sz="2400">
              <a:latin typeface="游ゴシック"/>
              <a:ea typeface="游ゴシック"/>
              <a:cs typeface="Calibri"/>
            </a:endParaRPr>
          </a:p>
          <a:p>
            <a:pPr marL="0" indent="0">
              <a:buNone/>
            </a:pPr>
            <a:r>
              <a:rPr lang="ja-JP" altLang="en-US" sz="2800">
                <a:latin typeface="游ゴシック"/>
                <a:ea typeface="游ゴシック"/>
                <a:cs typeface="Calibri"/>
              </a:rPr>
              <a:t>ジェンダーは性別だけを理由として、</a:t>
            </a:r>
            <a:r>
              <a:rPr lang="ja-JP" altLang="en-US" sz="2800" u="sng">
                <a:latin typeface="游ゴシック"/>
                <a:ea typeface="游ゴシック"/>
                <a:cs typeface="Calibri"/>
              </a:rPr>
              <a:t>個人の自己実現の選択を不当に制限</a:t>
            </a:r>
            <a:r>
              <a:rPr lang="ja-JP" altLang="en-US" sz="2800">
                <a:latin typeface="游ゴシック"/>
                <a:ea typeface="游ゴシック"/>
                <a:cs typeface="Calibri"/>
              </a:rPr>
              <a:t>している。</a:t>
            </a:r>
            <a:endParaRPr lang="ja-JP" sz="2800">
              <a:ea typeface="ＭＳ Ｐゴシック"/>
              <a:cs typeface="Calibri"/>
            </a:endParaRPr>
          </a:p>
          <a:p>
            <a:pPr marL="0" indent="0">
              <a:buNone/>
            </a:pPr>
            <a:endParaRPr lang="ja-JP" altLang="en-US" sz="2800">
              <a:latin typeface="游ゴシック"/>
              <a:ea typeface="游ゴシック"/>
              <a:cs typeface="Calibri"/>
            </a:endParaRPr>
          </a:p>
          <a:p>
            <a:pPr marL="0" indent="0">
              <a:buNone/>
            </a:pPr>
            <a:endParaRPr lang="ja-JP" altLang="en-US" sz="2400">
              <a:latin typeface="游ゴシック"/>
              <a:ea typeface="游ゴシック"/>
              <a:cs typeface="Calibri"/>
            </a:endParaRPr>
          </a:p>
          <a:p>
            <a:pPr marL="0" indent="0">
              <a:buNone/>
            </a:pPr>
            <a:r>
              <a:rPr lang="ja-JP" altLang="en-US" sz="2800">
                <a:latin typeface="游ゴシック"/>
                <a:ea typeface="游ゴシック"/>
                <a:cs typeface="Calibri"/>
              </a:rPr>
              <a:t>ジェンダーは社会問題となっており、</a:t>
            </a:r>
          </a:p>
          <a:p>
            <a:pPr marL="0" indent="0">
              <a:buNone/>
            </a:pPr>
            <a:r>
              <a:rPr lang="ja-JP" altLang="en-US" sz="2800" b="1">
                <a:latin typeface="游ゴシック"/>
                <a:ea typeface="游ゴシック"/>
                <a:cs typeface="Calibri"/>
              </a:rPr>
              <a:t>ジェンダーフリーな社会環境をつくる</a:t>
            </a:r>
            <a:r>
              <a:rPr lang="ja-JP" altLang="en-US" sz="2800">
                <a:latin typeface="游ゴシック"/>
                <a:ea typeface="游ゴシック"/>
                <a:cs typeface="Calibri"/>
              </a:rPr>
              <a:t>ことが必要である。</a:t>
            </a:r>
            <a:endParaRPr lang="ja-JP"/>
          </a:p>
          <a:p>
            <a:pPr marL="0" indent="0">
              <a:buNone/>
            </a:pPr>
            <a:endParaRPr lang="ja-JP" altLang="en-US" sz="2800" b="1">
              <a:latin typeface="游ゴシック"/>
              <a:ea typeface="游ゴシック"/>
              <a:cs typeface="Calibri"/>
            </a:endParaRPr>
          </a:p>
        </p:txBody>
      </p:sp>
      <p:sp>
        <p:nvSpPr>
          <p:cNvPr id="6" name="スライド番号プレースホルダー 5">
            <a:extLst>
              <a:ext uri="{FF2B5EF4-FFF2-40B4-BE49-F238E27FC236}">
                <a16:creationId xmlns:a16="http://schemas.microsoft.com/office/drawing/2014/main" id="{2991E1A5-FCDF-FD43-8460-ED9535F66FB1}"/>
              </a:ext>
            </a:extLst>
          </p:cNvPr>
          <p:cNvSpPr>
            <a:spLocks noGrp="1"/>
          </p:cNvSpPr>
          <p:nvPr>
            <p:ph type="sldNum" sz="quarter" idx="12"/>
          </p:nvPr>
        </p:nvSpPr>
        <p:spPr/>
        <p:txBody>
          <a:bodyPr/>
          <a:lstStyle/>
          <a:p>
            <a:fld id="{629637A9-119A-49DA-BD12-AAC58B377D80}" type="slidenum">
              <a:rPr lang="en-US" sz="3200" dirty="0"/>
              <a:t>10</a:t>
            </a:fld>
            <a:endParaRPr lang="en-US" sz="3200">
              <a:cs typeface="Calibri"/>
            </a:endParaRPr>
          </a:p>
        </p:txBody>
      </p:sp>
      <p:sp>
        <p:nvSpPr>
          <p:cNvPr id="5" name="Rectangle: Rounded Corners 4">
            <a:extLst>
              <a:ext uri="{FF2B5EF4-FFF2-40B4-BE49-F238E27FC236}">
                <a16:creationId xmlns:a16="http://schemas.microsoft.com/office/drawing/2014/main" id="{7FF6C287-8460-4152-BA5C-9ABF38CE0312}"/>
              </a:ext>
            </a:extLst>
          </p:cNvPr>
          <p:cNvSpPr/>
          <p:nvPr/>
        </p:nvSpPr>
        <p:spPr>
          <a:xfrm>
            <a:off x="863286" y="3964953"/>
            <a:ext cx="10465428" cy="1672063"/>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a:extLst>
              <a:ext uri="{FF2B5EF4-FFF2-40B4-BE49-F238E27FC236}">
                <a16:creationId xmlns:a16="http://schemas.microsoft.com/office/drawing/2014/main" id="{052276EE-F041-614A-896B-B397AE7CAA08}"/>
              </a:ext>
            </a:extLst>
          </p:cNvPr>
          <p:cNvSpPr txBox="1"/>
          <p:nvPr/>
        </p:nvSpPr>
        <p:spPr>
          <a:xfrm>
            <a:off x="4900191" y="5940291"/>
            <a:ext cx="8184242" cy="369332"/>
          </a:xfrm>
          <a:prstGeom prst="rect">
            <a:avLst/>
          </a:prstGeom>
          <a:noFill/>
        </p:spPr>
        <p:txBody>
          <a:bodyPr wrap="square" rtlCol="0">
            <a:spAutoFit/>
          </a:bodyPr>
          <a:lstStyle/>
          <a:p>
            <a:r>
              <a:rPr lang="ja-JP" altLang="ja-JP">
                <a:latin typeface="游ゴシック"/>
                <a:ea typeface="游ゴシック"/>
                <a:cs typeface="+mn-lt"/>
              </a:rPr>
              <a:t>広岡守穂（２０１５） 『ジェンダーと自己実現』  有信堂高文社</a:t>
            </a:r>
          </a:p>
        </p:txBody>
      </p:sp>
    </p:spTree>
    <p:extLst>
      <p:ext uri="{BB962C8B-B14F-4D97-AF65-F5344CB8AC3E}">
        <p14:creationId xmlns:p14="http://schemas.microsoft.com/office/powerpoint/2010/main" val="3186269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BBB632-B644-EE47-8578-E9486C01542D}"/>
              </a:ext>
            </a:extLst>
          </p:cNvPr>
          <p:cNvSpPr>
            <a:spLocks noGrp="1"/>
          </p:cNvSpPr>
          <p:nvPr>
            <p:ph type="title"/>
          </p:nvPr>
        </p:nvSpPr>
        <p:spPr>
          <a:xfrm>
            <a:off x="1061112" y="462107"/>
            <a:ext cx="10058400" cy="907775"/>
          </a:xfrm>
        </p:spPr>
        <p:txBody>
          <a:bodyPr vert="horz" lIns="91440" tIns="45720" rIns="91440" bIns="45720" rtlCol="0" anchor="b">
            <a:noAutofit/>
          </a:bodyPr>
          <a:lstStyle/>
          <a:p>
            <a:pPr>
              <a:lnSpc>
                <a:spcPct val="100000"/>
              </a:lnSpc>
            </a:pPr>
            <a:r>
              <a:rPr lang="ja-JP" altLang="en-US" sz="3200" b="1">
                <a:cs typeface="Calibri Light"/>
              </a:rPr>
              <a:t>現状分析</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ジェンダーフリーの定義</a:t>
            </a:r>
            <a:endParaRPr kumimoji="1" lang="en-US" altLang="ja-JP" sz="4400">
              <a:latin typeface="游ゴシック" panose="020B0400000000000000" pitchFamily="50" charset="-128"/>
              <a:ea typeface="游ゴシック" panose="020B0400000000000000" pitchFamily="50" charset="-128"/>
            </a:endParaRPr>
          </a:p>
        </p:txBody>
      </p:sp>
      <p:sp>
        <p:nvSpPr>
          <p:cNvPr id="3" name="スライド番号プレースホルダー 2">
            <a:extLst>
              <a:ext uri="{FF2B5EF4-FFF2-40B4-BE49-F238E27FC236}">
                <a16:creationId xmlns:a16="http://schemas.microsoft.com/office/drawing/2014/main" id="{72DA0653-752C-DA48-AF54-7F62CD8F9BAA}"/>
              </a:ext>
            </a:extLst>
          </p:cNvPr>
          <p:cNvSpPr>
            <a:spLocks noGrp="1"/>
          </p:cNvSpPr>
          <p:nvPr>
            <p:ph type="sldNum" sz="quarter" idx="12"/>
          </p:nvPr>
        </p:nvSpPr>
        <p:spPr/>
        <p:txBody>
          <a:bodyPr/>
          <a:lstStyle/>
          <a:p>
            <a:fld id="{629637A9-119A-49DA-BD12-AAC58B377D80}" type="slidenum">
              <a:rPr lang="en-US" sz="3200" dirty="0"/>
              <a:t>11</a:t>
            </a:fld>
            <a:endParaRPr lang="en-US" sz="3200">
              <a:cs typeface="Calibri"/>
            </a:endParaRPr>
          </a:p>
        </p:txBody>
      </p:sp>
      <p:sp>
        <p:nvSpPr>
          <p:cNvPr id="5" name="Rectangle: Rounded Corners 4">
            <a:extLst>
              <a:ext uri="{FF2B5EF4-FFF2-40B4-BE49-F238E27FC236}">
                <a16:creationId xmlns:a16="http://schemas.microsoft.com/office/drawing/2014/main" id="{E7B09470-88BF-4769-9E9E-BBB7242CFE35}"/>
              </a:ext>
            </a:extLst>
          </p:cNvPr>
          <p:cNvSpPr/>
          <p:nvPr/>
        </p:nvSpPr>
        <p:spPr>
          <a:xfrm>
            <a:off x="1910046" y="4759364"/>
            <a:ext cx="8177282" cy="123967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テキスト ボックス 12">
            <a:extLst>
              <a:ext uri="{FF2B5EF4-FFF2-40B4-BE49-F238E27FC236}">
                <a16:creationId xmlns:a16="http://schemas.microsoft.com/office/drawing/2014/main" id="{0B763BCD-6C3E-204A-94B0-A52137076D53}"/>
              </a:ext>
            </a:extLst>
          </p:cNvPr>
          <p:cNvSpPr txBox="1"/>
          <p:nvPr/>
        </p:nvSpPr>
        <p:spPr>
          <a:xfrm>
            <a:off x="2006302" y="5080231"/>
            <a:ext cx="7981672" cy="861774"/>
          </a:xfrm>
          <a:prstGeom prst="rect">
            <a:avLst/>
          </a:prstGeom>
          <a:noFill/>
        </p:spPr>
        <p:txBody>
          <a:bodyPr wrap="none" rtlCol="0">
            <a:spAutoFit/>
          </a:bodyPr>
          <a:lstStyle/>
          <a:p>
            <a:r>
              <a:rPr lang="ja-JP" altLang="en-US" sz="3200" b="1">
                <a:latin typeface="游ゴシック"/>
                <a:ea typeface="游ゴシック"/>
                <a:cs typeface="Calibri"/>
              </a:rPr>
              <a:t>性別による自己実現の制限がなくなること</a:t>
            </a:r>
            <a:endParaRPr lang="ja-JP" altLang="ja-JP" sz="3200" b="1">
              <a:latin typeface="游ゴシック"/>
              <a:ea typeface="游ゴシック"/>
            </a:endParaRPr>
          </a:p>
          <a:p>
            <a:endParaRPr kumimoji="1" lang="ja-JP" altLang="en-US"/>
          </a:p>
        </p:txBody>
      </p:sp>
      <p:sp>
        <p:nvSpPr>
          <p:cNvPr id="4" name="TextBox 3">
            <a:extLst>
              <a:ext uri="{FF2B5EF4-FFF2-40B4-BE49-F238E27FC236}">
                <a16:creationId xmlns:a16="http://schemas.microsoft.com/office/drawing/2014/main" id="{A8DEE73B-AAB2-4E2D-8E56-F1F30D9FD606}"/>
              </a:ext>
            </a:extLst>
          </p:cNvPr>
          <p:cNvSpPr txBox="1"/>
          <p:nvPr/>
        </p:nvSpPr>
        <p:spPr>
          <a:xfrm>
            <a:off x="311624" y="1710519"/>
            <a:ext cx="11557377" cy="18302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200"/>
              </a:spcBef>
              <a:spcAft>
                <a:spcPts val="200"/>
              </a:spcAft>
              <a:buFont typeface="Calibri,Sans-Serif"/>
              <a:buChar char=" "/>
            </a:pPr>
            <a:r>
              <a:rPr lang="ja-JP" altLang="en-US" sz="2800" b="1">
                <a:latin typeface="游ゴシック"/>
                <a:ea typeface="游ゴシック"/>
                <a:cs typeface="Calibri"/>
              </a:rPr>
              <a:t>ジェンダーフリーとは</a:t>
            </a:r>
            <a:endParaRPr lang="ja-JP" altLang="en-US" sz="2800" b="1">
              <a:ea typeface="+mn-lt"/>
              <a:cs typeface="+mn-lt"/>
            </a:endParaRPr>
          </a:p>
          <a:p>
            <a:pPr marL="285750" indent="-285750">
              <a:lnSpc>
                <a:spcPct val="90000"/>
              </a:lnSpc>
              <a:spcBef>
                <a:spcPts val="1200"/>
              </a:spcBef>
              <a:spcAft>
                <a:spcPts val="200"/>
              </a:spcAft>
              <a:buFont typeface="Calibri,Sans-Serif"/>
              <a:buChar char=" "/>
            </a:pPr>
            <a:r>
              <a:rPr lang="ja-JP" altLang="en-US" sz="2800">
                <a:latin typeface="游ゴシック"/>
                <a:ea typeface="游ゴシック"/>
                <a:cs typeface="Calibri"/>
              </a:rPr>
              <a:t>従来の固定的な性別による役割分担に捉われず、男女が平等に、自らの能力を生かして自由に行動・生活できること。（三省堂大辞林）</a:t>
            </a:r>
            <a:endParaRPr lang="ja-JP" altLang="en-US" sz="2800">
              <a:ea typeface="+mn-lt"/>
              <a:cs typeface="+mn-lt"/>
            </a:endParaRPr>
          </a:p>
          <a:p>
            <a:pPr algn="l"/>
            <a:endParaRPr lang="en-US" sz="2400">
              <a:cs typeface="Calibri"/>
            </a:endParaRPr>
          </a:p>
        </p:txBody>
      </p:sp>
      <p:sp>
        <p:nvSpPr>
          <p:cNvPr id="6" name="TextBox 5">
            <a:extLst>
              <a:ext uri="{FF2B5EF4-FFF2-40B4-BE49-F238E27FC236}">
                <a16:creationId xmlns:a16="http://schemas.microsoft.com/office/drawing/2014/main" id="{DE0229C6-D917-45CC-973D-7ED6BA18A7FD}"/>
              </a:ext>
            </a:extLst>
          </p:cNvPr>
          <p:cNvSpPr txBox="1"/>
          <p:nvPr/>
        </p:nvSpPr>
        <p:spPr>
          <a:xfrm>
            <a:off x="636470" y="4150767"/>
            <a:ext cx="728107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游ゴシック"/>
                <a:ea typeface="游ゴシック"/>
                <a:cs typeface="Calibri"/>
              </a:rPr>
              <a:t>本研究におけるジェンダーフリーの定義</a:t>
            </a:r>
          </a:p>
        </p:txBody>
      </p:sp>
    </p:spTree>
    <p:extLst>
      <p:ext uri="{BB962C8B-B14F-4D97-AF65-F5344CB8AC3E}">
        <p14:creationId xmlns:p14="http://schemas.microsoft.com/office/powerpoint/2010/main" val="2491307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5479D44-73CA-435D-834A-2D5CB756EBF0}"/>
              </a:ext>
            </a:extLst>
          </p:cNvPr>
          <p:cNvSpPr/>
          <p:nvPr/>
        </p:nvSpPr>
        <p:spPr>
          <a:xfrm>
            <a:off x="1703696" y="3142396"/>
            <a:ext cx="8677700" cy="14216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5E23E97A-FE0A-6B49-B8F7-95F41D57BB87}"/>
              </a:ext>
            </a:extLst>
          </p:cNvPr>
          <p:cNvSpPr>
            <a:spLocks noGrp="1"/>
          </p:cNvSpPr>
          <p:nvPr>
            <p:ph type="title"/>
          </p:nvPr>
        </p:nvSpPr>
        <p:spPr>
          <a:xfrm>
            <a:off x="1013346" y="157232"/>
            <a:ext cx="10058400" cy="1174550"/>
          </a:xfrm>
        </p:spPr>
        <p:txBody>
          <a:bodyPr>
            <a:normAutofit/>
          </a:bodyPr>
          <a:lstStyle/>
          <a:p>
            <a:r>
              <a:rPr lang="ja-JP" altLang="en-US" sz="3200" b="1">
                <a:cs typeface="Calibri Light"/>
              </a:rPr>
              <a:t>現状分析</a:t>
            </a:r>
            <a:br>
              <a:rPr lang="ja-JP" altLang="en-US" sz="3600">
                <a:latin typeface="游ゴシック Light"/>
                <a:ea typeface="游ゴシック Light"/>
              </a:rPr>
            </a:br>
            <a:r>
              <a:rPr kumimoji="1" lang="ja-JP" altLang="en-US" sz="4400">
                <a:latin typeface="游ゴシック" panose="020B0400000000000000" pitchFamily="50" charset="-128"/>
                <a:ea typeface="游ゴシック" panose="020B0400000000000000" pitchFamily="50" charset="-128"/>
              </a:rPr>
              <a:t>ジェンダーフリーな広告？！</a:t>
            </a:r>
          </a:p>
        </p:txBody>
      </p:sp>
      <p:sp>
        <p:nvSpPr>
          <p:cNvPr id="3" name="コンテンツ プレースホルダー 2">
            <a:extLst>
              <a:ext uri="{FF2B5EF4-FFF2-40B4-BE49-F238E27FC236}">
                <a16:creationId xmlns:a16="http://schemas.microsoft.com/office/drawing/2014/main" id="{2731B433-DD25-8A43-85E3-00C9C13243B6}"/>
              </a:ext>
            </a:extLst>
          </p:cNvPr>
          <p:cNvSpPr>
            <a:spLocks noGrp="1"/>
          </p:cNvSpPr>
          <p:nvPr>
            <p:ph idx="1"/>
          </p:nvPr>
        </p:nvSpPr>
        <p:spPr>
          <a:xfrm>
            <a:off x="1929816" y="3588224"/>
            <a:ext cx="8402820" cy="1060947"/>
          </a:xfrm>
        </p:spPr>
        <p:txBody>
          <a:bodyPr vert="horz" lIns="0" tIns="45720" rIns="0" bIns="45720" rtlCol="0" anchor="t">
            <a:normAutofit/>
          </a:bodyPr>
          <a:lstStyle/>
          <a:p>
            <a:r>
              <a:rPr kumimoji="1" lang="ja-JP" altLang="en-US" sz="3200" b="1">
                <a:latin typeface="游ゴシック"/>
                <a:ea typeface="游ゴシック"/>
              </a:rPr>
              <a:t>ジェンダーフリーを訴えている広告がある！</a:t>
            </a:r>
            <a:endParaRPr lang="ja-JP" altLang="en-US" sz="3200" b="1">
              <a:latin typeface="游ゴシック"/>
              <a:ea typeface="游ゴシック"/>
            </a:endParaRPr>
          </a:p>
        </p:txBody>
      </p:sp>
      <p:sp>
        <p:nvSpPr>
          <p:cNvPr id="4" name="スライド番号プレースホルダー 3">
            <a:extLst>
              <a:ext uri="{FF2B5EF4-FFF2-40B4-BE49-F238E27FC236}">
                <a16:creationId xmlns:a16="http://schemas.microsoft.com/office/drawing/2014/main" id="{3F1C6D7F-4741-7542-A988-61217E61EA8F}"/>
              </a:ext>
            </a:extLst>
          </p:cNvPr>
          <p:cNvSpPr>
            <a:spLocks noGrp="1"/>
          </p:cNvSpPr>
          <p:nvPr>
            <p:ph type="sldNum" sz="quarter" idx="12"/>
          </p:nvPr>
        </p:nvSpPr>
        <p:spPr/>
        <p:txBody>
          <a:bodyPr/>
          <a:lstStyle/>
          <a:p>
            <a:fld id="{629637A9-119A-49DA-BD12-AAC58B377D80}" type="slidenum">
              <a:rPr lang="en-US" sz="3200" dirty="0" smtClean="0"/>
              <a:t>12</a:t>
            </a:fld>
            <a:endParaRPr lang="en-US" sz="3200">
              <a:cs typeface="Calibri"/>
            </a:endParaRPr>
          </a:p>
        </p:txBody>
      </p:sp>
      <p:sp>
        <p:nvSpPr>
          <p:cNvPr id="6" name="TextBox 5">
            <a:extLst>
              <a:ext uri="{FF2B5EF4-FFF2-40B4-BE49-F238E27FC236}">
                <a16:creationId xmlns:a16="http://schemas.microsoft.com/office/drawing/2014/main" id="{F14192A9-AAEE-4687-B616-6C83FDB944C4}"/>
              </a:ext>
            </a:extLst>
          </p:cNvPr>
          <p:cNvSpPr txBox="1"/>
          <p:nvPr/>
        </p:nvSpPr>
        <p:spPr>
          <a:xfrm>
            <a:off x="1273363" y="2444795"/>
            <a:ext cx="38691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游ゴシック"/>
                <a:ea typeface="游ゴシック"/>
                <a:cs typeface="Calibri"/>
              </a:rPr>
              <a:t>そんな中で、、、</a:t>
            </a:r>
            <a:endParaRPr lang="en-US" sz="2800">
              <a:latin typeface="游ゴシック"/>
              <a:ea typeface="游ゴシック"/>
              <a:cs typeface="Calibri"/>
            </a:endParaRPr>
          </a:p>
        </p:txBody>
      </p:sp>
    </p:spTree>
    <p:extLst>
      <p:ext uri="{BB962C8B-B14F-4D97-AF65-F5344CB8AC3E}">
        <p14:creationId xmlns:p14="http://schemas.microsoft.com/office/powerpoint/2010/main" val="1490280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オンライン メディア 4" descr="Heineken: Cheers to all">
            <a:hlinkClick r:id="" action="ppaction://media"/>
            <a:extLst>
              <a:ext uri="{FF2B5EF4-FFF2-40B4-BE49-F238E27FC236}">
                <a16:creationId xmlns:a16="http://schemas.microsoft.com/office/drawing/2014/main" id="{8838D67C-24B1-D34E-9E5C-A51624C65AC3}"/>
              </a:ext>
            </a:extLst>
          </p:cNvPr>
          <p:cNvPicPr>
            <a:picLocks noGrp="1" noRot="1" noChangeAspect="1"/>
          </p:cNvPicPr>
          <p:nvPr>
            <p:ph idx="1"/>
            <a:videoFile r:link="rId1"/>
          </p:nvPr>
        </p:nvPicPr>
        <p:blipFill>
          <a:blip r:embed="rId3"/>
          <a:stretch>
            <a:fillRect/>
          </a:stretch>
        </p:blipFill>
        <p:spPr>
          <a:xfrm>
            <a:off x="444500" y="23813"/>
            <a:ext cx="11303000" cy="6357937"/>
          </a:xfrm>
          <a:prstGeom prst="rect">
            <a:avLst/>
          </a:prstGeom>
        </p:spPr>
      </p:pic>
      <p:sp>
        <p:nvSpPr>
          <p:cNvPr id="4" name="スライド番号プレースホルダー 3">
            <a:extLst>
              <a:ext uri="{FF2B5EF4-FFF2-40B4-BE49-F238E27FC236}">
                <a16:creationId xmlns:a16="http://schemas.microsoft.com/office/drawing/2014/main" id="{DA931FB2-1C0D-C048-A0B2-B30CB68A2AB1}"/>
              </a:ext>
            </a:extLst>
          </p:cNvPr>
          <p:cNvSpPr>
            <a:spLocks noGrp="1"/>
          </p:cNvSpPr>
          <p:nvPr>
            <p:ph type="sldNum" sz="quarter" idx="12"/>
          </p:nvPr>
        </p:nvSpPr>
        <p:spPr/>
        <p:txBody>
          <a:bodyPr/>
          <a:lstStyle/>
          <a:p>
            <a:fld id="{629637A9-119A-49DA-BD12-AAC58B377D80}" type="slidenum">
              <a:rPr lang="en-US" sz="3200" dirty="0"/>
              <a:t>13</a:t>
            </a:fld>
            <a:endParaRPr lang="en-US" sz="3200">
              <a:cs typeface="Calibri"/>
            </a:endParaRPr>
          </a:p>
        </p:txBody>
      </p:sp>
    </p:spTree>
    <p:extLst>
      <p:ext uri="{BB962C8B-B14F-4D97-AF65-F5344CB8AC3E}">
        <p14:creationId xmlns:p14="http://schemas.microsoft.com/office/powerpoint/2010/main" val="69154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281A4C-66FD-B145-B012-BB61E3961D03}"/>
              </a:ext>
            </a:extLst>
          </p:cNvPr>
          <p:cNvSpPr>
            <a:spLocks noGrp="1"/>
          </p:cNvSpPr>
          <p:nvPr>
            <p:ph type="title"/>
          </p:nvPr>
        </p:nvSpPr>
        <p:spPr/>
        <p:txBody>
          <a:bodyPr>
            <a:normAutofit/>
          </a:bodyPr>
          <a:lstStyle/>
          <a:p>
            <a:r>
              <a:rPr lang="ja-JP" altLang="en-US" sz="3200" b="1">
                <a:cs typeface="Calibri Light"/>
              </a:rPr>
              <a:t>現状分析</a:t>
            </a:r>
            <a:br>
              <a:rPr lang="ja-JP" altLang="en-US" sz="3600">
                <a:latin typeface="游ゴシック Light"/>
                <a:ea typeface="游ゴシック Light"/>
              </a:rPr>
            </a:br>
            <a:r>
              <a:rPr kumimoji="1" lang="ja-JP" altLang="en-US" sz="4400">
                <a:latin typeface="游ゴシック" panose="020B0400000000000000" pitchFamily="50" charset="-128"/>
                <a:ea typeface="游ゴシック" panose="020B0400000000000000" pitchFamily="50" charset="-128"/>
              </a:rPr>
              <a:t>ハイネケンの広告　あらすじ</a:t>
            </a:r>
          </a:p>
        </p:txBody>
      </p:sp>
      <p:sp>
        <p:nvSpPr>
          <p:cNvPr id="4" name="スライド番号プレースホルダー 3">
            <a:extLst>
              <a:ext uri="{FF2B5EF4-FFF2-40B4-BE49-F238E27FC236}">
                <a16:creationId xmlns:a16="http://schemas.microsoft.com/office/drawing/2014/main" id="{6951FC66-5DBC-704B-B191-B65D601D139C}"/>
              </a:ext>
            </a:extLst>
          </p:cNvPr>
          <p:cNvSpPr>
            <a:spLocks noGrp="1"/>
          </p:cNvSpPr>
          <p:nvPr>
            <p:ph type="sldNum" sz="quarter" idx="12"/>
          </p:nvPr>
        </p:nvSpPr>
        <p:spPr/>
        <p:txBody>
          <a:bodyPr/>
          <a:lstStyle/>
          <a:p>
            <a:fld id="{629637A9-119A-49DA-BD12-AAC58B377D80}" type="slidenum">
              <a:rPr lang="en-US" sz="3200" dirty="0"/>
              <a:t>14</a:t>
            </a:fld>
            <a:endParaRPr lang="en-US" sz="3200">
              <a:cs typeface="Calibri"/>
            </a:endParaRPr>
          </a:p>
        </p:txBody>
      </p:sp>
      <p:pic>
        <p:nvPicPr>
          <p:cNvPr id="6" name="図 5">
            <a:extLst>
              <a:ext uri="{FF2B5EF4-FFF2-40B4-BE49-F238E27FC236}">
                <a16:creationId xmlns:a16="http://schemas.microsoft.com/office/drawing/2014/main" id="{3246BCDE-5FE0-3D45-B3EC-2A12C7AE693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60808" y="2571876"/>
            <a:ext cx="3957687" cy="2473555"/>
          </a:xfrm>
          <a:prstGeom prst="rect">
            <a:avLst/>
          </a:prstGeom>
        </p:spPr>
      </p:pic>
      <p:pic>
        <p:nvPicPr>
          <p:cNvPr id="8" name="図 7">
            <a:extLst>
              <a:ext uri="{FF2B5EF4-FFF2-40B4-BE49-F238E27FC236}">
                <a16:creationId xmlns:a16="http://schemas.microsoft.com/office/drawing/2014/main" id="{5EE91D9D-62C5-C741-BC17-9F6B190C3E5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51293" y="2570523"/>
            <a:ext cx="3957687" cy="2473555"/>
          </a:xfrm>
          <a:prstGeom prst="rect">
            <a:avLst/>
          </a:prstGeom>
        </p:spPr>
      </p:pic>
      <p:sp>
        <p:nvSpPr>
          <p:cNvPr id="21" name="右矢印 20">
            <a:extLst>
              <a:ext uri="{FF2B5EF4-FFF2-40B4-BE49-F238E27FC236}">
                <a16:creationId xmlns:a16="http://schemas.microsoft.com/office/drawing/2014/main" id="{C3133478-500F-C74C-9C1D-1028E6FF1652}"/>
              </a:ext>
            </a:extLst>
          </p:cNvPr>
          <p:cNvSpPr/>
          <p:nvPr/>
        </p:nvSpPr>
        <p:spPr>
          <a:xfrm>
            <a:off x="5850470" y="3548633"/>
            <a:ext cx="868848" cy="517334"/>
          </a:xfrm>
          <a:prstGeom prst="rightArrow">
            <a:avLst>
              <a:gd name="adj1" fmla="val 50000"/>
              <a:gd name="adj2" fmla="val 70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形吹き出し 28">
            <a:extLst>
              <a:ext uri="{FF2B5EF4-FFF2-40B4-BE49-F238E27FC236}">
                <a16:creationId xmlns:a16="http://schemas.microsoft.com/office/drawing/2014/main" id="{354EB516-9433-5B4A-9656-03434AE6D574}"/>
              </a:ext>
            </a:extLst>
          </p:cNvPr>
          <p:cNvSpPr/>
          <p:nvPr/>
        </p:nvSpPr>
        <p:spPr>
          <a:xfrm>
            <a:off x="387674" y="1585368"/>
            <a:ext cx="3704102" cy="804326"/>
          </a:xfrm>
          <a:prstGeom prst="wedgeEllipseCallout">
            <a:avLst>
              <a:gd name="adj1" fmla="val 15759"/>
              <a:gd name="adj2" fmla="val 14889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a:solidFill>
                  <a:schemeClr val="tx1"/>
                </a:solidFill>
                <a:latin typeface="Yu Gothic"/>
                <a:ea typeface="Yu Gothic"/>
              </a:rPr>
              <a:t>お待たせいたしました</a:t>
            </a:r>
            <a:endParaRPr lang="ja-JP" altLang="en-US">
              <a:solidFill>
                <a:schemeClr val="tx1"/>
              </a:solidFill>
              <a:latin typeface="Yu Gothic"/>
              <a:ea typeface="Yu Gothic"/>
            </a:endParaRPr>
          </a:p>
        </p:txBody>
      </p:sp>
      <p:sp>
        <p:nvSpPr>
          <p:cNvPr id="32" name="雲形吹き出し 31">
            <a:extLst>
              <a:ext uri="{FF2B5EF4-FFF2-40B4-BE49-F238E27FC236}">
                <a16:creationId xmlns:a16="http://schemas.microsoft.com/office/drawing/2014/main" id="{86BB9781-2E49-1E45-979B-A7B9186DB588}"/>
              </a:ext>
            </a:extLst>
          </p:cNvPr>
          <p:cNvSpPr/>
          <p:nvPr/>
        </p:nvSpPr>
        <p:spPr>
          <a:xfrm>
            <a:off x="4171224" y="5237568"/>
            <a:ext cx="3001736" cy="976552"/>
          </a:xfrm>
          <a:prstGeom prst="cloudCallout">
            <a:avLst>
              <a:gd name="adj1" fmla="val -23969"/>
              <a:gd name="adj2" fmla="val -148014"/>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a:solidFill>
                  <a:schemeClr val="tx1"/>
                </a:solidFill>
                <a:latin typeface="Yu Gothic"/>
                <a:ea typeface="Yu Gothic"/>
              </a:rPr>
              <a:t>逆なんだよなぁ</a:t>
            </a:r>
            <a:endParaRPr lang="ja-JP" altLang="en-US">
              <a:solidFill>
                <a:schemeClr val="tx1"/>
              </a:solidFill>
              <a:latin typeface="Yu Gothic"/>
              <a:ea typeface="Yu Gothic"/>
            </a:endParaRPr>
          </a:p>
        </p:txBody>
      </p:sp>
      <p:sp>
        <p:nvSpPr>
          <p:cNvPr id="33" name="雲形吹き出し 32">
            <a:extLst>
              <a:ext uri="{FF2B5EF4-FFF2-40B4-BE49-F238E27FC236}">
                <a16:creationId xmlns:a16="http://schemas.microsoft.com/office/drawing/2014/main" id="{DFBD3A17-7968-C544-9314-D67ED27FE314}"/>
              </a:ext>
            </a:extLst>
          </p:cNvPr>
          <p:cNvSpPr/>
          <p:nvPr/>
        </p:nvSpPr>
        <p:spPr>
          <a:xfrm>
            <a:off x="238516" y="5255425"/>
            <a:ext cx="3523715" cy="958695"/>
          </a:xfrm>
          <a:prstGeom prst="cloudCallout">
            <a:avLst>
              <a:gd name="adj1" fmla="val 12857"/>
              <a:gd name="adj2" fmla="val -149594"/>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a:solidFill>
                  <a:schemeClr val="tx1"/>
                </a:solidFill>
                <a:latin typeface="Yu Gothic"/>
                <a:ea typeface="Yu Gothic"/>
              </a:rPr>
              <a:t>ま、いつも通りよね</a:t>
            </a:r>
            <a:endParaRPr lang="ja-JP" altLang="en-US">
              <a:solidFill>
                <a:schemeClr val="tx1"/>
              </a:solidFill>
              <a:latin typeface="Yu Gothic"/>
              <a:ea typeface="Yu Gothic"/>
            </a:endParaRPr>
          </a:p>
        </p:txBody>
      </p:sp>
      <p:sp>
        <p:nvSpPr>
          <p:cNvPr id="34" name="テキスト ボックス 33">
            <a:extLst>
              <a:ext uri="{FF2B5EF4-FFF2-40B4-BE49-F238E27FC236}">
                <a16:creationId xmlns:a16="http://schemas.microsoft.com/office/drawing/2014/main" id="{157DACB3-ECC1-7B41-A940-92DCEF4A97BE}"/>
              </a:ext>
            </a:extLst>
          </p:cNvPr>
          <p:cNvSpPr txBox="1"/>
          <p:nvPr/>
        </p:nvSpPr>
        <p:spPr>
          <a:xfrm>
            <a:off x="8328473" y="5341574"/>
            <a:ext cx="2339102" cy="523220"/>
          </a:xfrm>
          <a:prstGeom prst="rect">
            <a:avLst/>
          </a:prstGeom>
          <a:noFill/>
        </p:spPr>
        <p:txBody>
          <a:bodyPr wrap="none" lIns="91440" tIns="45720" rIns="91440" bIns="45720" rtlCol="0" anchor="t">
            <a:spAutoFit/>
          </a:bodyPr>
          <a:lstStyle/>
          <a:p>
            <a:r>
              <a:rPr kumimoji="1" lang="ja-JP" altLang="en-US" sz="2800">
                <a:latin typeface="Yu Gothic"/>
                <a:ea typeface="Yu Gothic"/>
              </a:rPr>
              <a:t>飲み物を交換</a:t>
            </a:r>
            <a:endParaRPr lang="ja-JP" altLang="en-US" sz="2800">
              <a:latin typeface="Yu Gothic"/>
              <a:ea typeface="Yu Gothic"/>
            </a:endParaRPr>
          </a:p>
        </p:txBody>
      </p:sp>
    </p:spTree>
    <p:extLst>
      <p:ext uri="{BB962C8B-B14F-4D97-AF65-F5344CB8AC3E}">
        <p14:creationId xmlns:p14="http://schemas.microsoft.com/office/powerpoint/2010/main" val="1733194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a16="http://schemas.microsoft.com/office/drawing/2014/main" id="{71E95269-ACEC-447B-BEAA-4BE25B0DBAEF}"/>
              </a:ext>
            </a:extLst>
          </p:cNvPr>
          <p:cNvSpPr/>
          <p:nvPr/>
        </p:nvSpPr>
        <p:spPr>
          <a:xfrm>
            <a:off x="1291317" y="5140393"/>
            <a:ext cx="9609362" cy="948080"/>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E7EE4BD4-AA56-4241-8E34-C2EB37D745FF}"/>
              </a:ext>
            </a:extLst>
          </p:cNvPr>
          <p:cNvSpPr>
            <a:spLocks noGrp="1"/>
          </p:cNvSpPr>
          <p:nvPr>
            <p:ph type="title"/>
          </p:nvPr>
        </p:nvSpPr>
        <p:spPr>
          <a:xfrm>
            <a:off x="1141361" y="182252"/>
            <a:ext cx="10058400" cy="1174550"/>
          </a:xfrm>
        </p:spPr>
        <p:txBody>
          <a:bodyPr>
            <a:normAutofit fontScale="90000"/>
          </a:bodyPr>
          <a:lstStyle/>
          <a:p>
            <a:pPr>
              <a:lnSpc>
                <a:spcPct val="100000"/>
              </a:lnSpc>
              <a:spcBef>
                <a:spcPts val="1200"/>
              </a:spcBef>
              <a:spcAft>
                <a:spcPts val="200"/>
              </a:spcAft>
            </a:pPr>
            <a:r>
              <a:rPr lang="ja-JP" altLang="en-US" sz="3600" b="1">
                <a:cs typeface="Calibri Light"/>
              </a:rPr>
              <a:t>現状分析</a:t>
            </a:r>
            <a:br>
              <a:rPr lang="ja-JP" altLang="en-US" sz="3600">
                <a:latin typeface="游ゴシック Light"/>
                <a:ea typeface="游ゴシック Light"/>
                <a:cs typeface="Calibri Light"/>
              </a:rPr>
            </a:br>
            <a:r>
              <a:rPr kumimoji="1" lang="ja-JP" altLang="en-US" sz="4900">
                <a:latin typeface="游ゴシック" panose="020B0400000000000000" pitchFamily="50" charset="-128"/>
                <a:ea typeface="游ゴシック" panose="020B0400000000000000" pitchFamily="50" charset="-128"/>
              </a:rPr>
              <a:t>ハイネケンの広告</a:t>
            </a:r>
            <a:endParaRPr kumimoji="1" lang="en-US" altLang="ja-JP" sz="49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E9560257-D9CA-4F80-84A0-9A77AFBB44CC}"/>
              </a:ext>
            </a:extLst>
          </p:cNvPr>
          <p:cNvSpPr>
            <a:spLocks noGrp="1"/>
          </p:cNvSpPr>
          <p:nvPr>
            <p:ph idx="1"/>
          </p:nvPr>
        </p:nvSpPr>
        <p:spPr>
          <a:xfrm>
            <a:off x="1066800" y="1774119"/>
            <a:ext cx="10058400" cy="4383917"/>
          </a:xfrm>
        </p:spPr>
        <p:txBody>
          <a:bodyPr vert="horz" lIns="0" tIns="45720" rIns="0" bIns="45720" rtlCol="0" anchor="t">
            <a:normAutofit/>
          </a:bodyPr>
          <a:lstStyle/>
          <a:p>
            <a:pPr marL="0" indent="0">
              <a:buNone/>
            </a:pPr>
            <a:endParaRPr lang="en-US" altLang="ja-JP" sz="2400">
              <a:latin typeface="Calibri" panose="020F0502020204030204"/>
              <a:ea typeface="ＭＳ Ｐゴシック" panose="020B0600070205080204" pitchFamily="34" charset="-128"/>
              <a:cs typeface="Calibri"/>
            </a:endParaRPr>
          </a:p>
          <a:p>
            <a:pPr marL="0" indent="0">
              <a:buNone/>
            </a:pPr>
            <a:endParaRPr lang="ja-JP" altLang="en-US">
              <a:latin typeface="游ゴシック"/>
              <a:ea typeface="游ゴシック"/>
              <a:cs typeface="Calibri"/>
            </a:endParaRPr>
          </a:p>
          <a:p>
            <a:pPr marL="0" indent="0">
              <a:buNone/>
            </a:pPr>
            <a:endParaRPr lang="ja-JP" altLang="en-US">
              <a:ea typeface="ＭＳ Ｐゴシック"/>
              <a:cs typeface="Calibri"/>
            </a:endParaRPr>
          </a:p>
          <a:p>
            <a:endParaRPr lang="ja-JP" altLang="en-US">
              <a:ea typeface="ＭＳ Ｐゴシック"/>
              <a:cs typeface="Calibri"/>
            </a:endParaRPr>
          </a:p>
          <a:p>
            <a:r>
              <a:rPr lang="ja-JP" altLang="en-US">
                <a:ea typeface="ＭＳ Ｐゴシック"/>
                <a:cs typeface="Calibri"/>
              </a:rPr>
              <a:t>　　　　　　　　　</a:t>
            </a:r>
          </a:p>
          <a:p>
            <a:endParaRPr lang="ja-JP" altLang="en-US">
              <a:ea typeface="ＭＳ Ｐゴシック"/>
              <a:cs typeface="Calibri"/>
            </a:endParaRPr>
          </a:p>
        </p:txBody>
      </p:sp>
      <p:sp>
        <p:nvSpPr>
          <p:cNvPr id="7" name="スライド番号プレースホルダー 6">
            <a:extLst>
              <a:ext uri="{FF2B5EF4-FFF2-40B4-BE49-F238E27FC236}">
                <a16:creationId xmlns:a16="http://schemas.microsoft.com/office/drawing/2014/main" id="{D006625B-B1F9-B64B-8C41-90FC57E142AB}"/>
              </a:ext>
            </a:extLst>
          </p:cNvPr>
          <p:cNvSpPr>
            <a:spLocks noGrp="1"/>
          </p:cNvSpPr>
          <p:nvPr>
            <p:ph type="sldNum" sz="quarter" idx="12"/>
          </p:nvPr>
        </p:nvSpPr>
        <p:spPr/>
        <p:txBody>
          <a:bodyPr/>
          <a:lstStyle/>
          <a:p>
            <a:fld id="{629637A9-119A-49DA-BD12-AAC58B377D80}" type="slidenum">
              <a:rPr lang="en-US" sz="3200" dirty="0"/>
              <a:t>15</a:t>
            </a:fld>
            <a:endParaRPr lang="en-US" sz="3200">
              <a:cs typeface="Calibri"/>
            </a:endParaRPr>
          </a:p>
        </p:txBody>
      </p:sp>
      <p:pic>
        <p:nvPicPr>
          <p:cNvPr id="5" name="Picture 5">
            <a:extLst>
              <a:ext uri="{FF2B5EF4-FFF2-40B4-BE49-F238E27FC236}">
                <a16:creationId xmlns:a16="http://schemas.microsoft.com/office/drawing/2014/main" id="{156C4E32-968F-466A-8BB6-5367380C2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36601" y="1930288"/>
            <a:ext cx="3955461" cy="2659106"/>
          </a:xfrm>
          <a:prstGeom prst="rect">
            <a:avLst/>
          </a:prstGeom>
        </p:spPr>
      </p:pic>
      <p:sp>
        <p:nvSpPr>
          <p:cNvPr id="6" name="テキスト ボックス 5">
            <a:extLst>
              <a:ext uri="{FF2B5EF4-FFF2-40B4-BE49-F238E27FC236}">
                <a16:creationId xmlns:a16="http://schemas.microsoft.com/office/drawing/2014/main" id="{D1B1F7DF-342E-4AFB-ACD2-0B662F8F66F7}"/>
              </a:ext>
            </a:extLst>
          </p:cNvPr>
          <p:cNvSpPr txBox="1"/>
          <p:nvPr/>
        </p:nvSpPr>
        <p:spPr>
          <a:xfrm>
            <a:off x="720377" y="2327702"/>
            <a:ext cx="7054906" cy="1384995"/>
          </a:xfrm>
          <a:prstGeom prst="rect">
            <a:avLst/>
          </a:prstGeom>
          <a:noFill/>
        </p:spPr>
        <p:txBody>
          <a:bodyPr wrap="square" lIns="91440" tIns="45720" rIns="91440" bIns="45720" rtlCol="0" anchor="t">
            <a:spAutoFit/>
          </a:bodyPr>
          <a:lstStyle/>
          <a:p>
            <a:pPr marL="0" indent="0">
              <a:buNone/>
            </a:pPr>
            <a:r>
              <a:rPr lang="ja-JP" altLang="en-US" sz="2400">
                <a:latin typeface="游ゴシック"/>
                <a:ea typeface="游ゴシック"/>
                <a:cs typeface="Calibri"/>
              </a:rPr>
              <a:t>「</a:t>
            </a:r>
            <a:r>
              <a:rPr lang="ja-JP" altLang="en-US" sz="2800">
                <a:latin typeface="游ゴシック"/>
                <a:ea typeface="游ゴシック"/>
                <a:cs typeface="Calibri"/>
              </a:rPr>
              <a:t>女性はカクテル、男性はビール」という思い込みを崩し、男女がそれぞれ飲みたいもので乾杯するCM</a:t>
            </a:r>
            <a:endParaRPr lang="en-US" altLang="ja-JP" sz="2800">
              <a:latin typeface="Calibri" panose="020F0502020204030204"/>
              <a:ea typeface="ＭＳ Ｐゴシック" panose="020B0600070205080204" pitchFamily="34" charset="-128"/>
              <a:cs typeface="Calibri"/>
            </a:endParaRPr>
          </a:p>
        </p:txBody>
      </p:sp>
      <p:sp>
        <p:nvSpPr>
          <p:cNvPr id="9" name="テキスト ボックス 8">
            <a:extLst>
              <a:ext uri="{FF2B5EF4-FFF2-40B4-BE49-F238E27FC236}">
                <a16:creationId xmlns:a16="http://schemas.microsoft.com/office/drawing/2014/main" id="{94851B50-33E6-234B-9412-A3C8FA5A9B44}"/>
              </a:ext>
            </a:extLst>
          </p:cNvPr>
          <p:cNvSpPr txBox="1"/>
          <p:nvPr/>
        </p:nvSpPr>
        <p:spPr>
          <a:xfrm>
            <a:off x="1875155" y="5291267"/>
            <a:ext cx="8590813" cy="584775"/>
          </a:xfrm>
          <a:prstGeom prst="rect">
            <a:avLst/>
          </a:prstGeom>
          <a:noFill/>
        </p:spPr>
        <p:txBody>
          <a:bodyPr wrap="none" lIns="91440" tIns="45720" rIns="91440" bIns="45720" rtlCol="0" anchor="t">
            <a:spAutoFit/>
          </a:bodyPr>
          <a:lstStyle/>
          <a:p>
            <a:r>
              <a:rPr kumimoji="1" lang="ja-JP" altLang="en-US" sz="3200">
                <a:latin typeface="游ゴシック"/>
                <a:ea typeface="游ゴシック"/>
              </a:rPr>
              <a:t>このような</a:t>
            </a:r>
            <a:r>
              <a:rPr kumimoji="1" lang="en-US" altLang="ja-JP" sz="3200">
                <a:latin typeface="游ゴシック"/>
                <a:ea typeface="ＭＳ Ｐゴシック"/>
              </a:rPr>
              <a:t>CM</a:t>
            </a:r>
            <a:r>
              <a:rPr kumimoji="1" lang="ja-JP" altLang="en-US" sz="3200">
                <a:latin typeface="游ゴシック"/>
                <a:ea typeface="游ゴシック"/>
              </a:rPr>
              <a:t>をジェンダーフリー広告とする</a:t>
            </a:r>
          </a:p>
        </p:txBody>
      </p:sp>
    </p:spTree>
    <p:extLst>
      <p:ext uri="{BB962C8B-B14F-4D97-AF65-F5344CB8AC3E}">
        <p14:creationId xmlns:p14="http://schemas.microsoft.com/office/powerpoint/2010/main" val="2715583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89A044-9998-444D-BC18-193E22542596}"/>
              </a:ext>
            </a:extLst>
          </p:cNvPr>
          <p:cNvSpPr>
            <a:spLocks noGrp="1"/>
          </p:cNvSpPr>
          <p:nvPr>
            <p:ph type="title"/>
          </p:nvPr>
        </p:nvSpPr>
        <p:spPr/>
        <p:txBody>
          <a:bodyPr>
            <a:normAutofit/>
          </a:bodyPr>
          <a:lstStyle/>
          <a:p>
            <a:r>
              <a:rPr lang="ja-JP" altLang="en-US" sz="3200" b="1">
                <a:cs typeface="Calibri Light"/>
              </a:rPr>
              <a:t>現状分析</a:t>
            </a:r>
            <a:br>
              <a:rPr lang="ja-JP" altLang="en-US" sz="49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ジェンダーフリー広告の定義</a:t>
            </a:r>
          </a:p>
        </p:txBody>
      </p:sp>
      <p:sp>
        <p:nvSpPr>
          <p:cNvPr id="3" name="スライド番号プレースホルダー 2">
            <a:extLst>
              <a:ext uri="{FF2B5EF4-FFF2-40B4-BE49-F238E27FC236}">
                <a16:creationId xmlns:a16="http://schemas.microsoft.com/office/drawing/2014/main" id="{B71F9248-CD4D-904C-93AD-FFD0FC55C680}"/>
              </a:ext>
            </a:extLst>
          </p:cNvPr>
          <p:cNvSpPr>
            <a:spLocks noGrp="1"/>
          </p:cNvSpPr>
          <p:nvPr>
            <p:ph type="sldNum" sz="quarter" idx="12"/>
          </p:nvPr>
        </p:nvSpPr>
        <p:spPr/>
        <p:txBody>
          <a:bodyPr/>
          <a:lstStyle/>
          <a:p>
            <a:fld id="{629637A9-119A-49DA-BD12-AAC58B377D80}" type="slidenum">
              <a:rPr lang="en-US" sz="3200" dirty="0"/>
              <a:t>16</a:t>
            </a:fld>
            <a:endParaRPr lang="en-US" sz="3200">
              <a:cs typeface="Calibri"/>
            </a:endParaRPr>
          </a:p>
        </p:txBody>
      </p:sp>
      <p:sp>
        <p:nvSpPr>
          <p:cNvPr id="5" name="角丸四角形 4">
            <a:extLst>
              <a:ext uri="{FF2B5EF4-FFF2-40B4-BE49-F238E27FC236}">
                <a16:creationId xmlns:a16="http://schemas.microsoft.com/office/drawing/2014/main" id="{156D1431-23D0-3C49-A138-DF8F0C6080FC}"/>
              </a:ext>
            </a:extLst>
          </p:cNvPr>
          <p:cNvSpPr/>
          <p:nvPr/>
        </p:nvSpPr>
        <p:spPr>
          <a:xfrm>
            <a:off x="1226634" y="4345287"/>
            <a:ext cx="9818343" cy="1685992"/>
          </a:xfrm>
          <a:prstGeom prst="round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3600">
                <a:solidFill>
                  <a:schemeClr val="tx1"/>
                </a:solidFill>
                <a:latin typeface="Yu Gothic"/>
                <a:ea typeface="Yu Gothic"/>
              </a:rPr>
              <a:t>性別による自己実現の制限がなくなることを訴求する広告</a:t>
            </a:r>
            <a:endParaRPr lang="ja-JP" altLang="ja-JP" sz="3600">
              <a:solidFill>
                <a:schemeClr val="tx1"/>
              </a:solidFill>
              <a:latin typeface="Yu Gothic"/>
              <a:ea typeface="Yu Gothic"/>
            </a:endParaRPr>
          </a:p>
        </p:txBody>
      </p:sp>
      <p:sp>
        <p:nvSpPr>
          <p:cNvPr id="4" name="TextBox 3">
            <a:extLst>
              <a:ext uri="{FF2B5EF4-FFF2-40B4-BE49-F238E27FC236}">
                <a16:creationId xmlns:a16="http://schemas.microsoft.com/office/drawing/2014/main" id="{F52CBAC8-6703-4726-A40B-B2582E1F5418}"/>
              </a:ext>
            </a:extLst>
          </p:cNvPr>
          <p:cNvSpPr txBox="1"/>
          <p:nvPr/>
        </p:nvSpPr>
        <p:spPr>
          <a:xfrm>
            <a:off x="893056" y="2351782"/>
            <a:ext cx="987520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a:latin typeface="Yu Gothic"/>
                <a:ea typeface="Yu Gothic"/>
              </a:rPr>
              <a:t>ジェンダーフリーを訴求しているものを</a:t>
            </a:r>
            <a:endParaRPr lang="en-US" altLang="ja-JP"/>
          </a:p>
          <a:p>
            <a:pPr algn="ctr"/>
            <a:r>
              <a:rPr lang="ja-JP" altLang="en-US" sz="3200">
                <a:latin typeface="Yu Gothic"/>
                <a:ea typeface="Yu Gothic"/>
              </a:rPr>
              <a:t>ジェンダーフリー広告とする。</a:t>
            </a:r>
            <a:endParaRPr lang="ja-JP"/>
          </a:p>
        </p:txBody>
      </p:sp>
    </p:spTree>
    <p:extLst>
      <p:ext uri="{BB962C8B-B14F-4D97-AF65-F5344CB8AC3E}">
        <p14:creationId xmlns:p14="http://schemas.microsoft.com/office/powerpoint/2010/main" val="1293432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23954-F30F-4506-8F87-52298AED64C0}"/>
              </a:ext>
            </a:extLst>
          </p:cNvPr>
          <p:cNvSpPr>
            <a:spLocks noGrp="1"/>
          </p:cNvSpPr>
          <p:nvPr>
            <p:ph type="title"/>
          </p:nvPr>
        </p:nvSpPr>
        <p:spPr/>
        <p:txBody>
          <a:bodyPr vert="horz" lIns="91440" tIns="45720" rIns="91440" bIns="45720" rtlCol="0" anchor="b">
            <a:noAutofit/>
          </a:bodyPr>
          <a:lstStyle/>
          <a:p>
            <a:r>
              <a:rPr lang="ja-JP" altLang="en-US" sz="3200" b="1">
                <a:cs typeface="Calibri Light"/>
              </a:rPr>
              <a:t>現状分析</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ジェンダーフリー広告の分類</a:t>
            </a:r>
            <a:endParaRPr kumimoji="1" lang="en-US" sz="44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CC24DBF8-B8EA-4DBC-9E93-9129C4BA1768}"/>
              </a:ext>
            </a:extLst>
          </p:cNvPr>
          <p:cNvSpPr>
            <a:spLocks noGrp="1"/>
          </p:cNvSpPr>
          <p:nvPr>
            <p:ph idx="1"/>
          </p:nvPr>
        </p:nvSpPr>
        <p:spPr>
          <a:xfrm>
            <a:off x="1692323" y="5389593"/>
            <a:ext cx="9580727" cy="793417"/>
          </a:xfrm>
        </p:spPr>
        <p:txBody>
          <a:bodyPr vert="horz" lIns="0" tIns="45720" rIns="0" bIns="45720" rtlCol="0" anchor="t">
            <a:noAutofit/>
          </a:bodyPr>
          <a:lstStyle/>
          <a:p>
            <a:r>
              <a:rPr lang="ja-JP" altLang="en-US" sz="3200">
                <a:latin typeface="游ゴシック"/>
                <a:ea typeface="游ゴシック"/>
                <a:cs typeface="Calibri"/>
              </a:rPr>
              <a:t>ジェンダーフリー広告はSDGｓ広告の中に含まれる</a:t>
            </a:r>
            <a:endParaRPr lang="en-US" sz="3200">
              <a:latin typeface="游ゴシック"/>
              <a:ea typeface="游ゴシック"/>
            </a:endParaRPr>
          </a:p>
        </p:txBody>
      </p:sp>
      <p:sp>
        <p:nvSpPr>
          <p:cNvPr id="4" name="Slide Number Placeholder 3">
            <a:extLst>
              <a:ext uri="{FF2B5EF4-FFF2-40B4-BE49-F238E27FC236}">
                <a16:creationId xmlns:a16="http://schemas.microsoft.com/office/drawing/2014/main" id="{158ECD53-BFF4-4306-8C42-0749713651F6}"/>
              </a:ext>
            </a:extLst>
          </p:cNvPr>
          <p:cNvSpPr>
            <a:spLocks noGrp="1"/>
          </p:cNvSpPr>
          <p:nvPr>
            <p:ph type="sldNum" sz="quarter" idx="12"/>
          </p:nvPr>
        </p:nvSpPr>
        <p:spPr/>
        <p:txBody>
          <a:bodyPr/>
          <a:lstStyle/>
          <a:p>
            <a:fld id="{629637A9-119A-49DA-BD12-AAC58B377D80}" type="slidenum">
              <a:rPr lang="en-US" sz="3200" dirty="0"/>
              <a:t>17</a:t>
            </a:fld>
            <a:endParaRPr lang="en-US" sz="3200">
              <a:cs typeface="Calibri"/>
            </a:endParaRPr>
          </a:p>
        </p:txBody>
      </p:sp>
      <p:sp>
        <p:nvSpPr>
          <p:cNvPr id="6" name="円/楕円 5">
            <a:extLst>
              <a:ext uri="{FF2B5EF4-FFF2-40B4-BE49-F238E27FC236}">
                <a16:creationId xmlns:a16="http://schemas.microsoft.com/office/drawing/2014/main" id="{5EF3ABBB-76C2-814D-A6D6-89794F9733AE}"/>
              </a:ext>
            </a:extLst>
          </p:cNvPr>
          <p:cNvSpPr/>
          <p:nvPr/>
        </p:nvSpPr>
        <p:spPr>
          <a:xfrm>
            <a:off x="3272915" y="2396888"/>
            <a:ext cx="4724878" cy="2026155"/>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D9A73DC6-B68F-FD47-8614-2E096CAE5604}"/>
              </a:ext>
            </a:extLst>
          </p:cNvPr>
          <p:cNvSpPr/>
          <p:nvPr/>
        </p:nvSpPr>
        <p:spPr>
          <a:xfrm>
            <a:off x="4647890" y="3008032"/>
            <a:ext cx="1838450" cy="84318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08DF7D1-A23E-5E4F-A7E5-838644A8A0BF}"/>
              </a:ext>
            </a:extLst>
          </p:cNvPr>
          <p:cNvSpPr txBox="1"/>
          <p:nvPr/>
        </p:nvSpPr>
        <p:spPr>
          <a:xfrm>
            <a:off x="4830083" y="2233003"/>
            <a:ext cx="1603324" cy="461665"/>
          </a:xfrm>
          <a:prstGeom prst="rect">
            <a:avLst/>
          </a:prstGeom>
          <a:solidFill>
            <a:schemeClr val="bg1"/>
          </a:solidFill>
        </p:spPr>
        <p:txBody>
          <a:bodyPr wrap="none" lIns="91440" tIns="45720" rIns="91440" bIns="45720" rtlCol="0" anchor="t">
            <a:spAutoFit/>
          </a:bodyPr>
          <a:lstStyle/>
          <a:p>
            <a:r>
              <a:rPr kumimoji="1" lang="en-US" altLang="ja-JP" sz="2400">
                <a:latin typeface="游ゴシック"/>
                <a:ea typeface="ＭＳ Ｐゴシック"/>
              </a:rPr>
              <a:t>SDGs</a:t>
            </a:r>
            <a:r>
              <a:rPr kumimoji="1" lang="ja-JP" altLang="en-US" sz="2400">
                <a:latin typeface="游ゴシック"/>
                <a:ea typeface="游ゴシック"/>
              </a:rPr>
              <a:t>広告</a:t>
            </a:r>
            <a:endParaRPr lang="ja-JP" altLang="en-US" sz="2400">
              <a:latin typeface="游ゴシック"/>
              <a:ea typeface="游ゴシック"/>
            </a:endParaRPr>
          </a:p>
        </p:txBody>
      </p:sp>
      <p:sp>
        <p:nvSpPr>
          <p:cNvPr id="9" name="テキスト ボックス 8">
            <a:extLst>
              <a:ext uri="{FF2B5EF4-FFF2-40B4-BE49-F238E27FC236}">
                <a16:creationId xmlns:a16="http://schemas.microsoft.com/office/drawing/2014/main" id="{4AA30A4C-FAC4-0649-AAB9-0D8AB3F5A736}"/>
              </a:ext>
            </a:extLst>
          </p:cNvPr>
          <p:cNvSpPr txBox="1"/>
          <p:nvPr/>
        </p:nvSpPr>
        <p:spPr>
          <a:xfrm>
            <a:off x="3941585" y="3138409"/>
            <a:ext cx="3262432" cy="461665"/>
          </a:xfrm>
          <a:prstGeom prst="rect">
            <a:avLst/>
          </a:prstGeom>
          <a:noFill/>
        </p:spPr>
        <p:txBody>
          <a:bodyPr wrap="none" lIns="91440" tIns="45720" rIns="91440" bIns="45720" rtlCol="0" anchor="t">
            <a:spAutoFit/>
          </a:bodyPr>
          <a:lstStyle/>
          <a:p>
            <a:r>
              <a:rPr kumimoji="1" lang="ja-JP" altLang="en-US" sz="2400" b="1">
                <a:latin typeface="游ゴシック"/>
                <a:ea typeface="游ゴシック"/>
              </a:rPr>
              <a:t>ジェンダーフリー広告</a:t>
            </a:r>
            <a:endParaRPr lang="ja-JP" altLang="en-US" sz="2400" b="1">
              <a:latin typeface="游ゴシック"/>
              <a:ea typeface="游ゴシック"/>
            </a:endParaRPr>
          </a:p>
        </p:txBody>
      </p:sp>
      <p:sp>
        <p:nvSpPr>
          <p:cNvPr id="5" name="Rectangle: Rounded Corners 4">
            <a:extLst>
              <a:ext uri="{FF2B5EF4-FFF2-40B4-BE49-F238E27FC236}">
                <a16:creationId xmlns:a16="http://schemas.microsoft.com/office/drawing/2014/main" id="{62B6D054-6E18-4DFC-884E-91A921AE592F}"/>
              </a:ext>
            </a:extLst>
          </p:cNvPr>
          <p:cNvSpPr/>
          <p:nvPr/>
        </p:nvSpPr>
        <p:spPr>
          <a:xfrm>
            <a:off x="1464860" y="5178189"/>
            <a:ext cx="9803640" cy="101220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C756F772-5F5B-4BC8-89A7-4795BE23B34E}"/>
              </a:ext>
            </a:extLst>
          </p:cNvPr>
          <p:cNvSpPr/>
          <p:nvPr/>
        </p:nvSpPr>
        <p:spPr>
          <a:xfrm>
            <a:off x="1851546" y="1663890"/>
            <a:ext cx="7756476" cy="3184476"/>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D81E8F4-BA06-458C-BBD6-C10AB57A364C}"/>
              </a:ext>
            </a:extLst>
          </p:cNvPr>
          <p:cNvSpPr txBox="1"/>
          <p:nvPr/>
        </p:nvSpPr>
        <p:spPr>
          <a:xfrm>
            <a:off x="3047574" y="1512200"/>
            <a:ext cx="1037231" cy="52322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游ゴシック"/>
                <a:ea typeface="游ゴシック"/>
                <a:cs typeface="Calibri"/>
              </a:rPr>
              <a:t>広告</a:t>
            </a:r>
            <a:endParaRPr lang="en-US" sz="2800">
              <a:latin typeface="游ゴシック"/>
              <a:ea typeface="游ゴシック"/>
              <a:cs typeface="Calibri"/>
            </a:endParaRPr>
          </a:p>
        </p:txBody>
      </p:sp>
    </p:spTree>
    <p:extLst>
      <p:ext uri="{BB962C8B-B14F-4D97-AF65-F5344CB8AC3E}">
        <p14:creationId xmlns:p14="http://schemas.microsoft.com/office/powerpoint/2010/main" val="1347195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A5E7A-773F-417C-B116-7218857E146C}"/>
              </a:ext>
            </a:extLst>
          </p:cNvPr>
          <p:cNvSpPr>
            <a:spLocks noGrp="1"/>
          </p:cNvSpPr>
          <p:nvPr>
            <p:ph type="title"/>
          </p:nvPr>
        </p:nvSpPr>
        <p:spPr/>
        <p:txBody>
          <a:bodyPr>
            <a:normAutofit fontScale="90000"/>
          </a:bodyPr>
          <a:lstStyle/>
          <a:p>
            <a:pPr>
              <a:lnSpc>
                <a:spcPct val="100000"/>
              </a:lnSpc>
            </a:pPr>
            <a:r>
              <a:rPr lang="ja-JP" altLang="en-US" sz="3600" b="1">
                <a:cs typeface="Calibri Light"/>
              </a:rPr>
              <a:t>現状分析</a:t>
            </a:r>
            <a:br>
              <a:rPr lang="ja-JP" altLang="en-US" sz="4900">
                <a:ea typeface="游ゴシック Light"/>
              </a:rPr>
            </a:br>
            <a:r>
              <a:rPr kumimoji="1" lang="ja-JP" altLang="en-US" sz="4900">
                <a:latin typeface="游ゴシック" panose="020B0400000000000000" pitchFamily="50" charset="-128"/>
                <a:ea typeface="游ゴシック" panose="020B0400000000000000" pitchFamily="50" charset="-128"/>
              </a:rPr>
              <a:t>日本でのジェンダーフリー広告</a:t>
            </a:r>
          </a:p>
        </p:txBody>
      </p:sp>
      <p:sp>
        <p:nvSpPr>
          <p:cNvPr id="3" name="スライド番号プレースホルダー 2">
            <a:extLst>
              <a:ext uri="{FF2B5EF4-FFF2-40B4-BE49-F238E27FC236}">
                <a16:creationId xmlns:a16="http://schemas.microsoft.com/office/drawing/2014/main" id="{4DF9CA69-A1C8-0544-B0F3-AD8047FAA6CE}"/>
              </a:ext>
            </a:extLst>
          </p:cNvPr>
          <p:cNvSpPr>
            <a:spLocks noGrp="1"/>
          </p:cNvSpPr>
          <p:nvPr>
            <p:ph type="sldNum" sz="quarter" idx="12"/>
          </p:nvPr>
        </p:nvSpPr>
        <p:spPr/>
        <p:txBody>
          <a:bodyPr/>
          <a:lstStyle/>
          <a:p>
            <a:fld id="{629637A9-119A-49DA-BD12-AAC58B377D80}" type="slidenum">
              <a:rPr lang="en-US" sz="3200" dirty="0"/>
              <a:t>18</a:t>
            </a:fld>
            <a:endParaRPr lang="en-US" sz="3200">
              <a:cs typeface="Calibri"/>
            </a:endParaRPr>
          </a:p>
        </p:txBody>
      </p:sp>
      <p:sp>
        <p:nvSpPr>
          <p:cNvPr id="6" name="Thought Bubble: Cloud 5">
            <a:extLst>
              <a:ext uri="{FF2B5EF4-FFF2-40B4-BE49-F238E27FC236}">
                <a16:creationId xmlns:a16="http://schemas.microsoft.com/office/drawing/2014/main" id="{60A95D37-DDD6-4ED9-A3ED-4070F9AE693E}"/>
              </a:ext>
            </a:extLst>
          </p:cNvPr>
          <p:cNvSpPr/>
          <p:nvPr/>
        </p:nvSpPr>
        <p:spPr>
          <a:xfrm>
            <a:off x="2303252" y="2389431"/>
            <a:ext cx="7941691" cy="2413151"/>
          </a:xfrm>
          <a:prstGeom prst="cloudCallout">
            <a:avLst>
              <a:gd name="adj1" fmla="val -32518"/>
              <a:gd name="adj2" fmla="val 87481"/>
            </a:avLst>
          </a:prstGeom>
          <a:solidFill>
            <a:schemeClr val="accent1">
              <a:lumMod val="60000"/>
              <a:lumOff val="4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b="1">
                <a:solidFill>
                  <a:schemeClr val="tx1"/>
                </a:solidFill>
                <a:latin typeface="游ゴシック"/>
                <a:ea typeface="游ゴシック"/>
                <a:cs typeface="Calibri"/>
              </a:rPr>
              <a:t>日本にはどのようなジェンダー</a:t>
            </a:r>
            <a:endParaRPr lang="ja-JP" sz="2800" b="1">
              <a:solidFill>
                <a:schemeClr val="tx1"/>
              </a:solidFill>
              <a:latin typeface="游ゴシック"/>
              <a:ea typeface="游ゴシック"/>
              <a:cs typeface="Calibri"/>
            </a:endParaRPr>
          </a:p>
          <a:p>
            <a:pPr algn="ctr"/>
            <a:r>
              <a:rPr lang="ja-JP" altLang="en-US" sz="2800" b="1">
                <a:solidFill>
                  <a:schemeClr val="tx1"/>
                </a:solidFill>
                <a:latin typeface="游ゴシック"/>
                <a:ea typeface="游ゴシック"/>
                <a:cs typeface="Calibri"/>
              </a:rPr>
              <a:t>フリー広告があるのか？</a:t>
            </a:r>
            <a:endParaRPr lang="ja-JP" sz="2800" b="1">
              <a:solidFill>
                <a:schemeClr val="tx1"/>
              </a:solidFill>
              <a:latin typeface="游ゴシック"/>
              <a:ea typeface="游ゴシック"/>
              <a:cs typeface="Calibri"/>
            </a:endParaRPr>
          </a:p>
        </p:txBody>
      </p:sp>
    </p:spTree>
    <p:extLst>
      <p:ext uri="{BB962C8B-B14F-4D97-AF65-F5344CB8AC3E}">
        <p14:creationId xmlns:p14="http://schemas.microsoft.com/office/powerpoint/2010/main" val="2716301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a:extLst>
              <a:ext uri="{FF2B5EF4-FFF2-40B4-BE49-F238E27FC236}">
                <a16:creationId xmlns:a16="http://schemas.microsoft.com/office/drawing/2014/main" id="{4B0B40DF-7E2C-814D-8EFC-CDD2A728C548}"/>
              </a:ext>
            </a:extLst>
          </p:cNvPr>
          <p:cNvSpPr>
            <a:spLocks noGrp="1"/>
          </p:cNvSpPr>
          <p:nvPr>
            <p:ph type="sldNum" sz="quarter" idx="12"/>
          </p:nvPr>
        </p:nvSpPr>
        <p:spPr/>
        <p:txBody>
          <a:bodyPr/>
          <a:lstStyle/>
          <a:p>
            <a:fld id="{629637A9-119A-49DA-BD12-AAC58B377D80}" type="slidenum">
              <a:rPr lang="en-US" sz="3200" dirty="0"/>
              <a:t>19</a:t>
            </a:fld>
            <a:endParaRPr lang="en-US" sz="3200">
              <a:cs typeface="Calibri"/>
            </a:endParaRPr>
          </a:p>
        </p:txBody>
      </p:sp>
      <p:sp>
        <p:nvSpPr>
          <p:cNvPr id="15" name="テキスト ボックス 14">
            <a:extLst>
              <a:ext uri="{FF2B5EF4-FFF2-40B4-BE49-F238E27FC236}">
                <a16:creationId xmlns:a16="http://schemas.microsoft.com/office/drawing/2014/main" id="{084079DD-669D-3A47-A791-84992EF39A16}"/>
              </a:ext>
            </a:extLst>
          </p:cNvPr>
          <p:cNvSpPr txBox="1"/>
          <p:nvPr/>
        </p:nvSpPr>
        <p:spPr>
          <a:xfrm flipH="1">
            <a:off x="6838511" y="3686318"/>
            <a:ext cx="1828799" cy="400110"/>
          </a:xfrm>
          <a:prstGeom prst="rect">
            <a:avLst/>
          </a:prstGeom>
          <a:noFill/>
        </p:spPr>
        <p:txBody>
          <a:bodyPr wrap="square" lIns="91440" tIns="45720" rIns="91440" bIns="45720" rtlCol="0" anchor="t">
            <a:spAutoFit/>
          </a:bodyPr>
          <a:lstStyle/>
          <a:p>
            <a:r>
              <a:rPr lang="ja-JP" altLang="en-US" sz="2000">
                <a:latin typeface="Yu Gothic"/>
                <a:ea typeface="Yu Gothic"/>
              </a:rPr>
              <a:t>パンテーン</a:t>
            </a:r>
            <a:endParaRPr lang="ja-JP" altLang="en-US">
              <a:latin typeface="Yu Gothic"/>
              <a:ea typeface="Yu Gothic"/>
            </a:endParaRPr>
          </a:p>
        </p:txBody>
      </p:sp>
      <p:sp>
        <p:nvSpPr>
          <p:cNvPr id="19" name="テキスト ボックス 18">
            <a:extLst>
              <a:ext uri="{FF2B5EF4-FFF2-40B4-BE49-F238E27FC236}">
                <a16:creationId xmlns:a16="http://schemas.microsoft.com/office/drawing/2014/main" id="{B398DFA6-FFB6-F342-8640-872247FF6D03}"/>
              </a:ext>
            </a:extLst>
          </p:cNvPr>
          <p:cNvSpPr txBox="1"/>
          <p:nvPr/>
        </p:nvSpPr>
        <p:spPr>
          <a:xfrm flipH="1">
            <a:off x="853440" y="3532430"/>
            <a:ext cx="1501611" cy="707886"/>
          </a:xfrm>
          <a:prstGeom prst="rect">
            <a:avLst/>
          </a:prstGeom>
          <a:noFill/>
        </p:spPr>
        <p:txBody>
          <a:bodyPr wrap="square" lIns="91440" tIns="45720" rIns="91440" bIns="45720" rtlCol="0" anchor="t">
            <a:spAutoFit/>
          </a:bodyPr>
          <a:lstStyle/>
          <a:p>
            <a:r>
              <a:rPr lang="ja-JP" altLang="en-US" sz="2000">
                <a:latin typeface="Yu Gothic"/>
                <a:ea typeface="Yu Gothic"/>
              </a:rPr>
              <a:t>マンダム</a:t>
            </a:r>
            <a:endParaRPr lang="en-US" altLang="ja-JP" sz="2000"/>
          </a:p>
          <a:p>
            <a:r>
              <a:rPr lang="ja-JP" altLang="en-US" sz="2000">
                <a:latin typeface="Yu Gothic"/>
                <a:ea typeface="Yu Gothic"/>
              </a:rPr>
              <a:t>ギャツビー</a:t>
            </a:r>
            <a:endParaRPr lang="ja-JP" sz="2000"/>
          </a:p>
        </p:txBody>
      </p:sp>
      <p:sp>
        <p:nvSpPr>
          <p:cNvPr id="22" name="テキスト ボックス 21">
            <a:extLst>
              <a:ext uri="{FF2B5EF4-FFF2-40B4-BE49-F238E27FC236}">
                <a16:creationId xmlns:a16="http://schemas.microsoft.com/office/drawing/2014/main" id="{B04BC149-2042-E548-A033-42667C858DCF}"/>
              </a:ext>
            </a:extLst>
          </p:cNvPr>
          <p:cNvSpPr txBox="1"/>
          <p:nvPr/>
        </p:nvSpPr>
        <p:spPr>
          <a:xfrm>
            <a:off x="3726851" y="283562"/>
            <a:ext cx="1777154" cy="707886"/>
          </a:xfrm>
          <a:prstGeom prst="rect">
            <a:avLst/>
          </a:prstGeom>
          <a:noFill/>
        </p:spPr>
        <p:txBody>
          <a:bodyPr wrap="square" rtlCol="0">
            <a:spAutoFit/>
          </a:bodyPr>
          <a:lstStyle/>
          <a:p>
            <a:r>
              <a:rPr lang="ja-JP" altLang="en-US" sz="2000">
                <a:latin typeface="Yu Gothic"/>
                <a:ea typeface="Yu Gothic"/>
              </a:rPr>
              <a:t>コカコーラ　</a:t>
            </a:r>
            <a:endParaRPr lang="en-US" altLang="ja-JP" sz="2000">
              <a:latin typeface="Yu Gothic"/>
              <a:ea typeface="Yu Gothic"/>
            </a:endParaRPr>
          </a:p>
          <a:p>
            <a:r>
              <a:rPr lang="ja-JP" altLang="en-US" sz="2000">
                <a:latin typeface="Yu Gothic"/>
                <a:ea typeface="Yu Gothic"/>
              </a:rPr>
              <a:t>ジョージア</a:t>
            </a:r>
          </a:p>
        </p:txBody>
      </p:sp>
      <p:sp>
        <p:nvSpPr>
          <p:cNvPr id="25" name="テキスト ボックス 24">
            <a:extLst>
              <a:ext uri="{FF2B5EF4-FFF2-40B4-BE49-F238E27FC236}">
                <a16:creationId xmlns:a16="http://schemas.microsoft.com/office/drawing/2014/main" id="{F68107D9-778B-E148-826F-F530EA897682}"/>
              </a:ext>
            </a:extLst>
          </p:cNvPr>
          <p:cNvSpPr txBox="1"/>
          <p:nvPr/>
        </p:nvSpPr>
        <p:spPr>
          <a:xfrm>
            <a:off x="763603" y="437450"/>
            <a:ext cx="2098832" cy="400110"/>
          </a:xfrm>
          <a:prstGeom prst="rect">
            <a:avLst/>
          </a:prstGeom>
          <a:noFill/>
        </p:spPr>
        <p:txBody>
          <a:bodyPr wrap="square" rtlCol="0">
            <a:spAutoFit/>
          </a:bodyPr>
          <a:lstStyle/>
          <a:p>
            <a:r>
              <a:rPr lang="ja-JP" altLang="en-US" sz="2000">
                <a:latin typeface="Yu Gothic"/>
                <a:ea typeface="Yu Gothic"/>
              </a:rPr>
              <a:t>パナソニック</a:t>
            </a:r>
          </a:p>
        </p:txBody>
      </p:sp>
      <p:sp>
        <p:nvSpPr>
          <p:cNvPr id="5" name="TextBox 4">
            <a:extLst>
              <a:ext uri="{FF2B5EF4-FFF2-40B4-BE49-F238E27FC236}">
                <a16:creationId xmlns:a16="http://schemas.microsoft.com/office/drawing/2014/main" id="{B37CC39F-8770-4456-BA0D-4224E856C20D}"/>
              </a:ext>
            </a:extLst>
          </p:cNvPr>
          <p:cNvSpPr txBox="1"/>
          <p:nvPr/>
        </p:nvSpPr>
        <p:spPr>
          <a:xfrm>
            <a:off x="9195630" y="3688070"/>
            <a:ext cx="280006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Yu Gothic"/>
                <a:ea typeface="Yu Gothic"/>
                <a:cs typeface="Calibri"/>
              </a:rPr>
              <a:t>モンスターストライク</a:t>
            </a:r>
            <a:endParaRPr lang="en-US" sz="2000">
              <a:latin typeface="Yu Gothic"/>
              <a:ea typeface="Yu Gothic"/>
              <a:cs typeface="Calibri"/>
            </a:endParaRPr>
          </a:p>
        </p:txBody>
      </p:sp>
      <p:pic>
        <p:nvPicPr>
          <p:cNvPr id="4" name="図 5">
            <a:extLst>
              <a:ext uri="{FF2B5EF4-FFF2-40B4-BE49-F238E27FC236}">
                <a16:creationId xmlns:a16="http://schemas.microsoft.com/office/drawing/2014/main" id="{68E068C9-182E-8346-947D-64545BCD689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33708" y="1094346"/>
            <a:ext cx="2744850" cy="2019940"/>
          </a:xfrm>
          <a:prstGeom prst="rect">
            <a:avLst/>
          </a:prstGeom>
        </p:spPr>
      </p:pic>
      <p:pic>
        <p:nvPicPr>
          <p:cNvPr id="6" name="図 5">
            <a:extLst>
              <a:ext uri="{FF2B5EF4-FFF2-40B4-BE49-F238E27FC236}">
                <a16:creationId xmlns:a16="http://schemas.microsoft.com/office/drawing/2014/main" id="{1536F896-9F30-3E45-AC05-7AE7289B3FB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53045" y="4247152"/>
            <a:ext cx="2987556" cy="2065595"/>
          </a:xfrm>
          <a:prstGeom prst="rect">
            <a:avLst/>
          </a:prstGeom>
        </p:spPr>
      </p:pic>
      <p:pic>
        <p:nvPicPr>
          <p:cNvPr id="10" name="Picture 4">
            <a:extLst>
              <a:ext uri="{FF2B5EF4-FFF2-40B4-BE49-F238E27FC236}">
                <a16:creationId xmlns:a16="http://schemas.microsoft.com/office/drawing/2014/main" id="{3372C9EE-92C0-7F42-961E-23021B11DA7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29568" y="1094346"/>
            <a:ext cx="3153310" cy="2011375"/>
          </a:xfrm>
          <a:prstGeom prst="rect">
            <a:avLst/>
          </a:prstGeom>
        </p:spPr>
      </p:pic>
      <p:sp>
        <p:nvSpPr>
          <p:cNvPr id="11" name="テキスト ボックス 10">
            <a:extLst>
              <a:ext uri="{FF2B5EF4-FFF2-40B4-BE49-F238E27FC236}">
                <a16:creationId xmlns:a16="http://schemas.microsoft.com/office/drawing/2014/main" id="{031259E2-7A32-C940-94FB-1871E220FAB0}"/>
              </a:ext>
            </a:extLst>
          </p:cNvPr>
          <p:cNvSpPr txBox="1"/>
          <p:nvPr/>
        </p:nvSpPr>
        <p:spPr>
          <a:xfrm>
            <a:off x="6176255" y="509299"/>
            <a:ext cx="3153310" cy="400110"/>
          </a:xfrm>
          <a:prstGeom prst="rect">
            <a:avLst/>
          </a:prstGeom>
          <a:noFill/>
        </p:spPr>
        <p:txBody>
          <a:bodyPr wrap="square" rtlCol="0">
            <a:spAutoFit/>
          </a:bodyPr>
          <a:lstStyle/>
          <a:p>
            <a:pPr algn="l"/>
            <a:r>
              <a:rPr lang="ja-JP" altLang="en-US" sz="2000">
                <a:latin typeface="Yu Gothic" panose="020B0400000000000000" pitchFamily="34" charset="-128"/>
                <a:ea typeface="Yu Gothic" panose="020B0400000000000000" pitchFamily="34" charset="-128"/>
              </a:rPr>
              <a:t>フィッシャープライス</a:t>
            </a:r>
          </a:p>
        </p:txBody>
      </p:sp>
      <p:sp>
        <p:nvSpPr>
          <p:cNvPr id="12" name="テキスト ボックス 11">
            <a:extLst>
              <a:ext uri="{FF2B5EF4-FFF2-40B4-BE49-F238E27FC236}">
                <a16:creationId xmlns:a16="http://schemas.microsoft.com/office/drawing/2014/main" id="{2E8FFFD5-AC5D-8D49-909B-4815A38BDCC3}"/>
              </a:ext>
            </a:extLst>
          </p:cNvPr>
          <p:cNvSpPr txBox="1"/>
          <p:nvPr/>
        </p:nvSpPr>
        <p:spPr>
          <a:xfrm>
            <a:off x="10070549" y="495772"/>
            <a:ext cx="2012328" cy="400110"/>
          </a:xfrm>
          <a:prstGeom prst="rect">
            <a:avLst/>
          </a:prstGeom>
          <a:noFill/>
        </p:spPr>
        <p:txBody>
          <a:bodyPr wrap="square" rtlCol="0">
            <a:spAutoFit/>
          </a:bodyPr>
          <a:lstStyle/>
          <a:p>
            <a:pPr algn="l"/>
            <a:r>
              <a:rPr lang="ja-JP" altLang="en-US" sz="2000">
                <a:latin typeface="Yu Gothic" panose="020B0400000000000000" pitchFamily="34" charset="-128"/>
                <a:ea typeface="Yu Gothic" panose="020B0400000000000000" pitchFamily="34" charset="-128"/>
              </a:rPr>
              <a:t>貝印</a:t>
            </a:r>
          </a:p>
        </p:txBody>
      </p:sp>
      <p:sp>
        <p:nvSpPr>
          <p:cNvPr id="13" name="テキスト ボックス 12">
            <a:extLst>
              <a:ext uri="{FF2B5EF4-FFF2-40B4-BE49-F238E27FC236}">
                <a16:creationId xmlns:a16="http://schemas.microsoft.com/office/drawing/2014/main" id="{2A7B7373-38DB-AD44-9E15-2CC682BDA690}"/>
              </a:ext>
            </a:extLst>
          </p:cNvPr>
          <p:cNvSpPr txBox="1"/>
          <p:nvPr/>
        </p:nvSpPr>
        <p:spPr>
          <a:xfrm>
            <a:off x="3717848" y="3686318"/>
            <a:ext cx="2054105" cy="400110"/>
          </a:xfrm>
          <a:prstGeom prst="rect">
            <a:avLst/>
          </a:prstGeom>
          <a:noFill/>
        </p:spPr>
        <p:txBody>
          <a:bodyPr wrap="square" rtlCol="0">
            <a:spAutoFit/>
          </a:bodyPr>
          <a:lstStyle/>
          <a:p>
            <a:pPr algn="l"/>
            <a:r>
              <a:rPr lang="ja-JP" altLang="en-US" sz="2000">
                <a:latin typeface="Yu Gothic" panose="020B0400000000000000" pitchFamily="34" charset="-128"/>
                <a:ea typeface="Yu Gothic" panose="020B0400000000000000" pitchFamily="34" charset="-128"/>
              </a:rPr>
              <a:t>パンパース</a:t>
            </a:r>
          </a:p>
        </p:txBody>
      </p:sp>
      <p:pic>
        <p:nvPicPr>
          <p:cNvPr id="8" name="図 7">
            <a:extLst>
              <a:ext uri="{FF2B5EF4-FFF2-40B4-BE49-F238E27FC236}">
                <a16:creationId xmlns:a16="http://schemas.microsoft.com/office/drawing/2014/main" id="{B9B9D99B-122A-40E0-9E92-FCAC4BE8B69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929568" y="4241329"/>
            <a:ext cx="3162834" cy="2065595"/>
          </a:xfrm>
          <a:prstGeom prst="rect">
            <a:avLst/>
          </a:prstGeom>
        </p:spPr>
      </p:pic>
      <p:pic>
        <p:nvPicPr>
          <p:cNvPr id="16" name="図 15">
            <a:extLst>
              <a:ext uri="{FF2B5EF4-FFF2-40B4-BE49-F238E27FC236}">
                <a16:creationId xmlns:a16="http://schemas.microsoft.com/office/drawing/2014/main" id="{ADDF5991-D507-4F88-937E-8DBDE1199B2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53045" y="1094346"/>
            <a:ext cx="2987556" cy="2011375"/>
          </a:xfrm>
          <a:prstGeom prst="rect">
            <a:avLst/>
          </a:prstGeom>
        </p:spPr>
      </p:pic>
      <p:pic>
        <p:nvPicPr>
          <p:cNvPr id="20" name="図 19">
            <a:extLst>
              <a:ext uri="{FF2B5EF4-FFF2-40B4-BE49-F238E27FC236}">
                <a16:creationId xmlns:a16="http://schemas.microsoft.com/office/drawing/2014/main" id="{D36E2141-7329-4A0D-B1F5-FA91E0E7BA1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2553" y="1094346"/>
            <a:ext cx="2879183" cy="2019940"/>
          </a:xfrm>
          <a:prstGeom prst="rect">
            <a:avLst/>
          </a:prstGeom>
        </p:spPr>
      </p:pic>
      <p:pic>
        <p:nvPicPr>
          <p:cNvPr id="24" name="図 23">
            <a:extLst>
              <a:ext uri="{FF2B5EF4-FFF2-40B4-BE49-F238E27FC236}">
                <a16:creationId xmlns:a16="http://schemas.microsoft.com/office/drawing/2014/main" id="{FB5E0C93-96B0-48CE-A9B7-2375757A77C6}"/>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6096000" y="4241329"/>
            <a:ext cx="2744850" cy="2065595"/>
          </a:xfrm>
          <a:prstGeom prst="rect">
            <a:avLst/>
          </a:prstGeom>
        </p:spPr>
      </p:pic>
      <p:pic>
        <p:nvPicPr>
          <p:cNvPr id="28" name="図 27">
            <a:extLst>
              <a:ext uri="{FF2B5EF4-FFF2-40B4-BE49-F238E27FC236}">
                <a16:creationId xmlns:a16="http://schemas.microsoft.com/office/drawing/2014/main" id="{8B240EE3-ACAC-4978-B750-F93BD5BD386D}"/>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112552" y="4241329"/>
            <a:ext cx="2879183" cy="2071418"/>
          </a:xfrm>
          <a:prstGeom prst="rect">
            <a:avLst/>
          </a:prstGeom>
        </p:spPr>
      </p:pic>
    </p:spTree>
    <p:extLst>
      <p:ext uri="{BB962C8B-B14F-4D97-AF65-F5344CB8AC3E}">
        <p14:creationId xmlns:p14="http://schemas.microsoft.com/office/powerpoint/2010/main" val="3080306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74700-0A14-4E27-A108-65D25853A400}"/>
              </a:ext>
            </a:extLst>
          </p:cNvPr>
          <p:cNvSpPr>
            <a:spLocks noGrp="1"/>
          </p:cNvSpPr>
          <p:nvPr>
            <p:ph type="title"/>
          </p:nvPr>
        </p:nvSpPr>
        <p:spPr/>
        <p:txBody>
          <a:bodyPr>
            <a:normAutofit/>
          </a:bodyPr>
          <a:lstStyle/>
          <a:p>
            <a:r>
              <a:rPr lang="ja-JP" altLang="en-US" b="1">
                <a:solidFill>
                  <a:schemeClr val="tx1">
                    <a:lumMod val="85000"/>
                    <a:lumOff val="15000"/>
                  </a:schemeClr>
                </a:solidFill>
                <a:latin typeface="游ゴシック Medium" panose="020B0500000000000000" pitchFamily="50" charset="-128"/>
                <a:ea typeface="游ゴシック Medium" panose="020B0500000000000000" pitchFamily="50" charset="-128"/>
              </a:rPr>
              <a:t>研究概要</a:t>
            </a:r>
            <a:endParaRPr lang="en-US" b="1">
              <a:solidFill>
                <a:schemeClr val="tx1">
                  <a:lumMod val="85000"/>
                  <a:lumOff val="15000"/>
                </a:schemeClr>
              </a:solidFill>
              <a:latin typeface="游ゴシック Medium" panose="020B0500000000000000" pitchFamily="50" charset="-128"/>
              <a:ea typeface="游ゴシック Medium" panose="020B0500000000000000" pitchFamily="50" charset="-128"/>
              <a:cs typeface="Calibri Light"/>
            </a:endParaRPr>
          </a:p>
        </p:txBody>
      </p:sp>
      <p:sp>
        <p:nvSpPr>
          <p:cNvPr id="3" name="Content Placeholder 2">
            <a:extLst>
              <a:ext uri="{FF2B5EF4-FFF2-40B4-BE49-F238E27FC236}">
                <a16:creationId xmlns:a16="http://schemas.microsoft.com/office/drawing/2014/main" id="{0001C6FB-526F-4D6F-8994-771FE77DA01F}"/>
              </a:ext>
            </a:extLst>
          </p:cNvPr>
          <p:cNvSpPr>
            <a:spLocks noGrp="1"/>
          </p:cNvSpPr>
          <p:nvPr>
            <p:ph idx="1"/>
          </p:nvPr>
        </p:nvSpPr>
        <p:spPr>
          <a:xfrm>
            <a:off x="1101230" y="1427192"/>
            <a:ext cx="10374702" cy="4909357"/>
          </a:xfrm>
        </p:spPr>
        <p:txBody>
          <a:bodyPr vert="horz" lIns="91440" tIns="45720" rIns="91440" bIns="45720" rtlCol="0" anchor="t">
            <a:noAutofit/>
          </a:bodyPr>
          <a:lstStyle/>
          <a:p>
            <a:pPr marL="0" indent="0">
              <a:buNone/>
            </a:pPr>
            <a:endParaRPr lang="ja-JP" altLang="en-US" sz="2400">
              <a:latin typeface="游ゴシック" panose="020B0400000000000000" pitchFamily="50" charset="-128"/>
              <a:ea typeface="游ゴシック" panose="020B0400000000000000" pitchFamily="50" charset="-128"/>
            </a:endParaRPr>
          </a:p>
          <a:p>
            <a:pPr marL="0" indent="0">
              <a:buNone/>
            </a:pPr>
            <a:r>
              <a:rPr lang="ja-JP" altLang="en-US" sz="2400">
                <a:latin typeface="游ゴシック" panose="020B0400000000000000" pitchFamily="50" charset="-128"/>
                <a:ea typeface="游ゴシック" panose="020B0400000000000000" pitchFamily="50" charset="-128"/>
              </a:rPr>
              <a:t>近年、ジェンダー差別が多く見受けられ、広告を介してマーケティングにも影響が見られる。</a:t>
            </a:r>
            <a:endParaRPr lang="en-US" altLang="ja-JP" sz="2400">
              <a:latin typeface="游ゴシック" panose="020B0400000000000000" pitchFamily="50" charset="-128"/>
              <a:ea typeface="游ゴシック" panose="020B0400000000000000" pitchFamily="50" charset="-128"/>
            </a:endParaRPr>
          </a:p>
          <a:p>
            <a:pPr marL="0" indent="0">
              <a:buNone/>
            </a:pPr>
            <a:r>
              <a:rPr lang="ja-JP" altLang="en-US" sz="2400">
                <a:latin typeface="游ゴシック" panose="020B0400000000000000" pitchFamily="50" charset="-128"/>
                <a:ea typeface="游ゴシック" panose="020B0400000000000000" pitchFamily="50" charset="-128"/>
                <a:cs typeface="Calibri"/>
              </a:rPr>
              <a:t>ジェンダーは</a:t>
            </a:r>
            <a:r>
              <a:rPr lang="en-US" altLang="ja-JP" sz="2400">
                <a:latin typeface="游ゴシック" panose="020B0400000000000000" pitchFamily="50" charset="-128"/>
                <a:ea typeface="游ゴシック" panose="020B0400000000000000" pitchFamily="50" charset="-128"/>
                <a:cs typeface="Calibri"/>
              </a:rPr>
              <a:t>SDGs</a:t>
            </a:r>
            <a:r>
              <a:rPr lang="ja-JP" altLang="en-US" sz="2400">
                <a:latin typeface="游ゴシック" panose="020B0400000000000000" pitchFamily="50" charset="-128"/>
                <a:ea typeface="游ゴシック" panose="020B0400000000000000" pitchFamily="50" charset="-128"/>
                <a:cs typeface="Calibri"/>
              </a:rPr>
              <a:t>に含まれており、世界規模で取り組むべき課題である。</a:t>
            </a:r>
          </a:p>
          <a:p>
            <a:pPr marL="0" indent="0">
              <a:buNone/>
            </a:pPr>
            <a:r>
              <a:rPr lang="ja-JP" altLang="en-US" sz="2400">
                <a:latin typeface="游ゴシック" panose="020B0400000000000000" pitchFamily="50" charset="-128"/>
                <a:ea typeface="游ゴシック" panose="020B0400000000000000" pitchFamily="50" charset="-128"/>
              </a:rPr>
              <a:t>そこで、本研究ではSDGsと比較したうえでのジェンダーフリー広告の効果について研究していく。</a:t>
            </a:r>
            <a:endParaRPr lang="ja-JP" sz="2800">
              <a:latin typeface="游ゴシック" panose="020B0400000000000000" pitchFamily="50" charset="-128"/>
              <a:ea typeface="游ゴシック" panose="020B0400000000000000" pitchFamily="50" charset="-128"/>
              <a:cs typeface="Calibri"/>
            </a:endParaRPr>
          </a:p>
          <a:p>
            <a:pPr>
              <a:buFont typeface="Calibri"/>
              <a:buChar char=" "/>
            </a:pPr>
            <a:endParaRPr lang="en-US" altLang="ja-JP" sz="2400">
              <a:latin typeface="游ゴシック" panose="020B0400000000000000" pitchFamily="50" charset="-128"/>
              <a:ea typeface="游ゴシック" panose="020B0400000000000000" pitchFamily="50" charset="-128"/>
              <a:cs typeface="Calibri"/>
            </a:endParaRPr>
          </a:p>
          <a:p>
            <a:pPr>
              <a:buFont typeface="Calibri"/>
              <a:buChar char=" "/>
            </a:pPr>
            <a:r>
              <a:rPr lang="ja-JP" sz="2400" b="1">
                <a:latin typeface="游ゴシック" panose="020B0400000000000000" pitchFamily="50" charset="-128"/>
                <a:ea typeface="游ゴシック" panose="020B0400000000000000" pitchFamily="50" charset="-128"/>
                <a:cs typeface="Calibri"/>
              </a:rPr>
              <a:t>ジェンダーフリー</a:t>
            </a:r>
            <a:r>
              <a:rPr lang="ja-JP" altLang="en-US" sz="2400" b="1">
                <a:latin typeface="游ゴシック" panose="020B0400000000000000" pitchFamily="50" charset="-128"/>
                <a:ea typeface="游ゴシック" panose="020B0400000000000000" pitchFamily="50" charset="-128"/>
                <a:cs typeface="Calibri"/>
              </a:rPr>
              <a:t>とは</a:t>
            </a:r>
            <a:endParaRPr lang="ja-JP" sz="2400" b="1">
              <a:latin typeface="游ゴシック" panose="020B0400000000000000" pitchFamily="50" charset="-128"/>
              <a:ea typeface="游ゴシック" panose="020B0400000000000000" pitchFamily="50" charset="-128"/>
              <a:cs typeface="Calibri"/>
            </a:endParaRPr>
          </a:p>
          <a:p>
            <a:pPr>
              <a:buFont typeface="Calibri"/>
              <a:buChar char=" "/>
            </a:pPr>
            <a:r>
              <a:rPr lang="ja-JP" altLang="en-US" sz="2400">
                <a:latin typeface="游ゴシック" panose="020B0400000000000000" pitchFamily="50" charset="-128"/>
                <a:ea typeface="游ゴシック" panose="020B0400000000000000" pitchFamily="50" charset="-128"/>
                <a:cs typeface="+mn-lt"/>
              </a:rPr>
              <a:t>従来の固定的な性別による役割分担に捉われず、男女が平等に、</a:t>
            </a:r>
            <a:endParaRPr lang="ja-JP">
              <a:latin typeface="游ゴシック" panose="020B0400000000000000" pitchFamily="50" charset="-128"/>
              <a:ea typeface="游ゴシック" panose="020B0400000000000000" pitchFamily="50" charset="-128"/>
              <a:cs typeface="+mn-lt"/>
            </a:endParaRPr>
          </a:p>
          <a:p>
            <a:pPr>
              <a:buFont typeface="Calibri"/>
              <a:buChar char=" "/>
            </a:pPr>
            <a:r>
              <a:rPr lang="ja-JP" altLang="en-US" sz="2400">
                <a:latin typeface="游ゴシック" panose="020B0400000000000000" pitchFamily="50" charset="-128"/>
                <a:ea typeface="游ゴシック" panose="020B0400000000000000" pitchFamily="50" charset="-128"/>
                <a:cs typeface="+mn-lt"/>
              </a:rPr>
              <a:t>自らの能力を生かして自由に行動・生活できること。</a:t>
            </a:r>
            <a:r>
              <a:rPr lang="ja-JP" altLang="en-US">
                <a:latin typeface="游ゴシック" panose="020B0400000000000000" pitchFamily="50" charset="-128"/>
                <a:ea typeface="游ゴシック" panose="020B0400000000000000" pitchFamily="50" charset="-128"/>
                <a:cs typeface="+mn-lt"/>
              </a:rPr>
              <a:t>（三省堂大辞林）</a:t>
            </a:r>
            <a:endParaRPr lang="ja-JP">
              <a:latin typeface="游ゴシック" panose="020B0400000000000000" pitchFamily="50" charset="-128"/>
              <a:ea typeface="游ゴシック" panose="020B0400000000000000" pitchFamily="50" charset="-128"/>
              <a:cs typeface="Calibri" panose="020F0502020204030204"/>
            </a:endParaRPr>
          </a:p>
          <a:p>
            <a:pPr>
              <a:buFont typeface="Calibri"/>
              <a:buChar char=" "/>
            </a:pPr>
            <a:endParaRPr lang="en-US" altLang="ja-JP" sz="3200">
              <a:latin typeface="游ゴシック" panose="020B0400000000000000" pitchFamily="50" charset="-128"/>
              <a:ea typeface="游ゴシック" panose="020B0400000000000000" pitchFamily="50" charset="-128"/>
              <a:cs typeface="+mn-lt"/>
            </a:endParaRPr>
          </a:p>
          <a:p>
            <a:pPr marL="0" indent="0">
              <a:buNone/>
            </a:pPr>
            <a:endParaRPr lang="ja-JP" altLang="en-US" sz="2400">
              <a:latin typeface="游ゴシック" panose="020B0400000000000000" pitchFamily="50" charset="-128"/>
              <a:ea typeface="游ゴシック" panose="020B0400000000000000" pitchFamily="50" charset="-128"/>
              <a:cs typeface="Calibri"/>
            </a:endParaRPr>
          </a:p>
          <a:p>
            <a:pPr marL="0" indent="0">
              <a:buNone/>
            </a:pPr>
            <a:endParaRPr lang="ja-JP" altLang="en-US" sz="2400">
              <a:latin typeface="游ゴシック" panose="020B0400000000000000" pitchFamily="50" charset="-128"/>
              <a:ea typeface="游ゴシック" panose="020B0400000000000000" pitchFamily="50" charset="-128"/>
              <a:cs typeface="Calibri"/>
            </a:endParaRPr>
          </a:p>
          <a:p>
            <a:pPr marL="0" indent="0">
              <a:buNone/>
            </a:pPr>
            <a:endParaRPr lang="ja-JP" altLang="en-US">
              <a:latin typeface="游ゴシック" panose="020B0400000000000000" pitchFamily="50" charset="-128"/>
              <a:ea typeface="游ゴシック" panose="020B0400000000000000" pitchFamily="50" charset="-128"/>
              <a:cs typeface="Calibri" panose="020F0502020204030204"/>
            </a:endParaRPr>
          </a:p>
        </p:txBody>
      </p:sp>
      <p:sp>
        <p:nvSpPr>
          <p:cNvPr id="6" name="スライド番号プレースホルダー 5">
            <a:extLst>
              <a:ext uri="{FF2B5EF4-FFF2-40B4-BE49-F238E27FC236}">
                <a16:creationId xmlns:a16="http://schemas.microsoft.com/office/drawing/2014/main" id="{4450BB19-66F7-EF43-BFA0-B71DAE30DF3D}"/>
              </a:ext>
            </a:extLst>
          </p:cNvPr>
          <p:cNvSpPr>
            <a:spLocks noGrp="1"/>
          </p:cNvSpPr>
          <p:nvPr>
            <p:ph type="sldNum" sz="quarter" idx="12"/>
          </p:nvPr>
        </p:nvSpPr>
        <p:spPr/>
        <p:txBody>
          <a:bodyPr/>
          <a:lstStyle/>
          <a:p>
            <a:fld id="{629637A9-119A-49DA-BD12-AAC58B377D80}" type="slidenum">
              <a:rPr lang="en-US" sz="3200" dirty="0"/>
              <a:t>2</a:t>
            </a:fld>
            <a:endParaRPr lang="en-US" sz="3200">
              <a:cs typeface="Calibri"/>
            </a:endParaRPr>
          </a:p>
        </p:txBody>
      </p:sp>
      <p:sp>
        <p:nvSpPr>
          <p:cNvPr id="5" name="Rectangle 4">
            <a:extLst>
              <a:ext uri="{FF2B5EF4-FFF2-40B4-BE49-F238E27FC236}">
                <a16:creationId xmlns:a16="http://schemas.microsoft.com/office/drawing/2014/main" id="{FD4A3723-75AE-44FA-9F49-1494897F0C39}"/>
              </a:ext>
            </a:extLst>
          </p:cNvPr>
          <p:cNvSpPr/>
          <p:nvPr/>
        </p:nvSpPr>
        <p:spPr>
          <a:xfrm>
            <a:off x="934529" y="4463725"/>
            <a:ext cx="10322942" cy="157891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6222044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740AA541-5597-4068-96AE-0F69DE2E4D5D}"/>
              </a:ext>
            </a:extLst>
          </p:cNvPr>
          <p:cNvSpPr/>
          <p:nvPr/>
        </p:nvSpPr>
        <p:spPr>
          <a:xfrm>
            <a:off x="5793049" y="1931868"/>
            <a:ext cx="6209729" cy="27636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A8B7F5-AE5E-404E-B3A4-C4E892E1B346}"/>
              </a:ext>
            </a:extLst>
          </p:cNvPr>
          <p:cNvSpPr>
            <a:spLocks noGrp="1"/>
          </p:cNvSpPr>
          <p:nvPr>
            <p:ph type="title"/>
          </p:nvPr>
        </p:nvSpPr>
        <p:spPr/>
        <p:txBody>
          <a:bodyPr>
            <a:normAutofit fontScale="90000"/>
          </a:bodyPr>
          <a:lstStyle/>
          <a:p>
            <a:pPr>
              <a:lnSpc>
                <a:spcPct val="100000"/>
              </a:lnSpc>
            </a:pPr>
            <a:r>
              <a:rPr lang="ja-JP" altLang="en-US" sz="3600" b="1">
                <a:cs typeface="Calibri Light"/>
              </a:rPr>
              <a:t>現状分析</a:t>
            </a:r>
            <a:br>
              <a:rPr lang="ja-JP" altLang="en-US" sz="4900">
                <a:ea typeface="游ゴシック Light"/>
              </a:rPr>
            </a:br>
            <a:r>
              <a:rPr kumimoji="1" lang="ja-JP" altLang="en-US" sz="4400">
                <a:latin typeface="游ゴシック" panose="020B0400000000000000" pitchFamily="50" charset="-128"/>
                <a:ea typeface="游ゴシック" panose="020B0400000000000000" pitchFamily="50" charset="-128"/>
              </a:rPr>
              <a:t>ジェンダーフリー広告の事例：パンパース</a:t>
            </a:r>
            <a:endParaRPr kumimoji="1" lang="en-US" sz="49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9558F686-9A48-4D0C-B638-7D3CC7CFCB33}"/>
              </a:ext>
            </a:extLst>
          </p:cNvPr>
          <p:cNvSpPr>
            <a:spLocks noGrp="1"/>
          </p:cNvSpPr>
          <p:nvPr>
            <p:ph idx="1"/>
          </p:nvPr>
        </p:nvSpPr>
        <p:spPr>
          <a:xfrm>
            <a:off x="1397809" y="5505032"/>
            <a:ext cx="9487797" cy="687780"/>
          </a:xfrm>
        </p:spPr>
        <p:txBody>
          <a:bodyPr vert="horz" lIns="91440" tIns="45720" rIns="91440" bIns="45720" rtlCol="0" anchor="t">
            <a:normAutofit/>
          </a:bodyPr>
          <a:lstStyle/>
          <a:p>
            <a:pPr marL="0" indent="0">
              <a:buNone/>
            </a:pPr>
            <a:r>
              <a:rPr lang="ja-JP" altLang="en-US" sz="3200">
                <a:ea typeface="游ゴシック"/>
              </a:rPr>
              <a:t>育児は赤ちゃんの周りにいる全ての人がするもの</a:t>
            </a:r>
            <a:endParaRPr lang="ja-JP" altLang="en-US" sz="3200">
              <a:ea typeface="游ゴシック"/>
              <a:cs typeface="Calibri"/>
            </a:endParaRPr>
          </a:p>
          <a:p>
            <a:pPr marL="0" indent="0">
              <a:buNone/>
            </a:pPr>
            <a:endParaRPr lang="ja-JP" sz="3200">
              <a:ea typeface="游ゴシック" panose="020B0400000000000000" pitchFamily="34" charset="-128"/>
              <a:cs typeface="+mn-lt"/>
            </a:endParaRPr>
          </a:p>
          <a:p>
            <a:pPr marL="0" indent="0">
              <a:buNone/>
            </a:pPr>
            <a:endParaRPr lang="ja-JP" altLang="en-US" sz="3200">
              <a:ea typeface="游ゴシック"/>
              <a:cs typeface="Calibri"/>
            </a:endParaRPr>
          </a:p>
          <a:p>
            <a:pPr marL="0" indent="0">
              <a:buNone/>
            </a:pPr>
            <a:endParaRPr lang="en-US" altLang="ja-JP" sz="3200">
              <a:ea typeface="游ゴシック"/>
              <a:cs typeface="Calibri"/>
            </a:endParaRPr>
          </a:p>
          <a:p>
            <a:pPr marL="0" indent="0">
              <a:buNone/>
            </a:pPr>
            <a:endParaRPr lang="en-US" altLang="ja-JP" sz="3200">
              <a:ea typeface="游ゴシック"/>
            </a:endParaRPr>
          </a:p>
          <a:p>
            <a:pPr marL="0" indent="0">
              <a:buNone/>
            </a:pPr>
            <a:endParaRPr lang="ja-JP" altLang="en-US" sz="3200">
              <a:ea typeface="游ゴシック"/>
              <a:cs typeface="Calibri" panose="020F0502020204030204"/>
            </a:endParaRPr>
          </a:p>
        </p:txBody>
      </p:sp>
      <p:sp>
        <p:nvSpPr>
          <p:cNvPr id="13" name="スライド番号プレースホルダー 12">
            <a:extLst>
              <a:ext uri="{FF2B5EF4-FFF2-40B4-BE49-F238E27FC236}">
                <a16:creationId xmlns:a16="http://schemas.microsoft.com/office/drawing/2014/main" id="{A7121E38-8581-6E41-8107-C14BAC46565E}"/>
              </a:ext>
            </a:extLst>
          </p:cNvPr>
          <p:cNvSpPr>
            <a:spLocks noGrp="1"/>
          </p:cNvSpPr>
          <p:nvPr>
            <p:ph type="sldNum" sz="quarter" idx="12"/>
          </p:nvPr>
        </p:nvSpPr>
        <p:spPr/>
        <p:txBody>
          <a:bodyPr/>
          <a:lstStyle/>
          <a:p>
            <a:fld id="{629637A9-119A-49DA-BD12-AAC58B377D80}" type="slidenum">
              <a:rPr lang="en-US" sz="3200" dirty="0"/>
              <a:t>20</a:t>
            </a:fld>
            <a:endParaRPr lang="en-US" sz="3200">
              <a:cs typeface="Calibri"/>
            </a:endParaRPr>
          </a:p>
        </p:txBody>
      </p:sp>
      <p:pic>
        <p:nvPicPr>
          <p:cNvPr id="6" name="図 5">
            <a:extLst>
              <a:ext uri="{FF2B5EF4-FFF2-40B4-BE49-F238E27FC236}">
                <a16:creationId xmlns:a16="http://schemas.microsoft.com/office/drawing/2014/main" id="{39FED856-5E6E-D847-BCF1-2761DCDC412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80657" y="1700715"/>
            <a:ext cx="4236408" cy="2763670"/>
          </a:xfrm>
          <a:prstGeom prst="rect">
            <a:avLst/>
          </a:prstGeom>
        </p:spPr>
      </p:pic>
      <p:grpSp>
        <p:nvGrpSpPr>
          <p:cNvPr id="10" name="Group 9">
            <a:extLst>
              <a:ext uri="{FF2B5EF4-FFF2-40B4-BE49-F238E27FC236}">
                <a16:creationId xmlns:a16="http://schemas.microsoft.com/office/drawing/2014/main" id="{CDBE04E8-7968-4EAB-AF33-C2D9DA1324A6}"/>
              </a:ext>
            </a:extLst>
          </p:cNvPr>
          <p:cNvGrpSpPr/>
          <p:nvPr/>
        </p:nvGrpSpPr>
        <p:grpSpPr>
          <a:xfrm>
            <a:off x="8742426" y="2115014"/>
            <a:ext cx="2954492" cy="2162206"/>
            <a:chOff x="4795837" y="3800370"/>
            <a:chExt cx="3398043" cy="2412414"/>
          </a:xfrm>
        </p:grpSpPr>
        <p:pic>
          <p:nvPicPr>
            <p:cNvPr id="7" name="Picture 7">
              <a:extLst>
                <a:ext uri="{FF2B5EF4-FFF2-40B4-BE49-F238E27FC236}">
                  <a16:creationId xmlns:a16="http://schemas.microsoft.com/office/drawing/2014/main" id="{7A3CC17C-C5D6-4C91-950B-2B7E61447E1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95837" y="3800370"/>
              <a:ext cx="3398043" cy="2412414"/>
            </a:xfrm>
            <a:prstGeom prst="rect">
              <a:avLst/>
            </a:prstGeom>
          </p:spPr>
        </p:pic>
        <p:sp>
          <p:nvSpPr>
            <p:cNvPr id="8" name="Rectangle 7">
              <a:extLst>
                <a:ext uri="{FF2B5EF4-FFF2-40B4-BE49-F238E27FC236}">
                  <a16:creationId xmlns:a16="http://schemas.microsoft.com/office/drawing/2014/main" id="{FB0E36B1-C116-4366-94E1-68EBC1AFFFAB}"/>
                </a:ext>
              </a:extLst>
            </p:cNvPr>
            <p:cNvSpPr/>
            <p:nvPr/>
          </p:nvSpPr>
          <p:spPr>
            <a:xfrm>
              <a:off x="5427364" y="3874286"/>
              <a:ext cx="1078085" cy="431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9ED6F182-D6D3-4D10-9240-8FEDB551515C}"/>
              </a:ext>
            </a:extLst>
          </p:cNvPr>
          <p:cNvGrpSpPr/>
          <p:nvPr/>
        </p:nvGrpSpPr>
        <p:grpSpPr>
          <a:xfrm>
            <a:off x="6124648" y="2118661"/>
            <a:ext cx="2784606" cy="2296626"/>
            <a:chOff x="8475758" y="3424753"/>
            <a:chExt cx="3398043" cy="2851598"/>
          </a:xfrm>
        </p:grpSpPr>
        <p:pic>
          <p:nvPicPr>
            <p:cNvPr id="5" name="Picture 6">
              <a:extLst>
                <a:ext uri="{FF2B5EF4-FFF2-40B4-BE49-F238E27FC236}">
                  <a16:creationId xmlns:a16="http://schemas.microsoft.com/office/drawing/2014/main" id="{ED3FCD48-CF20-448B-A362-A60408DD32B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75758" y="3424753"/>
              <a:ext cx="3398043" cy="2851598"/>
            </a:xfrm>
            <a:prstGeom prst="rect">
              <a:avLst/>
            </a:prstGeom>
          </p:spPr>
        </p:pic>
        <p:sp>
          <p:nvSpPr>
            <p:cNvPr id="9" name="Rectangle 8">
              <a:extLst>
                <a:ext uri="{FF2B5EF4-FFF2-40B4-BE49-F238E27FC236}">
                  <a16:creationId xmlns:a16="http://schemas.microsoft.com/office/drawing/2014/main" id="{72B46525-F15B-4133-A208-CF4667496326}"/>
                </a:ext>
              </a:extLst>
            </p:cNvPr>
            <p:cNvSpPr/>
            <p:nvPr/>
          </p:nvSpPr>
          <p:spPr>
            <a:xfrm>
              <a:off x="9045764" y="3535481"/>
              <a:ext cx="1694596" cy="4321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4E23FB02-4AF0-456E-9BF9-BBBFA4EFFC1B}"/>
              </a:ext>
            </a:extLst>
          </p:cNvPr>
          <p:cNvSpPr txBox="1"/>
          <p:nvPr/>
        </p:nvSpPr>
        <p:spPr>
          <a:xfrm>
            <a:off x="1154083" y="4510872"/>
            <a:ext cx="35269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a:cs typeface="Calibri"/>
                <a:hlinkClick r:id="" action="ppaction://noaction"/>
              </a:rPr>
              <a:t>https://youtu.be/LsugKLnIxWg</a:t>
            </a:r>
            <a:endParaRPr lang="en-US"/>
          </a:p>
        </p:txBody>
      </p:sp>
      <p:sp>
        <p:nvSpPr>
          <p:cNvPr id="4" name="TextBox 3">
            <a:extLst>
              <a:ext uri="{FF2B5EF4-FFF2-40B4-BE49-F238E27FC236}">
                <a16:creationId xmlns:a16="http://schemas.microsoft.com/office/drawing/2014/main" id="{5F353FAF-F96F-452D-A096-751EE95B8938}"/>
              </a:ext>
            </a:extLst>
          </p:cNvPr>
          <p:cNvSpPr txBox="1"/>
          <p:nvPr/>
        </p:nvSpPr>
        <p:spPr>
          <a:xfrm>
            <a:off x="6259772" y="1721892"/>
            <a:ext cx="2492991"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游ゴシック"/>
                <a:ea typeface="游ゴシック"/>
                <a:cs typeface="Calibri"/>
              </a:rPr>
              <a:t>Twitter</a:t>
            </a:r>
            <a:r>
              <a:rPr lang="ja-JP" altLang="en-US">
                <a:latin typeface="游ゴシック"/>
                <a:ea typeface="游ゴシック"/>
                <a:cs typeface="Calibri"/>
              </a:rPr>
              <a:t>でのコメント</a:t>
            </a:r>
            <a:endParaRPr lang="en-US">
              <a:latin typeface="游ゴシック"/>
              <a:ea typeface="游ゴシック"/>
              <a:cs typeface="Calibri"/>
            </a:endParaRPr>
          </a:p>
        </p:txBody>
      </p:sp>
      <p:sp>
        <p:nvSpPr>
          <p:cNvPr id="15" name="Rectangle: Rounded Corners 14">
            <a:extLst>
              <a:ext uri="{FF2B5EF4-FFF2-40B4-BE49-F238E27FC236}">
                <a16:creationId xmlns:a16="http://schemas.microsoft.com/office/drawing/2014/main" id="{74FCCDEF-1236-403A-8DE2-6ED660D617B1}"/>
              </a:ext>
            </a:extLst>
          </p:cNvPr>
          <p:cNvSpPr/>
          <p:nvPr/>
        </p:nvSpPr>
        <p:spPr>
          <a:xfrm>
            <a:off x="1102341" y="5247848"/>
            <a:ext cx="10065223" cy="898477"/>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2303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828A0C9-8C6C-46DB-AE07-4599AAC91662}"/>
              </a:ext>
            </a:extLst>
          </p:cNvPr>
          <p:cNvGrpSpPr/>
          <p:nvPr/>
        </p:nvGrpSpPr>
        <p:grpSpPr>
          <a:xfrm>
            <a:off x="8970414" y="2083509"/>
            <a:ext cx="3179371" cy="2290360"/>
            <a:chOff x="7254816" y="3423065"/>
            <a:chExt cx="4655388" cy="2642927"/>
          </a:xfrm>
        </p:grpSpPr>
        <p:pic>
          <p:nvPicPr>
            <p:cNvPr id="10" name="Picture 10">
              <a:extLst>
                <a:ext uri="{FF2B5EF4-FFF2-40B4-BE49-F238E27FC236}">
                  <a16:creationId xmlns:a16="http://schemas.microsoft.com/office/drawing/2014/main" id="{094C4C9F-E358-4465-B57A-773FE907625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54816" y="3423065"/>
              <a:ext cx="4655388" cy="2642927"/>
            </a:xfrm>
            <a:prstGeom prst="rect">
              <a:avLst/>
            </a:prstGeom>
          </p:spPr>
        </p:pic>
        <p:sp>
          <p:nvSpPr>
            <p:cNvPr id="11" name="Rectangle 10">
              <a:extLst>
                <a:ext uri="{FF2B5EF4-FFF2-40B4-BE49-F238E27FC236}">
                  <a16:creationId xmlns:a16="http://schemas.microsoft.com/office/drawing/2014/main" id="{C0610A6E-A053-43BB-8565-B29C9FC2F338}"/>
                </a:ext>
              </a:extLst>
            </p:cNvPr>
            <p:cNvSpPr/>
            <p:nvPr/>
          </p:nvSpPr>
          <p:spPr>
            <a:xfrm>
              <a:off x="8168316" y="3617882"/>
              <a:ext cx="1854679" cy="2156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70AAF81-7ADA-4BE2-9F2C-07BB2A34B50E}"/>
              </a:ext>
            </a:extLst>
          </p:cNvPr>
          <p:cNvSpPr>
            <a:spLocks noGrp="1"/>
          </p:cNvSpPr>
          <p:nvPr>
            <p:ph type="title"/>
          </p:nvPr>
        </p:nvSpPr>
        <p:spPr/>
        <p:txBody>
          <a:bodyPr>
            <a:normAutofit fontScale="90000"/>
          </a:bodyPr>
          <a:lstStyle/>
          <a:p>
            <a:pPr>
              <a:lnSpc>
                <a:spcPct val="100000"/>
              </a:lnSpc>
            </a:pPr>
            <a:r>
              <a:rPr lang="ja-JP" altLang="en-US" sz="3600" b="1">
                <a:cs typeface="Calibri Light"/>
              </a:rPr>
              <a:t>現状分析</a:t>
            </a:r>
            <a:br>
              <a:rPr lang="ja-JP" altLang="en-US" sz="49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ジェンダーフリー広告の事例：貝印</a:t>
            </a:r>
            <a:endParaRPr kumimoji="1" lang="en-US" sz="44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6D79373D-09FB-4EDD-A635-55CFFBDD89B6}"/>
              </a:ext>
            </a:extLst>
          </p:cNvPr>
          <p:cNvSpPr>
            <a:spLocks noGrp="1"/>
          </p:cNvSpPr>
          <p:nvPr>
            <p:ph idx="1"/>
          </p:nvPr>
        </p:nvSpPr>
        <p:spPr>
          <a:xfrm>
            <a:off x="1028979" y="5479090"/>
            <a:ext cx="10797653" cy="816163"/>
          </a:xfrm>
        </p:spPr>
        <p:txBody>
          <a:bodyPr vert="horz" lIns="0" tIns="45720" rIns="0" bIns="45720" rtlCol="0" anchor="t">
            <a:normAutofit/>
          </a:bodyPr>
          <a:lstStyle/>
          <a:p>
            <a:r>
              <a:rPr lang="ja-JP" altLang="en-US" sz="3200">
                <a:ea typeface="游ゴシック"/>
              </a:rPr>
              <a:t>体毛を剃る・剃らないは性別にとらわれず自分で決める</a:t>
            </a:r>
            <a:endParaRPr lang="ja-JP" altLang="en-US" sz="3200">
              <a:ea typeface="游ゴシック"/>
              <a:cs typeface="Calibri"/>
            </a:endParaRPr>
          </a:p>
          <a:p>
            <a:pPr marL="0" indent="0">
              <a:buNone/>
            </a:pPr>
            <a:endParaRPr lang="ja-JP" altLang="en-US" sz="3200">
              <a:latin typeface="游ゴシック Light"/>
              <a:ea typeface="游ゴシック Light"/>
              <a:cs typeface="Calibri"/>
            </a:endParaRPr>
          </a:p>
        </p:txBody>
      </p:sp>
      <p:sp>
        <p:nvSpPr>
          <p:cNvPr id="12" name="スライド番号プレースホルダー 11">
            <a:extLst>
              <a:ext uri="{FF2B5EF4-FFF2-40B4-BE49-F238E27FC236}">
                <a16:creationId xmlns:a16="http://schemas.microsoft.com/office/drawing/2014/main" id="{CCDB36A6-8843-F84E-A454-B3878E6B0D1A}"/>
              </a:ext>
            </a:extLst>
          </p:cNvPr>
          <p:cNvSpPr>
            <a:spLocks noGrp="1"/>
          </p:cNvSpPr>
          <p:nvPr>
            <p:ph type="sldNum" sz="quarter" idx="12"/>
          </p:nvPr>
        </p:nvSpPr>
        <p:spPr/>
        <p:txBody>
          <a:bodyPr/>
          <a:lstStyle/>
          <a:p>
            <a:fld id="{629637A9-119A-49DA-BD12-AAC58B377D80}" type="slidenum">
              <a:rPr lang="en-US" sz="3200" dirty="0"/>
              <a:t>21</a:t>
            </a:fld>
            <a:endParaRPr lang="en-US" sz="3200">
              <a:cs typeface="Calibri"/>
            </a:endParaRPr>
          </a:p>
        </p:txBody>
      </p:sp>
      <p:pic>
        <p:nvPicPr>
          <p:cNvPr id="5" name="Picture 4">
            <a:extLst>
              <a:ext uri="{FF2B5EF4-FFF2-40B4-BE49-F238E27FC236}">
                <a16:creationId xmlns:a16="http://schemas.microsoft.com/office/drawing/2014/main" id="{13604BCC-DAEB-49DF-B8A4-C169C85604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6938" y="1633264"/>
            <a:ext cx="4166346" cy="3020166"/>
          </a:xfrm>
          <a:prstGeom prst="rect">
            <a:avLst/>
          </a:prstGeom>
        </p:spPr>
      </p:pic>
      <p:grpSp>
        <p:nvGrpSpPr>
          <p:cNvPr id="4" name="Group 3">
            <a:extLst>
              <a:ext uri="{FF2B5EF4-FFF2-40B4-BE49-F238E27FC236}">
                <a16:creationId xmlns:a16="http://schemas.microsoft.com/office/drawing/2014/main" id="{0A22BB2A-2EAD-422B-9226-474622D7B256}"/>
              </a:ext>
            </a:extLst>
          </p:cNvPr>
          <p:cNvGrpSpPr/>
          <p:nvPr/>
        </p:nvGrpSpPr>
        <p:grpSpPr>
          <a:xfrm>
            <a:off x="5789003" y="2246999"/>
            <a:ext cx="3308614" cy="2239289"/>
            <a:chOff x="3042249" y="3565038"/>
            <a:chExt cx="4152181" cy="2651920"/>
          </a:xfrm>
        </p:grpSpPr>
        <p:pic>
          <p:nvPicPr>
            <p:cNvPr id="8" name="Picture 8">
              <a:extLst>
                <a:ext uri="{FF2B5EF4-FFF2-40B4-BE49-F238E27FC236}">
                  <a16:creationId xmlns:a16="http://schemas.microsoft.com/office/drawing/2014/main" id="{92D7A0B6-D9D1-4230-8254-28FE0B36573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2249" y="3565038"/>
              <a:ext cx="4152181" cy="2651920"/>
            </a:xfrm>
            <a:prstGeom prst="rect">
              <a:avLst/>
            </a:prstGeom>
          </p:spPr>
        </p:pic>
        <p:sp>
          <p:nvSpPr>
            <p:cNvPr id="9" name="Rectangle 8">
              <a:extLst>
                <a:ext uri="{FF2B5EF4-FFF2-40B4-BE49-F238E27FC236}">
                  <a16:creationId xmlns:a16="http://schemas.microsoft.com/office/drawing/2014/main" id="{FB9DFCB5-AA1C-4521-A95E-3267EB8C6C87}"/>
                </a:ext>
              </a:extLst>
            </p:cNvPr>
            <p:cNvSpPr/>
            <p:nvPr/>
          </p:nvSpPr>
          <p:spPr>
            <a:xfrm>
              <a:off x="3784122" y="3618781"/>
              <a:ext cx="1452112" cy="244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Rounded Corners 6">
            <a:extLst>
              <a:ext uri="{FF2B5EF4-FFF2-40B4-BE49-F238E27FC236}">
                <a16:creationId xmlns:a16="http://schemas.microsoft.com/office/drawing/2014/main" id="{3473A73E-0940-49B9-A051-DD6E174E7BFC}"/>
              </a:ext>
            </a:extLst>
          </p:cNvPr>
          <p:cNvSpPr/>
          <p:nvPr/>
        </p:nvSpPr>
        <p:spPr>
          <a:xfrm>
            <a:off x="5789003" y="1954898"/>
            <a:ext cx="6266596" cy="25475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3E98AD1-1E91-42E3-B4DF-FC234553A811}"/>
              </a:ext>
            </a:extLst>
          </p:cNvPr>
          <p:cNvSpPr txBox="1"/>
          <p:nvPr/>
        </p:nvSpPr>
        <p:spPr>
          <a:xfrm>
            <a:off x="6271146" y="1869742"/>
            <a:ext cx="2333768"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游ゴシック"/>
                <a:ea typeface="游ゴシック"/>
                <a:cs typeface="Calibri"/>
              </a:rPr>
              <a:t>Twitter</a:t>
            </a:r>
            <a:r>
              <a:rPr lang="ja-JP" altLang="en-US">
                <a:latin typeface="游ゴシック"/>
                <a:ea typeface="游ゴシック"/>
                <a:cs typeface="Calibri"/>
              </a:rPr>
              <a:t>でのコメント</a:t>
            </a:r>
            <a:endParaRPr lang="en-US">
              <a:latin typeface="游ゴシック"/>
              <a:ea typeface="游ゴシック"/>
              <a:cs typeface="Calibri"/>
            </a:endParaRPr>
          </a:p>
        </p:txBody>
      </p:sp>
      <p:sp>
        <p:nvSpPr>
          <p:cNvPr id="14" name="Rectangle: Rounded Corners 13">
            <a:extLst>
              <a:ext uri="{FF2B5EF4-FFF2-40B4-BE49-F238E27FC236}">
                <a16:creationId xmlns:a16="http://schemas.microsoft.com/office/drawing/2014/main" id="{5F7A86B9-3E7D-420B-B9F5-E0524EC83338}"/>
              </a:ext>
            </a:extLst>
          </p:cNvPr>
          <p:cNvSpPr/>
          <p:nvPr/>
        </p:nvSpPr>
        <p:spPr>
          <a:xfrm>
            <a:off x="918949" y="5189561"/>
            <a:ext cx="10599760" cy="943969"/>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1881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BB8FE-8C3F-4A2F-A66A-E860003B0589}"/>
              </a:ext>
            </a:extLst>
          </p:cNvPr>
          <p:cNvSpPr>
            <a:spLocks noGrp="1"/>
          </p:cNvSpPr>
          <p:nvPr>
            <p:ph type="title"/>
          </p:nvPr>
        </p:nvSpPr>
        <p:spPr/>
        <p:txBody>
          <a:bodyPr>
            <a:normAutofit/>
          </a:bodyPr>
          <a:lstStyle/>
          <a:p>
            <a:r>
              <a:rPr lang="ja-JP" altLang="en-US" b="1">
                <a:cs typeface="Calibri Light"/>
              </a:rPr>
              <a:t>現状分析のまとめ</a:t>
            </a:r>
            <a:endParaRPr lang="en-US" sz="5400" b="1">
              <a:cs typeface="Calibri Light"/>
            </a:endParaRPr>
          </a:p>
        </p:txBody>
      </p:sp>
      <p:sp>
        <p:nvSpPr>
          <p:cNvPr id="3" name="Content Placeholder 2">
            <a:extLst>
              <a:ext uri="{FF2B5EF4-FFF2-40B4-BE49-F238E27FC236}">
                <a16:creationId xmlns:a16="http://schemas.microsoft.com/office/drawing/2014/main" id="{89EBD0D8-31F1-4D54-90BA-0391E4A805F6}"/>
              </a:ext>
            </a:extLst>
          </p:cNvPr>
          <p:cNvSpPr>
            <a:spLocks noGrp="1"/>
          </p:cNvSpPr>
          <p:nvPr>
            <p:ph idx="1"/>
          </p:nvPr>
        </p:nvSpPr>
        <p:spPr>
          <a:xfrm>
            <a:off x="1328737" y="2932569"/>
            <a:ext cx="9534526" cy="1976046"/>
          </a:xfrm>
          <a:ln>
            <a:noFill/>
          </a:ln>
        </p:spPr>
        <p:style>
          <a:lnRef idx="2">
            <a:schemeClr val="dk1"/>
          </a:lnRef>
          <a:fillRef idx="1">
            <a:schemeClr val="lt1"/>
          </a:fillRef>
          <a:effectRef idx="0">
            <a:schemeClr val="dk1"/>
          </a:effectRef>
          <a:fontRef idx="minor">
            <a:schemeClr val="dk1"/>
          </a:fontRef>
        </p:style>
        <p:txBody>
          <a:bodyPr vert="horz" lIns="0" tIns="45720" rIns="0" bIns="45720" rtlCol="0" anchor="t">
            <a:noAutofit/>
          </a:bodyPr>
          <a:lstStyle/>
          <a:p>
            <a:pPr>
              <a:buClr>
                <a:srgbClr val="99CB38"/>
              </a:buClr>
              <a:buFont typeface="Wingdings" pitchFamily="2" charset="2"/>
              <a:buChar char="l"/>
            </a:pPr>
            <a:r>
              <a:rPr lang="en-US" altLang="ja-JP" sz="2500">
                <a:latin typeface="Yu Gothic"/>
                <a:ea typeface="Yu Gothic"/>
                <a:cs typeface="Calibri"/>
              </a:rPr>
              <a:t> </a:t>
            </a:r>
            <a:r>
              <a:rPr lang="en-US" altLang="ja-JP" sz="3200" err="1">
                <a:latin typeface="Yu Gothic"/>
                <a:ea typeface="Yu Gothic"/>
                <a:cs typeface="Calibri"/>
              </a:rPr>
              <a:t>SDGsが話題になっている</a:t>
            </a:r>
            <a:endParaRPr lang="en-US" altLang="ja-JP" sz="3200">
              <a:latin typeface="Yu Gothic"/>
              <a:ea typeface="Yu Gothic"/>
              <a:cs typeface="Calibri"/>
            </a:endParaRPr>
          </a:p>
          <a:p>
            <a:pPr>
              <a:buFont typeface="Wingdings" pitchFamily="2" charset="2"/>
              <a:buChar char="l"/>
            </a:pPr>
            <a:r>
              <a:rPr lang="ja-JP" altLang="en-US" sz="3200">
                <a:latin typeface="Yu Gothic"/>
                <a:ea typeface="Yu Gothic"/>
                <a:cs typeface="Calibri"/>
              </a:rPr>
              <a:t>とりわけジェンダーは取り組むべき分野である</a:t>
            </a:r>
          </a:p>
          <a:p>
            <a:pPr>
              <a:buClr>
                <a:srgbClr val="99CB38"/>
              </a:buClr>
              <a:buFont typeface="Wingdings" pitchFamily="2" charset="2"/>
              <a:buChar char="l"/>
            </a:pPr>
            <a:r>
              <a:rPr lang="ja-JP" altLang="en-US" sz="3200">
                <a:latin typeface="Yu Gothic"/>
                <a:ea typeface="Yu Gothic"/>
                <a:cs typeface="Calibri"/>
              </a:rPr>
              <a:t>ジェンダーフリー広告を出す企業が存在する</a:t>
            </a:r>
          </a:p>
          <a:p>
            <a:pPr>
              <a:buFont typeface="Wingdings" pitchFamily="2" charset="2"/>
              <a:buChar char="l"/>
            </a:pPr>
            <a:endParaRPr lang="en-US" altLang="ja-JP" sz="2500">
              <a:ea typeface="ＭＳ Ｐゴシック"/>
              <a:cs typeface="Calibri"/>
            </a:endParaRPr>
          </a:p>
        </p:txBody>
      </p:sp>
      <p:sp>
        <p:nvSpPr>
          <p:cNvPr id="6" name="スライド番号プレースホルダー 5">
            <a:extLst>
              <a:ext uri="{FF2B5EF4-FFF2-40B4-BE49-F238E27FC236}">
                <a16:creationId xmlns:a16="http://schemas.microsoft.com/office/drawing/2014/main" id="{0A427DC4-2233-B942-A7D0-E08C9803FC29}"/>
              </a:ext>
            </a:extLst>
          </p:cNvPr>
          <p:cNvSpPr>
            <a:spLocks noGrp="1"/>
          </p:cNvSpPr>
          <p:nvPr>
            <p:ph type="sldNum" sz="quarter" idx="12"/>
          </p:nvPr>
        </p:nvSpPr>
        <p:spPr/>
        <p:txBody>
          <a:bodyPr/>
          <a:lstStyle/>
          <a:p>
            <a:fld id="{629637A9-119A-49DA-BD12-AAC58B377D80}" type="slidenum">
              <a:rPr lang="en-US" sz="3200" dirty="0"/>
              <a:t>22</a:t>
            </a:fld>
            <a:endParaRPr lang="en-US" sz="3200">
              <a:cs typeface="Calibri"/>
            </a:endParaRPr>
          </a:p>
        </p:txBody>
      </p:sp>
      <p:sp>
        <p:nvSpPr>
          <p:cNvPr id="5" name="Rectangle: Rounded Corners 4">
            <a:extLst>
              <a:ext uri="{FF2B5EF4-FFF2-40B4-BE49-F238E27FC236}">
                <a16:creationId xmlns:a16="http://schemas.microsoft.com/office/drawing/2014/main" id="{20381F36-E841-458C-B3FE-1EB285B5CFCC}"/>
              </a:ext>
            </a:extLst>
          </p:cNvPr>
          <p:cNvSpPr/>
          <p:nvPr/>
        </p:nvSpPr>
        <p:spPr>
          <a:xfrm>
            <a:off x="878841" y="2534757"/>
            <a:ext cx="10275093" cy="2584281"/>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4169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68E3D03-FAC8-486D-92B7-50430CF7D57D}"/>
              </a:ext>
            </a:extLst>
          </p:cNvPr>
          <p:cNvSpPr/>
          <p:nvPr/>
        </p:nvSpPr>
        <p:spPr>
          <a:xfrm>
            <a:off x="3579963" y="2594941"/>
            <a:ext cx="5032074" cy="1668117"/>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b="1">
                <a:solidFill>
                  <a:schemeClr val="tx1"/>
                </a:solidFill>
                <a:latin typeface="游ゴシック Medium" panose="020B0500000000000000" pitchFamily="50" charset="-128"/>
                <a:ea typeface="游ゴシック Medium" panose="020B0500000000000000" pitchFamily="50" charset="-128"/>
                <a:cs typeface="Calibri"/>
              </a:rPr>
              <a:t>先行研究</a:t>
            </a:r>
            <a:endParaRPr lang="en-US" sz="5400" b="1">
              <a:solidFill>
                <a:schemeClr val="tx1"/>
              </a:solidFill>
              <a:latin typeface="游ゴシック Medium" panose="020B0500000000000000" pitchFamily="50" charset="-128"/>
              <a:ea typeface="游ゴシック Medium" panose="020B0500000000000000" pitchFamily="50" charset="-128"/>
            </a:endParaRPr>
          </a:p>
        </p:txBody>
      </p:sp>
      <p:sp>
        <p:nvSpPr>
          <p:cNvPr id="2" name="スライド番号プレースホルダー 1">
            <a:extLst>
              <a:ext uri="{FF2B5EF4-FFF2-40B4-BE49-F238E27FC236}">
                <a16:creationId xmlns:a16="http://schemas.microsoft.com/office/drawing/2014/main" id="{0292C4BC-2146-1B41-8FAF-A37B3004A528}"/>
              </a:ext>
            </a:extLst>
          </p:cNvPr>
          <p:cNvSpPr>
            <a:spLocks noGrp="1"/>
          </p:cNvSpPr>
          <p:nvPr>
            <p:ph type="sldNum" sz="quarter" idx="12"/>
          </p:nvPr>
        </p:nvSpPr>
        <p:spPr/>
        <p:txBody>
          <a:bodyPr/>
          <a:lstStyle/>
          <a:p>
            <a:fld id="{4FAB73BC-B049-4115-A692-8D63A059BFB8}" type="slidenum">
              <a:rPr lang="en-US" sz="3200" dirty="0"/>
              <a:pPr/>
              <a:t>23</a:t>
            </a:fld>
            <a:endParaRPr lang="en-US" sz="3200">
              <a:cs typeface="Calibri"/>
            </a:endParaRPr>
          </a:p>
        </p:txBody>
      </p:sp>
    </p:spTree>
    <p:extLst>
      <p:ext uri="{BB962C8B-B14F-4D97-AF65-F5344CB8AC3E}">
        <p14:creationId xmlns:p14="http://schemas.microsoft.com/office/powerpoint/2010/main" val="1813983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AD1A02E-4746-B44B-9316-4BF338334E05}"/>
              </a:ext>
            </a:extLst>
          </p:cNvPr>
          <p:cNvSpPr>
            <a:spLocks noGrp="1"/>
          </p:cNvSpPr>
          <p:nvPr>
            <p:ph type="title"/>
          </p:nvPr>
        </p:nvSpPr>
        <p:spPr/>
        <p:txBody>
          <a:bodyPr>
            <a:normAutofit/>
          </a:bodyPr>
          <a:lstStyle/>
          <a:p>
            <a:r>
              <a:rPr lang="ja-JP" altLang="en-US" b="1"/>
              <a:t>先行研究</a:t>
            </a:r>
          </a:p>
        </p:txBody>
      </p:sp>
      <p:sp>
        <p:nvSpPr>
          <p:cNvPr id="4" name="コンテンツ プレースホルダー 3">
            <a:extLst>
              <a:ext uri="{FF2B5EF4-FFF2-40B4-BE49-F238E27FC236}">
                <a16:creationId xmlns:a16="http://schemas.microsoft.com/office/drawing/2014/main" id="{77394A10-65A3-D64B-8FDA-C91572149540}"/>
              </a:ext>
            </a:extLst>
          </p:cNvPr>
          <p:cNvSpPr>
            <a:spLocks noGrp="1"/>
          </p:cNvSpPr>
          <p:nvPr>
            <p:ph idx="1"/>
          </p:nvPr>
        </p:nvSpPr>
        <p:spPr>
          <a:xfrm>
            <a:off x="1307432" y="3038826"/>
            <a:ext cx="10058400" cy="1304574"/>
          </a:xfrm>
        </p:spPr>
        <p:txBody>
          <a:bodyPr vert="horz" lIns="0" tIns="45720" rIns="0" bIns="45720" rtlCol="0" anchor="t">
            <a:normAutofit/>
          </a:bodyPr>
          <a:lstStyle/>
          <a:p>
            <a:r>
              <a:rPr lang="ja-JP" altLang="en-US" sz="3000">
                <a:latin typeface="Yu Gothic"/>
                <a:ea typeface="Yu Gothic"/>
              </a:rPr>
              <a:t>私たちが調べた限りではジェンダーフリー広告の先行研究は見つけられなかった</a:t>
            </a:r>
          </a:p>
        </p:txBody>
      </p:sp>
      <p:sp>
        <p:nvSpPr>
          <p:cNvPr id="2" name="スライド番号プレースホルダー 1">
            <a:extLst>
              <a:ext uri="{FF2B5EF4-FFF2-40B4-BE49-F238E27FC236}">
                <a16:creationId xmlns:a16="http://schemas.microsoft.com/office/drawing/2014/main" id="{69FFEA9D-4138-9B42-BADD-CEE0942408B1}"/>
              </a:ext>
            </a:extLst>
          </p:cNvPr>
          <p:cNvSpPr>
            <a:spLocks noGrp="1"/>
          </p:cNvSpPr>
          <p:nvPr>
            <p:ph type="sldNum" sz="quarter" idx="12"/>
          </p:nvPr>
        </p:nvSpPr>
        <p:spPr/>
        <p:txBody>
          <a:bodyPr/>
          <a:lstStyle/>
          <a:p>
            <a:fld id="{4FAB73BC-B049-4115-A692-8D63A059BFB8}" type="slidenum">
              <a:rPr lang="en-US" sz="3200" dirty="0" smtClean="0"/>
              <a:pPr/>
              <a:t>24</a:t>
            </a:fld>
            <a:endParaRPr lang="en-US" sz="3200">
              <a:cs typeface="Calibri"/>
            </a:endParaRPr>
          </a:p>
        </p:txBody>
      </p:sp>
    </p:spTree>
    <p:extLst>
      <p:ext uri="{BB962C8B-B14F-4D97-AF65-F5344CB8AC3E}">
        <p14:creationId xmlns:p14="http://schemas.microsoft.com/office/powerpoint/2010/main" val="1930625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B5E493B-C358-48E9-9834-87F5CB8D9670}"/>
              </a:ext>
            </a:extLst>
          </p:cNvPr>
          <p:cNvSpPr/>
          <p:nvPr/>
        </p:nvSpPr>
        <p:spPr>
          <a:xfrm>
            <a:off x="3616960" y="2578947"/>
            <a:ext cx="4958080" cy="170010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b="1">
                <a:solidFill>
                  <a:schemeClr val="tx1"/>
                </a:solidFill>
                <a:latin typeface="游ゴシック Medium" panose="020B0500000000000000" pitchFamily="50" charset="-128"/>
                <a:ea typeface="游ゴシック Medium" panose="020B0500000000000000" pitchFamily="50" charset="-128"/>
                <a:cs typeface="Calibri"/>
              </a:rPr>
              <a:t>問題意識</a:t>
            </a:r>
            <a:endParaRPr lang="en-US" sz="5400" b="1">
              <a:solidFill>
                <a:schemeClr val="tx1"/>
              </a:solidFill>
              <a:latin typeface="游ゴシック Medium" panose="020B0500000000000000" pitchFamily="50" charset="-128"/>
              <a:ea typeface="游ゴシック Medium" panose="020B0500000000000000" pitchFamily="50" charset="-128"/>
            </a:endParaRPr>
          </a:p>
        </p:txBody>
      </p:sp>
      <p:sp>
        <p:nvSpPr>
          <p:cNvPr id="2" name="スライド番号プレースホルダー 1">
            <a:extLst>
              <a:ext uri="{FF2B5EF4-FFF2-40B4-BE49-F238E27FC236}">
                <a16:creationId xmlns:a16="http://schemas.microsoft.com/office/drawing/2014/main" id="{6CE991A7-8867-8240-91C3-4FF0A154BE94}"/>
              </a:ext>
            </a:extLst>
          </p:cNvPr>
          <p:cNvSpPr>
            <a:spLocks noGrp="1"/>
          </p:cNvSpPr>
          <p:nvPr>
            <p:ph type="sldNum" sz="quarter" idx="12"/>
          </p:nvPr>
        </p:nvSpPr>
        <p:spPr/>
        <p:txBody>
          <a:bodyPr/>
          <a:lstStyle/>
          <a:p>
            <a:fld id="{4FAB73BC-B049-4115-A692-8D63A059BFB8}" type="slidenum">
              <a:rPr lang="en-US" sz="3200" dirty="0"/>
              <a:pPr/>
              <a:t>25</a:t>
            </a:fld>
            <a:endParaRPr lang="en-US" sz="3200">
              <a:cs typeface="Calibri"/>
            </a:endParaRPr>
          </a:p>
        </p:txBody>
      </p:sp>
    </p:spTree>
    <p:extLst>
      <p:ext uri="{BB962C8B-B14F-4D97-AF65-F5344CB8AC3E}">
        <p14:creationId xmlns:p14="http://schemas.microsoft.com/office/powerpoint/2010/main" val="3816959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83B7F-8F1C-4950-94BA-0806D3D3986B}"/>
              </a:ext>
            </a:extLst>
          </p:cNvPr>
          <p:cNvSpPr>
            <a:spLocks noGrp="1"/>
          </p:cNvSpPr>
          <p:nvPr>
            <p:ph type="title"/>
          </p:nvPr>
        </p:nvSpPr>
        <p:spPr/>
        <p:txBody>
          <a:bodyPr>
            <a:normAutofit/>
          </a:bodyPr>
          <a:lstStyle/>
          <a:p>
            <a:r>
              <a:rPr lang="ja-JP" altLang="en-US" b="1"/>
              <a:t>問題意識</a:t>
            </a:r>
            <a:endParaRPr lang="en-US" b="1">
              <a:cs typeface="Calibri Light"/>
            </a:endParaRPr>
          </a:p>
        </p:txBody>
      </p:sp>
      <p:sp>
        <p:nvSpPr>
          <p:cNvPr id="3" name="Content Placeholder 2">
            <a:extLst>
              <a:ext uri="{FF2B5EF4-FFF2-40B4-BE49-F238E27FC236}">
                <a16:creationId xmlns:a16="http://schemas.microsoft.com/office/drawing/2014/main" id="{63046541-9EBF-4520-8E58-E46BA8F8ACA4}"/>
              </a:ext>
            </a:extLst>
          </p:cNvPr>
          <p:cNvSpPr>
            <a:spLocks noGrp="1"/>
          </p:cNvSpPr>
          <p:nvPr>
            <p:ph idx="1"/>
          </p:nvPr>
        </p:nvSpPr>
        <p:spPr>
          <a:xfrm>
            <a:off x="903972" y="2085549"/>
            <a:ext cx="10634313" cy="1002096"/>
          </a:xfrm>
        </p:spPr>
        <p:txBody>
          <a:bodyPr vert="horz" lIns="91440" tIns="45720" rIns="91440" bIns="45720" rtlCol="0" anchor="t">
            <a:noAutofit/>
          </a:bodyPr>
          <a:lstStyle/>
          <a:p>
            <a:pPr marL="0" indent="0">
              <a:buNone/>
            </a:pPr>
            <a:r>
              <a:rPr lang="ja-JP" altLang="en-US" sz="2600">
                <a:ea typeface="游ゴシック"/>
                <a:cs typeface="Calibri"/>
              </a:rPr>
              <a:t>ジェンダーフリー がこれだけ注目されているが、先行研究が見つからず、ジェンダーフリー広告特有の効果が分からなかった</a:t>
            </a:r>
          </a:p>
          <a:p>
            <a:pPr marL="0" indent="0">
              <a:buNone/>
            </a:pPr>
            <a:endParaRPr lang="ja-JP" altLang="en-US" sz="2600">
              <a:ea typeface="游ゴシック"/>
              <a:cs typeface="Calibri"/>
            </a:endParaRPr>
          </a:p>
          <a:p>
            <a:pPr marL="0" indent="0">
              <a:buNone/>
            </a:pPr>
            <a:endParaRPr lang="ja-JP" altLang="en-US" sz="2600">
              <a:ea typeface="游ゴシック"/>
              <a:cs typeface="Calibri"/>
            </a:endParaRPr>
          </a:p>
          <a:p>
            <a:pPr marL="0" indent="0">
              <a:buNone/>
            </a:pPr>
            <a:endParaRPr lang="ja-JP" altLang="en-US" sz="2600">
              <a:ea typeface="游ゴシック"/>
              <a:cs typeface="Calibri"/>
            </a:endParaRPr>
          </a:p>
          <a:p>
            <a:pPr marL="0" indent="0">
              <a:buNone/>
            </a:pPr>
            <a:r>
              <a:rPr lang="ja-JP" altLang="en-US" sz="2600">
                <a:ea typeface="游ゴシック"/>
                <a:cs typeface="Calibri"/>
              </a:rPr>
              <a:t>ジェンダーフリーを目的とした広告は存在しているが、ジェンダーフリー広告の具体的な効果が明らかになっていない</a:t>
            </a:r>
          </a:p>
          <a:p>
            <a:pPr marL="0" indent="0">
              <a:buNone/>
            </a:pPr>
            <a:endParaRPr lang="ja-JP" altLang="en-US" sz="2600">
              <a:ea typeface="游ゴシック"/>
              <a:cs typeface="Calibri"/>
            </a:endParaRPr>
          </a:p>
          <a:p>
            <a:pPr marL="0" indent="0">
              <a:buNone/>
            </a:pPr>
            <a:endParaRPr lang="ja-JP" altLang="en-US" sz="2600">
              <a:ea typeface="游ゴシック"/>
            </a:endParaRPr>
          </a:p>
        </p:txBody>
      </p:sp>
      <p:sp>
        <p:nvSpPr>
          <p:cNvPr id="6" name="スライド番号プレースホルダー 5">
            <a:extLst>
              <a:ext uri="{FF2B5EF4-FFF2-40B4-BE49-F238E27FC236}">
                <a16:creationId xmlns:a16="http://schemas.microsoft.com/office/drawing/2014/main" id="{6B0B1E7F-C503-F242-97DF-3FBB91F2EBF0}"/>
              </a:ext>
            </a:extLst>
          </p:cNvPr>
          <p:cNvSpPr>
            <a:spLocks noGrp="1"/>
          </p:cNvSpPr>
          <p:nvPr>
            <p:ph type="sldNum" sz="quarter" idx="12"/>
          </p:nvPr>
        </p:nvSpPr>
        <p:spPr/>
        <p:txBody>
          <a:bodyPr/>
          <a:lstStyle/>
          <a:p>
            <a:fld id="{629637A9-119A-49DA-BD12-AAC58B377D80}" type="slidenum">
              <a:rPr lang="en-US" sz="3200" dirty="0"/>
              <a:t>26</a:t>
            </a:fld>
            <a:endParaRPr lang="en-US" sz="3200">
              <a:cs typeface="Calibri"/>
            </a:endParaRPr>
          </a:p>
        </p:txBody>
      </p:sp>
      <p:sp>
        <p:nvSpPr>
          <p:cNvPr id="5" name="Rectangle: Rounded Corners 4">
            <a:extLst>
              <a:ext uri="{FF2B5EF4-FFF2-40B4-BE49-F238E27FC236}">
                <a16:creationId xmlns:a16="http://schemas.microsoft.com/office/drawing/2014/main" id="{32638135-D96D-4A15-BFAE-BF884CB4911B}"/>
              </a:ext>
            </a:extLst>
          </p:cNvPr>
          <p:cNvSpPr/>
          <p:nvPr/>
        </p:nvSpPr>
        <p:spPr>
          <a:xfrm>
            <a:off x="805218" y="4200098"/>
            <a:ext cx="10838596" cy="1298334"/>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Down 3">
            <a:extLst>
              <a:ext uri="{FF2B5EF4-FFF2-40B4-BE49-F238E27FC236}">
                <a16:creationId xmlns:a16="http://schemas.microsoft.com/office/drawing/2014/main" id="{41588035-359C-4811-B9CF-9BB6E2D79D2C}"/>
              </a:ext>
            </a:extLst>
          </p:cNvPr>
          <p:cNvSpPr/>
          <p:nvPr/>
        </p:nvSpPr>
        <p:spPr>
          <a:xfrm>
            <a:off x="5949278" y="3289862"/>
            <a:ext cx="466298" cy="5800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74988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E73275-C96B-4F29-A2B7-D34A7DED53D2}"/>
              </a:ext>
            </a:extLst>
          </p:cNvPr>
          <p:cNvSpPr>
            <a:spLocks noGrp="1"/>
          </p:cNvSpPr>
          <p:nvPr>
            <p:ph type="sldNum" sz="quarter" idx="12"/>
          </p:nvPr>
        </p:nvSpPr>
        <p:spPr/>
        <p:txBody>
          <a:bodyPr/>
          <a:lstStyle/>
          <a:p>
            <a:fld id="{4FAB73BC-B049-4115-A692-8D63A059BFB8}" type="slidenum">
              <a:rPr lang="en-US" sz="3200" dirty="0"/>
              <a:pPr/>
              <a:t>27</a:t>
            </a:fld>
            <a:endParaRPr lang="en-US" sz="3200">
              <a:cs typeface="Calibri"/>
            </a:endParaRPr>
          </a:p>
        </p:txBody>
      </p:sp>
      <p:sp>
        <p:nvSpPr>
          <p:cNvPr id="3" name="TextBox 2">
            <a:extLst>
              <a:ext uri="{FF2B5EF4-FFF2-40B4-BE49-F238E27FC236}">
                <a16:creationId xmlns:a16="http://schemas.microsoft.com/office/drawing/2014/main" id="{0930B823-4362-4686-A1BD-6E2E00CC6680}"/>
              </a:ext>
            </a:extLst>
          </p:cNvPr>
          <p:cNvSpPr txBox="1"/>
          <p:nvPr/>
        </p:nvSpPr>
        <p:spPr>
          <a:xfrm>
            <a:off x="4573693" y="2965060"/>
            <a:ext cx="304461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5400" b="1">
                <a:latin typeface="游ゴシック Medium" panose="020B0500000000000000" pitchFamily="50" charset="-128"/>
                <a:ea typeface="游ゴシック Medium" panose="020B0500000000000000" pitchFamily="50" charset="-128"/>
                <a:cs typeface="Calibri"/>
              </a:rPr>
              <a:t>研究目的</a:t>
            </a:r>
            <a:endParaRPr lang="en-US" sz="5400" b="1">
              <a:latin typeface="游ゴシック Medium" panose="020B0500000000000000" pitchFamily="50" charset="-128"/>
              <a:ea typeface="游ゴシック Medium" panose="020B0500000000000000" pitchFamily="50" charset="-128"/>
              <a:cs typeface="Calibri"/>
            </a:endParaRPr>
          </a:p>
        </p:txBody>
      </p:sp>
      <p:sp>
        <p:nvSpPr>
          <p:cNvPr id="4" name="Rectangle 3">
            <a:extLst>
              <a:ext uri="{FF2B5EF4-FFF2-40B4-BE49-F238E27FC236}">
                <a16:creationId xmlns:a16="http://schemas.microsoft.com/office/drawing/2014/main" id="{8B5A8F83-F376-4BCC-9870-60AAB2D85A2C}"/>
              </a:ext>
            </a:extLst>
          </p:cNvPr>
          <p:cNvSpPr/>
          <p:nvPr/>
        </p:nvSpPr>
        <p:spPr>
          <a:xfrm>
            <a:off x="3569547" y="2594187"/>
            <a:ext cx="5039359" cy="164592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94347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88070C-65B9-2B4B-8AA3-F0C491763B94}"/>
              </a:ext>
            </a:extLst>
          </p:cNvPr>
          <p:cNvSpPr>
            <a:spLocks noGrp="1"/>
          </p:cNvSpPr>
          <p:nvPr>
            <p:ph type="title"/>
          </p:nvPr>
        </p:nvSpPr>
        <p:spPr/>
        <p:txBody>
          <a:bodyPr>
            <a:normAutofit/>
          </a:bodyPr>
          <a:lstStyle/>
          <a:p>
            <a:r>
              <a:rPr lang="ja-JP" altLang="en-US" b="1">
                <a:cs typeface="Calibri Light"/>
              </a:rPr>
              <a:t>研究目的</a:t>
            </a:r>
          </a:p>
        </p:txBody>
      </p:sp>
      <p:sp>
        <p:nvSpPr>
          <p:cNvPr id="3" name="スライド番号プレースホルダー 2">
            <a:extLst>
              <a:ext uri="{FF2B5EF4-FFF2-40B4-BE49-F238E27FC236}">
                <a16:creationId xmlns:a16="http://schemas.microsoft.com/office/drawing/2014/main" id="{7BB84B4B-BEF7-A54C-B292-2A51F2005497}"/>
              </a:ext>
            </a:extLst>
          </p:cNvPr>
          <p:cNvSpPr>
            <a:spLocks noGrp="1"/>
          </p:cNvSpPr>
          <p:nvPr>
            <p:ph type="sldNum" sz="quarter" idx="12"/>
          </p:nvPr>
        </p:nvSpPr>
        <p:spPr/>
        <p:txBody>
          <a:bodyPr/>
          <a:lstStyle/>
          <a:p>
            <a:fld id="{629637A9-119A-49DA-BD12-AAC58B377D80}" type="slidenum">
              <a:rPr lang="en-US" sz="3200" dirty="0"/>
              <a:t>28</a:t>
            </a:fld>
            <a:endParaRPr lang="en-US" sz="3200">
              <a:cs typeface="Calibri"/>
            </a:endParaRPr>
          </a:p>
        </p:txBody>
      </p:sp>
      <p:sp>
        <p:nvSpPr>
          <p:cNvPr id="5" name="角丸四角形 4">
            <a:extLst>
              <a:ext uri="{FF2B5EF4-FFF2-40B4-BE49-F238E27FC236}">
                <a16:creationId xmlns:a16="http://schemas.microsoft.com/office/drawing/2014/main" id="{151BA563-AA62-E949-A88F-173050F395C2}"/>
              </a:ext>
            </a:extLst>
          </p:cNvPr>
          <p:cNvSpPr/>
          <p:nvPr/>
        </p:nvSpPr>
        <p:spPr>
          <a:xfrm>
            <a:off x="696928" y="2944188"/>
            <a:ext cx="11214335" cy="1474949"/>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800">
                <a:solidFill>
                  <a:schemeClr val="tx1"/>
                </a:solidFill>
                <a:latin typeface="游ゴシック"/>
                <a:ea typeface="游ゴシック"/>
              </a:rPr>
              <a:t>本研究では、ジェンダーフリー広告の具体的な効果を明らかにする</a:t>
            </a:r>
            <a:endParaRPr lang="en-US" altLang="ja-JP" sz="2800">
              <a:solidFill>
                <a:schemeClr val="tx1"/>
              </a:solidFill>
              <a:latin typeface="游ゴシック"/>
              <a:ea typeface="游ゴシック"/>
            </a:endParaRPr>
          </a:p>
          <a:p>
            <a:pPr algn="ctr"/>
            <a:endParaRPr lang="ja-JP" altLang="en-US" sz="800">
              <a:solidFill>
                <a:srgbClr val="000000"/>
              </a:solidFill>
              <a:latin typeface="Calibri" panose="020F0502020204030204"/>
              <a:ea typeface="ＭＳ Ｐゴシック" panose="020B0600070205080204" pitchFamily="34" charset="-128"/>
              <a:cs typeface="Calibri" panose="020F0502020204030204"/>
            </a:endParaRPr>
          </a:p>
        </p:txBody>
      </p:sp>
    </p:spTree>
    <p:extLst>
      <p:ext uri="{BB962C8B-B14F-4D97-AF65-F5344CB8AC3E}">
        <p14:creationId xmlns:p14="http://schemas.microsoft.com/office/powerpoint/2010/main" val="27817203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B72EA15-27CD-45C0-B971-3A5860F5F3DF}"/>
              </a:ext>
            </a:extLst>
          </p:cNvPr>
          <p:cNvSpPr/>
          <p:nvPr/>
        </p:nvSpPr>
        <p:spPr>
          <a:xfrm>
            <a:off x="3562773" y="2614507"/>
            <a:ext cx="5073227" cy="16256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5400" b="1">
                <a:solidFill>
                  <a:schemeClr val="tx1"/>
                </a:solidFill>
                <a:latin typeface="游ゴシック Medium" panose="020B0500000000000000" pitchFamily="50" charset="-128"/>
                <a:ea typeface="游ゴシック Medium" panose="020B0500000000000000" pitchFamily="50" charset="-128"/>
                <a:cs typeface="Calibri"/>
              </a:rPr>
              <a:t>仮説導出</a:t>
            </a:r>
            <a:endParaRPr lang="en-US" sz="5400" b="1">
              <a:solidFill>
                <a:schemeClr val="tx1"/>
              </a:solidFill>
              <a:latin typeface="游ゴシック Medium" panose="020B0500000000000000" pitchFamily="50" charset="-128"/>
              <a:ea typeface="游ゴシック Medium" panose="020B0500000000000000" pitchFamily="50" charset="-128"/>
            </a:endParaRPr>
          </a:p>
        </p:txBody>
      </p:sp>
      <p:sp>
        <p:nvSpPr>
          <p:cNvPr id="2" name="スライド番号プレースホルダー 1">
            <a:extLst>
              <a:ext uri="{FF2B5EF4-FFF2-40B4-BE49-F238E27FC236}">
                <a16:creationId xmlns:a16="http://schemas.microsoft.com/office/drawing/2014/main" id="{D045EA4E-75D0-464D-BCEA-B2746244B040}"/>
              </a:ext>
            </a:extLst>
          </p:cNvPr>
          <p:cNvSpPr>
            <a:spLocks noGrp="1"/>
          </p:cNvSpPr>
          <p:nvPr>
            <p:ph type="sldNum" sz="quarter" idx="12"/>
          </p:nvPr>
        </p:nvSpPr>
        <p:spPr/>
        <p:txBody>
          <a:bodyPr/>
          <a:lstStyle/>
          <a:p>
            <a:fld id="{4FAB73BC-B049-4115-A692-8D63A059BFB8}" type="slidenum">
              <a:rPr lang="en-US" sz="3200" dirty="0"/>
              <a:pPr/>
              <a:t>29</a:t>
            </a:fld>
            <a:endParaRPr lang="en-US" sz="3200">
              <a:cs typeface="Calibri"/>
            </a:endParaRPr>
          </a:p>
        </p:txBody>
      </p:sp>
    </p:spTree>
    <p:extLst>
      <p:ext uri="{BB962C8B-B14F-4D97-AF65-F5344CB8AC3E}">
        <p14:creationId xmlns:p14="http://schemas.microsoft.com/office/powerpoint/2010/main" val="1420688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01BCEF6-54B0-481B-B947-D672F8E2ED89}"/>
              </a:ext>
            </a:extLst>
          </p:cNvPr>
          <p:cNvSpPr txBox="1">
            <a:spLocks/>
          </p:cNvSpPr>
          <p:nvPr/>
        </p:nvSpPr>
        <p:spPr>
          <a:xfrm>
            <a:off x="4595355" y="2905905"/>
            <a:ext cx="3001289" cy="1046187"/>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nSpc>
                <a:spcPct val="100000"/>
              </a:lnSpc>
            </a:pPr>
            <a:r>
              <a:rPr kumimoji="0" lang="ja-JP" altLang="en-US" sz="5500" b="1">
                <a:latin typeface="游ゴシック Medium" panose="020B0500000000000000" pitchFamily="50" charset="-128"/>
                <a:ea typeface="游ゴシック Medium" panose="020B0500000000000000" pitchFamily="50" charset="-128"/>
                <a:cs typeface="+mj-lt"/>
              </a:rPr>
              <a:t>現状</a:t>
            </a:r>
            <a:r>
              <a:rPr kumimoji="0" lang="ja-JP" altLang="en-US" sz="5400" b="1">
                <a:latin typeface="游ゴシック Medium" panose="020B0500000000000000" pitchFamily="50" charset="-128"/>
                <a:ea typeface="游ゴシック Medium" panose="020B0500000000000000" pitchFamily="50" charset="-128"/>
                <a:cs typeface="+mj-lt"/>
              </a:rPr>
              <a:t>分析</a:t>
            </a:r>
            <a:endParaRPr kumimoji="0" lang="en-US" sz="4400" b="1">
              <a:latin typeface="游ゴシック Medium" panose="020B0500000000000000" pitchFamily="50" charset="-128"/>
              <a:ea typeface="游ゴシック Medium" panose="020B0500000000000000" pitchFamily="50" charset="-128"/>
            </a:endParaRPr>
          </a:p>
        </p:txBody>
      </p:sp>
      <p:sp>
        <p:nvSpPr>
          <p:cNvPr id="7" name="Rectangle 6">
            <a:extLst>
              <a:ext uri="{FF2B5EF4-FFF2-40B4-BE49-F238E27FC236}">
                <a16:creationId xmlns:a16="http://schemas.microsoft.com/office/drawing/2014/main" id="{AB499B97-FC74-438F-8A64-8F7FFAA4A2D1}"/>
              </a:ext>
            </a:extLst>
          </p:cNvPr>
          <p:cNvSpPr/>
          <p:nvPr/>
        </p:nvSpPr>
        <p:spPr>
          <a:xfrm>
            <a:off x="3616960" y="2614506"/>
            <a:ext cx="4897120" cy="1652693"/>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スライド番号プレースホルダー 1">
            <a:extLst>
              <a:ext uri="{FF2B5EF4-FFF2-40B4-BE49-F238E27FC236}">
                <a16:creationId xmlns:a16="http://schemas.microsoft.com/office/drawing/2014/main" id="{F66FD6E7-4B93-EF4C-85D0-E51AAEEE0B84}"/>
              </a:ext>
            </a:extLst>
          </p:cNvPr>
          <p:cNvSpPr>
            <a:spLocks noGrp="1"/>
          </p:cNvSpPr>
          <p:nvPr>
            <p:ph type="sldNum" sz="quarter" idx="12"/>
          </p:nvPr>
        </p:nvSpPr>
        <p:spPr/>
        <p:txBody>
          <a:bodyPr/>
          <a:lstStyle/>
          <a:p>
            <a:r>
              <a:rPr lang="ja-JP" altLang="en-US" sz="3200"/>
              <a:t>３</a:t>
            </a:r>
            <a:endParaRPr lang="en-US" sz="3200"/>
          </a:p>
        </p:txBody>
      </p:sp>
    </p:spTree>
    <p:extLst>
      <p:ext uri="{BB962C8B-B14F-4D97-AF65-F5344CB8AC3E}">
        <p14:creationId xmlns:p14="http://schemas.microsoft.com/office/powerpoint/2010/main" val="2322683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A08F79-08BF-0B48-B888-FB0388F96FF3}"/>
              </a:ext>
            </a:extLst>
          </p:cNvPr>
          <p:cNvSpPr>
            <a:spLocks noGrp="1"/>
          </p:cNvSpPr>
          <p:nvPr>
            <p:ph type="title"/>
          </p:nvPr>
        </p:nvSpPr>
        <p:spPr/>
        <p:txBody>
          <a:bodyPr>
            <a:normAutofit/>
          </a:bodyPr>
          <a:lstStyle/>
          <a:p>
            <a:r>
              <a:rPr lang="ja-JP" altLang="en-US" sz="3200" b="1">
                <a:cs typeface="Calibri Light"/>
              </a:rPr>
              <a:t>仮説導出</a:t>
            </a:r>
            <a:br>
              <a:rPr lang="ja-JP" altLang="en-US" sz="36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ジェンダーフリー×SDGｓ</a:t>
            </a:r>
          </a:p>
        </p:txBody>
      </p:sp>
      <p:sp>
        <p:nvSpPr>
          <p:cNvPr id="3" name="コンテンツ プレースホルダー 2">
            <a:extLst>
              <a:ext uri="{FF2B5EF4-FFF2-40B4-BE49-F238E27FC236}">
                <a16:creationId xmlns:a16="http://schemas.microsoft.com/office/drawing/2014/main" id="{274A99F5-1BD3-D447-9DED-4A520F1EC603}"/>
              </a:ext>
            </a:extLst>
          </p:cNvPr>
          <p:cNvSpPr>
            <a:spLocks noGrp="1"/>
          </p:cNvSpPr>
          <p:nvPr>
            <p:ph idx="1"/>
          </p:nvPr>
        </p:nvSpPr>
        <p:spPr>
          <a:xfrm>
            <a:off x="1692322" y="5196250"/>
            <a:ext cx="8886967" cy="509089"/>
          </a:xfrm>
        </p:spPr>
        <p:txBody>
          <a:bodyPr vert="horz" lIns="0" tIns="45720" rIns="0" bIns="45720" rtlCol="0" anchor="t">
            <a:noAutofit/>
          </a:bodyPr>
          <a:lstStyle/>
          <a:p>
            <a:r>
              <a:rPr kumimoji="1" lang="ja-JP" altLang="en-US" sz="3200">
                <a:latin typeface="Yu Gothic"/>
                <a:ea typeface="Yu Gothic"/>
              </a:rPr>
              <a:t>ジェンダーフリーと他の </a:t>
            </a:r>
            <a:r>
              <a:rPr kumimoji="1" lang="en-US" altLang="ja-JP" sz="3200" err="1">
                <a:latin typeface="Yu Gothic"/>
                <a:ea typeface="Yu Gothic"/>
              </a:rPr>
              <a:t>SDGs分野</a:t>
            </a:r>
            <a:r>
              <a:rPr kumimoji="1" lang="ja-JP" altLang="en-US" sz="3200">
                <a:latin typeface="Yu Gothic"/>
                <a:ea typeface="Yu Gothic"/>
              </a:rPr>
              <a:t>を比較する</a:t>
            </a:r>
            <a:endParaRPr lang="en-US" altLang="ja-JP" sz="3200">
              <a:latin typeface="Yu Gothic"/>
              <a:ea typeface="Yu Gothic"/>
              <a:cs typeface="Calibri"/>
            </a:endParaRPr>
          </a:p>
          <a:p>
            <a:endParaRPr lang="en-US" altLang="ja-JP" sz="2800">
              <a:latin typeface="Yu Gothic"/>
              <a:ea typeface="Yu Gothic"/>
              <a:cs typeface="Calibri"/>
            </a:endParaRPr>
          </a:p>
          <a:p>
            <a:endParaRPr lang="en-US" altLang="ja-JP" sz="2800">
              <a:latin typeface="Yu Gothic"/>
              <a:ea typeface="Yu Gothic"/>
              <a:cs typeface="Calibri"/>
            </a:endParaRPr>
          </a:p>
          <a:p>
            <a:endParaRPr kumimoji="1" lang="en-US" altLang="ja-JP">
              <a:latin typeface="Yu Gothic"/>
              <a:ea typeface="Yu Gothic"/>
            </a:endParaRPr>
          </a:p>
          <a:p>
            <a:endParaRPr kumimoji="1" lang="en-US" altLang="ja-JP">
              <a:latin typeface="Yu Gothic"/>
              <a:ea typeface="Yu Gothic"/>
            </a:endParaRPr>
          </a:p>
          <a:p>
            <a:endParaRPr kumimoji="1" lang="en-US" altLang="ja-JP">
              <a:latin typeface="Yu Gothic"/>
              <a:ea typeface="Yu Gothic"/>
            </a:endParaRPr>
          </a:p>
          <a:p>
            <a:endParaRPr kumimoji="1" lang="en-US" altLang="ja-JP">
              <a:latin typeface="Yu Gothic"/>
              <a:ea typeface="Yu Gothic"/>
            </a:endParaRPr>
          </a:p>
          <a:p>
            <a:endParaRPr kumimoji="1" lang="en-US" altLang="ja-JP">
              <a:latin typeface="Yu Gothic"/>
              <a:ea typeface="Yu Gothic"/>
            </a:endParaRPr>
          </a:p>
          <a:p>
            <a:pPr marL="0" indent="0">
              <a:buNone/>
            </a:pPr>
            <a:endParaRPr kumimoji="1" lang="ja-JP" altLang="en-US">
              <a:latin typeface="Yu Gothic"/>
              <a:ea typeface="Yu Gothic"/>
            </a:endParaRPr>
          </a:p>
        </p:txBody>
      </p:sp>
      <p:sp>
        <p:nvSpPr>
          <p:cNvPr id="8" name="スライド番号プレースホルダー 7">
            <a:extLst>
              <a:ext uri="{FF2B5EF4-FFF2-40B4-BE49-F238E27FC236}">
                <a16:creationId xmlns:a16="http://schemas.microsoft.com/office/drawing/2014/main" id="{01889E5D-18B7-E040-A03F-A5221AF1D658}"/>
              </a:ext>
            </a:extLst>
          </p:cNvPr>
          <p:cNvSpPr>
            <a:spLocks noGrp="1"/>
          </p:cNvSpPr>
          <p:nvPr>
            <p:ph type="sldNum" sz="quarter" idx="12"/>
          </p:nvPr>
        </p:nvSpPr>
        <p:spPr/>
        <p:txBody>
          <a:bodyPr/>
          <a:lstStyle/>
          <a:p>
            <a:fld id="{629637A9-119A-49DA-BD12-AAC58B377D80}" type="slidenum">
              <a:rPr lang="en-US" sz="3200" dirty="0"/>
              <a:t>30</a:t>
            </a:fld>
            <a:endParaRPr lang="en-US" sz="3200">
              <a:cs typeface="Calibri"/>
            </a:endParaRPr>
          </a:p>
        </p:txBody>
      </p:sp>
      <p:sp>
        <p:nvSpPr>
          <p:cNvPr id="5" name="角丸四角形 4">
            <a:extLst>
              <a:ext uri="{FF2B5EF4-FFF2-40B4-BE49-F238E27FC236}">
                <a16:creationId xmlns:a16="http://schemas.microsoft.com/office/drawing/2014/main" id="{F54E78D5-417E-2240-B616-FCA9904C36E3}"/>
              </a:ext>
            </a:extLst>
          </p:cNvPr>
          <p:cNvSpPr/>
          <p:nvPr/>
        </p:nvSpPr>
        <p:spPr>
          <a:xfrm>
            <a:off x="1233267" y="2172108"/>
            <a:ext cx="3281389" cy="1709142"/>
          </a:xfrm>
          <a:prstGeom prst="roundRect">
            <a:avLst/>
          </a:prstGeom>
          <a:ln w="5715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2800">
                <a:latin typeface="Yu Gothic"/>
                <a:ea typeface="Yu Gothic"/>
              </a:rPr>
              <a:t>ジェンダーフリー</a:t>
            </a:r>
            <a:endParaRPr lang="ja-JP" altLang="en-US" sz="2800">
              <a:latin typeface="Yu Gothic"/>
              <a:ea typeface="Yu Gothic"/>
              <a:cs typeface="Calibri"/>
            </a:endParaRPr>
          </a:p>
        </p:txBody>
      </p:sp>
      <p:sp>
        <p:nvSpPr>
          <p:cNvPr id="6" name="左右矢印 5">
            <a:extLst>
              <a:ext uri="{FF2B5EF4-FFF2-40B4-BE49-F238E27FC236}">
                <a16:creationId xmlns:a16="http://schemas.microsoft.com/office/drawing/2014/main" id="{1B84367F-ECC8-844F-857A-99CF46F5AFC1}"/>
              </a:ext>
            </a:extLst>
          </p:cNvPr>
          <p:cNvSpPr/>
          <p:nvPr/>
        </p:nvSpPr>
        <p:spPr>
          <a:xfrm>
            <a:off x="5210332" y="2808565"/>
            <a:ext cx="1179095" cy="4331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a:extLst>
              <a:ext uri="{FF2B5EF4-FFF2-40B4-BE49-F238E27FC236}">
                <a16:creationId xmlns:a16="http://schemas.microsoft.com/office/drawing/2014/main" id="{989DB822-9FAE-BC46-B1C2-88124343EAA9}"/>
              </a:ext>
            </a:extLst>
          </p:cNvPr>
          <p:cNvSpPr/>
          <p:nvPr/>
        </p:nvSpPr>
        <p:spPr>
          <a:xfrm>
            <a:off x="7323939" y="2172107"/>
            <a:ext cx="3235896" cy="1709142"/>
          </a:xfrm>
          <a:prstGeom prst="roundRect">
            <a:avLst/>
          </a:prstGeom>
          <a:ln w="5715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2800">
                <a:latin typeface="Yu Gothic"/>
                <a:ea typeface="Yu Gothic"/>
              </a:rPr>
              <a:t>他の</a:t>
            </a:r>
            <a:r>
              <a:rPr lang="en-US" altLang="ja-JP" sz="2800" err="1">
                <a:latin typeface="Yu Gothic"/>
                <a:ea typeface="ＭＳ Ｐゴシック"/>
              </a:rPr>
              <a:t>SDGs分野</a:t>
            </a:r>
            <a:endParaRPr lang="ja-JP" altLang="en-US" sz="2800" err="1">
              <a:latin typeface="Yu Gothic"/>
              <a:ea typeface="Yu Gothic"/>
              <a:cs typeface="Calibri"/>
            </a:endParaRPr>
          </a:p>
        </p:txBody>
      </p:sp>
      <p:sp>
        <p:nvSpPr>
          <p:cNvPr id="4" name="Rectangle: Rounded Corners 3">
            <a:extLst>
              <a:ext uri="{FF2B5EF4-FFF2-40B4-BE49-F238E27FC236}">
                <a16:creationId xmlns:a16="http://schemas.microsoft.com/office/drawing/2014/main" id="{BF79E7A3-4358-4740-9D70-B8B34BFEE129}"/>
              </a:ext>
            </a:extLst>
          </p:cNvPr>
          <p:cNvSpPr/>
          <p:nvPr/>
        </p:nvSpPr>
        <p:spPr>
          <a:xfrm>
            <a:off x="1442113" y="4882487"/>
            <a:ext cx="9121252" cy="1012208"/>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0961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1D312BD-E0B0-B94F-A2AA-94FD258E1A00}"/>
              </a:ext>
            </a:extLst>
          </p:cNvPr>
          <p:cNvSpPr>
            <a:spLocks noGrp="1"/>
          </p:cNvSpPr>
          <p:nvPr>
            <p:ph type="title"/>
          </p:nvPr>
        </p:nvSpPr>
        <p:spPr>
          <a:xfrm>
            <a:off x="1018628" y="219038"/>
            <a:ext cx="10058400" cy="1174550"/>
          </a:xfrm>
        </p:spPr>
        <p:txBody>
          <a:bodyPr vert="horz" lIns="91440" tIns="45720" rIns="91440" bIns="45720" rtlCol="0" anchor="b">
            <a:noAutofit/>
          </a:bodyPr>
          <a:lstStyle/>
          <a:p>
            <a:r>
              <a:rPr lang="ja-JP" altLang="en-US" sz="3200" b="1">
                <a:cs typeface="Calibri Light"/>
              </a:rPr>
              <a:t>仮説導出</a:t>
            </a:r>
            <a:br>
              <a:rPr lang="ja-JP" altLang="en-US" sz="3200">
                <a:latin typeface="Yu Gothic Light"/>
                <a:ea typeface="Yu Gothic Light"/>
              </a:rPr>
            </a:br>
            <a:r>
              <a:rPr kumimoji="1" lang="en-US" altLang="ja-JP" sz="4400">
                <a:latin typeface="游ゴシック" panose="020B0400000000000000" pitchFamily="50" charset="-128"/>
                <a:ea typeface="游ゴシック" panose="020B0400000000000000" pitchFamily="50" charset="-128"/>
              </a:rPr>
              <a:t>SDGs</a:t>
            </a:r>
            <a:r>
              <a:rPr kumimoji="1" lang="ja-JP" altLang="en-US" sz="4400">
                <a:latin typeface="游ゴシック" panose="020B0400000000000000" pitchFamily="50" charset="-128"/>
                <a:ea typeface="游ゴシック" panose="020B0400000000000000" pitchFamily="50" charset="-128"/>
              </a:rPr>
              <a:t>の分類</a:t>
            </a:r>
          </a:p>
        </p:txBody>
      </p:sp>
      <p:sp>
        <p:nvSpPr>
          <p:cNvPr id="4" name="スライド番号プレースホルダー 3">
            <a:extLst>
              <a:ext uri="{FF2B5EF4-FFF2-40B4-BE49-F238E27FC236}">
                <a16:creationId xmlns:a16="http://schemas.microsoft.com/office/drawing/2014/main" id="{72AC49A4-7F4E-C24F-85DE-279C677B96BD}"/>
              </a:ext>
            </a:extLst>
          </p:cNvPr>
          <p:cNvSpPr>
            <a:spLocks noGrp="1"/>
          </p:cNvSpPr>
          <p:nvPr>
            <p:ph type="sldNum" sz="quarter" idx="12"/>
          </p:nvPr>
        </p:nvSpPr>
        <p:spPr/>
        <p:txBody>
          <a:bodyPr/>
          <a:lstStyle/>
          <a:p>
            <a:fld id="{629637A9-119A-49DA-BD12-AAC58B377D80}" type="slidenum">
              <a:rPr lang="en-US" sz="3200" dirty="0"/>
              <a:t>31</a:t>
            </a:fld>
            <a:endParaRPr lang="en-US" sz="3200">
              <a:cs typeface="Calibri"/>
            </a:endParaRPr>
          </a:p>
        </p:txBody>
      </p:sp>
      <p:sp>
        <p:nvSpPr>
          <p:cNvPr id="6" name="テキスト ボックス 5">
            <a:extLst>
              <a:ext uri="{FF2B5EF4-FFF2-40B4-BE49-F238E27FC236}">
                <a16:creationId xmlns:a16="http://schemas.microsoft.com/office/drawing/2014/main" id="{0897608D-E48E-9342-BEF4-C0F3074F5380}"/>
              </a:ext>
            </a:extLst>
          </p:cNvPr>
          <p:cNvSpPr txBox="1"/>
          <p:nvPr/>
        </p:nvSpPr>
        <p:spPr>
          <a:xfrm>
            <a:off x="8993522" y="3338605"/>
            <a:ext cx="2691229" cy="2246769"/>
          </a:xfrm>
          <a:prstGeom prst="rect">
            <a:avLst/>
          </a:prstGeom>
          <a:noFill/>
        </p:spPr>
        <p:txBody>
          <a:bodyPr wrap="square" lIns="91440" tIns="45720" rIns="91440" bIns="45720" rtlCol="0" anchor="t">
            <a:spAutoFit/>
          </a:bodyPr>
          <a:lstStyle/>
          <a:p>
            <a:pPr algn="l"/>
            <a:r>
              <a:rPr lang="en-US" altLang="ja-JP" sz="2800">
                <a:latin typeface="Yu Gothic"/>
                <a:ea typeface="Yu Gothic"/>
              </a:rPr>
              <a:t>1</a:t>
            </a:r>
            <a:r>
              <a:rPr lang="ja-JP" altLang="en-US" sz="2800">
                <a:latin typeface="Yu Gothic"/>
                <a:ea typeface="Yu Gothic"/>
              </a:rPr>
              <a:t>ジェンダー</a:t>
            </a:r>
            <a:endParaRPr lang="ja-JP" altLang="en-US" sz="2800">
              <a:latin typeface="Yu Gothic"/>
              <a:ea typeface="Yu Gothic"/>
              <a:cs typeface="Calibri"/>
            </a:endParaRPr>
          </a:p>
          <a:p>
            <a:pPr algn="l"/>
            <a:r>
              <a:rPr lang="en-US" altLang="ja-JP" sz="2800">
                <a:latin typeface="Yu Gothic"/>
                <a:ea typeface="Yu Gothic"/>
              </a:rPr>
              <a:t>2</a:t>
            </a:r>
            <a:r>
              <a:rPr lang="ja-JP" altLang="en-US" sz="2800">
                <a:latin typeface="Yu Gothic"/>
                <a:ea typeface="Yu Gothic"/>
              </a:rPr>
              <a:t>環境</a:t>
            </a:r>
            <a:endParaRPr lang="ja-JP" altLang="en-US" sz="2800">
              <a:latin typeface="Yu Gothic"/>
              <a:ea typeface="Yu Gothic"/>
              <a:cs typeface="Calibri"/>
            </a:endParaRPr>
          </a:p>
          <a:p>
            <a:pPr algn="l"/>
            <a:r>
              <a:rPr lang="en-US" altLang="ja-JP" sz="2800">
                <a:latin typeface="Yu Gothic"/>
                <a:ea typeface="Yu Gothic"/>
              </a:rPr>
              <a:t>3</a:t>
            </a:r>
            <a:r>
              <a:rPr lang="ja-JP" altLang="en-US" sz="2800">
                <a:latin typeface="Yu Gothic"/>
                <a:ea typeface="Yu Gothic"/>
              </a:rPr>
              <a:t>人種、障がい</a:t>
            </a:r>
            <a:endParaRPr lang="ja-JP" altLang="en-US" sz="2800">
              <a:latin typeface="Yu Gothic"/>
              <a:ea typeface="Yu Gothic"/>
              <a:cs typeface="Calibri"/>
            </a:endParaRPr>
          </a:p>
          <a:p>
            <a:pPr algn="l"/>
            <a:r>
              <a:rPr lang="en-US" altLang="ja-JP" sz="2800">
                <a:latin typeface="Yu Gothic"/>
                <a:ea typeface="Yu Gothic"/>
              </a:rPr>
              <a:t>4</a:t>
            </a:r>
            <a:r>
              <a:rPr lang="ja-JP" altLang="en-US" sz="2800">
                <a:latin typeface="Yu Gothic"/>
                <a:ea typeface="Yu Gothic"/>
              </a:rPr>
              <a:t>貧困</a:t>
            </a:r>
            <a:endParaRPr lang="ja-JP" altLang="en-US" sz="2800">
              <a:latin typeface="Yu Gothic"/>
              <a:ea typeface="Yu Gothic"/>
              <a:cs typeface="Calibri"/>
            </a:endParaRPr>
          </a:p>
          <a:p>
            <a:pPr algn="l"/>
            <a:r>
              <a:rPr lang="en-US" altLang="ja-JP" sz="2800">
                <a:latin typeface="Yu Gothic"/>
                <a:ea typeface="Yu Gothic"/>
              </a:rPr>
              <a:t>5</a:t>
            </a:r>
            <a:r>
              <a:rPr lang="ja-JP" altLang="en-US" sz="2800">
                <a:latin typeface="Yu Gothic"/>
                <a:ea typeface="Yu Gothic"/>
              </a:rPr>
              <a:t>経済</a:t>
            </a:r>
            <a:endParaRPr lang="ja-JP" altLang="en-US" sz="2800">
              <a:latin typeface="Yu Gothic"/>
              <a:ea typeface="Yu Gothic"/>
              <a:cs typeface="Calibri"/>
            </a:endParaRPr>
          </a:p>
        </p:txBody>
      </p:sp>
      <p:sp>
        <p:nvSpPr>
          <p:cNvPr id="7" name="矢印: 右 6">
            <a:extLst>
              <a:ext uri="{FF2B5EF4-FFF2-40B4-BE49-F238E27FC236}">
                <a16:creationId xmlns:a16="http://schemas.microsoft.com/office/drawing/2014/main" id="{3DAE4C08-6B92-D842-AF07-83902DAA1824}"/>
              </a:ext>
            </a:extLst>
          </p:cNvPr>
          <p:cNvSpPr/>
          <p:nvPr/>
        </p:nvSpPr>
        <p:spPr>
          <a:xfrm>
            <a:off x="7350181" y="3925890"/>
            <a:ext cx="1196873" cy="760252"/>
          </a:xfrm>
          <a:prstGeom prst="rightArrow">
            <a:avLst>
              <a:gd name="adj1" fmla="val 43011"/>
              <a:gd name="adj2" fmla="val 622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7">
            <a:extLst>
              <a:ext uri="{FF2B5EF4-FFF2-40B4-BE49-F238E27FC236}">
                <a16:creationId xmlns:a16="http://schemas.microsoft.com/office/drawing/2014/main" id="{7DA237A1-43DF-DF41-9169-2C45B9C3FD79}"/>
              </a:ext>
            </a:extLst>
          </p:cNvPr>
          <p:cNvSpPr txBox="1"/>
          <p:nvPr/>
        </p:nvSpPr>
        <p:spPr>
          <a:xfrm flipH="1">
            <a:off x="7239604" y="3196736"/>
            <a:ext cx="2143759" cy="461665"/>
          </a:xfrm>
          <a:prstGeom prst="rect">
            <a:avLst/>
          </a:prstGeom>
          <a:noFill/>
        </p:spPr>
        <p:txBody>
          <a:bodyPr wrap="square" lIns="91440" tIns="45720" rIns="91440" bIns="45720" rtlCol="0" anchor="t">
            <a:spAutoFit/>
          </a:bodyPr>
          <a:lstStyle/>
          <a:p>
            <a:pPr algn="l"/>
            <a:r>
              <a:rPr lang="ja-JP" altLang="en-US" sz="2400">
                <a:latin typeface="Yu Gothic"/>
                <a:ea typeface="Yu Gothic"/>
                <a:cs typeface="Calibri"/>
              </a:rPr>
              <a:t>分類分け</a:t>
            </a:r>
          </a:p>
        </p:txBody>
      </p:sp>
      <p:pic>
        <p:nvPicPr>
          <p:cNvPr id="16" name="図 15">
            <a:extLst>
              <a:ext uri="{FF2B5EF4-FFF2-40B4-BE49-F238E27FC236}">
                <a16:creationId xmlns:a16="http://schemas.microsoft.com/office/drawing/2014/main" id="{BCF3AC6C-1F78-5E4C-A9C3-8F1142683B7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0510" y="2966787"/>
            <a:ext cx="6092710" cy="2995157"/>
          </a:xfrm>
          <a:prstGeom prst="rect">
            <a:avLst/>
          </a:prstGeom>
        </p:spPr>
      </p:pic>
      <p:sp>
        <p:nvSpPr>
          <p:cNvPr id="2" name="TextBox 1">
            <a:extLst>
              <a:ext uri="{FF2B5EF4-FFF2-40B4-BE49-F238E27FC236}">
                <a16:creationId xmlns:a16="http://schemas.microsoft.com/office/drawing/2014/main" id="{07C4FF7E-CB0F-4C9A-AC1F-E552D336D28B}"/>
              </a:ext>
            </a:extLst>
          </p:cNvPr>
          <p:cNvSpPr txBox="1"/>
          <p:nvPr/>
        </p:nvSpPr>
        <p:spPr>
          <a:xfrm>
            <a:off x="755176" y="1949355"/>
            <a:ext cx="1159149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latin typeface="游ゴシック"/>
                <a:ea typeface="+mn-lt"/>
                <a:cs typeface="+mn-lt"/>
              </a:rPr>
              <a:t>SDGs</a:t>
            </a:r>
            <a:r>
              <a:rPr lang="ja-JP" altLang="en-US" sz="2400">
                <a:latin typeface="游ゴシック"/>
                <a:ea typeface="游ゴシック"/>
                <a:cs typeface="+mn-lt"/>
              </a:rPr>
              <a:t>は</a:t>
            </a:r>
            <a:r>
              <a:rPr lang="en-US" sz="2400">
                <a:latin typeface="游ゴシック"/>
                <a:ea typeface="+mn-lt"/>
                <a:cs typeface="+mn-lt"/>
              </a:rPr>
              <a:t>17</a:t>
            </a:r>
            <a:r>
              <a:rPr lang="ja-JP" altLang="en-US" sz="2400">
                <a:latin typeface="游ゴシック"/>
                <a:ea typeface="游ゴシック"/>
                <a:cs typeface="+mn-lt"/>
              </a:rPr>
              <a:t>個の目標があり、比較するには範囲が広すぎるため分類分けを行う。</a:t>
            </a:r>
            <a:endParaRPr lang="en-US" sz="2400">
              <a:latin typeface="游ゴシック"/>
              <a:ea typeface="游ゴシック Light"/>
              <a:cs typeface="Calibri"/>
            </a:endParaRPr>
          </a:p>
        </p:txBody>
      </p:sp>
    </p:spTree>
    <p:extLst>
      <p:ext uri="{BB962C8B-B14F-4D97-AF65-F5344CB8AC3E}">
        <p14:creationId xmlns:p14="http://schemas.microsoft.com/office/powerpoint/2010/main" val="238267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AA381-4B86-47B0-BB28-A5D76D6DAE40}"/>
              </a:ext>
            </a:extLst>
          </p:cNvPr>
          <p:cNvSpPr>
            <a:spLocks noGrp="1"/>
          </p:cNvSpPr>
          <p:nvPr>
            <p:ph type="title"/>
          </p:nvPr>
        </p:nvSpPr>
        <p:spPr>
          <a:xfrm>
            <a:off x="1154083" y="205398"/>
            <a:ext cx="10058400" cy="1174550"/>
          </a:xfrm>
        </p:spPr>
        <p:txBody>
          <a:bodyPr vert="horz" lIns="91440" tIns="45720" rIns="91440" bIns="45720" rtlCol="0" anchor="b">
            <a:noAutofit/>
          </a:bodyPr>
          <a:lstStyle/>
          <a:p>
            <a:r>
              <a:rPr lang="ja-JP" altLang="en-US" sz="3200" b="1">
                <a:cs typeface="Calibri Light"/>
              </a:rPr>
              <a:t>仮説導出</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分類分けの軸</a:t>
            </a:r>
            <a:endParaRPr kumimoji="1" lang="en-US" sz="4400">
              <a:latin typeface="游ゴシック" panose="020B0400000000000000" pitchFamily="50" charset="-128"/>
              <a:ea typeface="游ゴシック" panose="020B0400000000000000" pitchFamily="50" charset="-128"/>
            </a:endParaRPr>
          </a:p>
        </p:txBody>
      </p:sp>
      <p:sp>
        <p:nvSpPr>
          <p:cNvPr id="4" name="Slide Number Placeholder 3">
            <a:extLst>
              <a:ext uri="{FF2B5EF4-FFF2-40B4-BE49-F238E27FC236}">
                <a16:creationId xmlns:a16="http://schemas.microsoft.com/office/drawing/2014/main" id="{1D0C7E1E-9499-4F08-B523-2C9C92DAEA79}"/>
              </a:ext>
            </a:extLst>
          </p:cNvPr>
          <p:cNvSpPr>
            <a:spLocks noGrp="1"/>
          </p:cNvSpPr>
          <p:nvPr>
            <p:ph type="sldNum" sz="quarter" idx="12"/>
          </p:nvPr>
        </p:nvSpPr>
        <p:spPr/>
        <p:txBody>
          <a:bodyPr/>
          <a:lstStyle/>
          <a:p>
            <a:fld id="{629637A9-119A-49DA-BD12-AAC58B377D80}" type="slidenum">
              <a:rPr lang="en-US" sz="3200" dirty="0"/>
              <a:t>32</a:t>
            </a:fld>
            <a:endParaRPr lang="en-US" sz="3200">
              <a:cs typeface="Calibri"/>
            </a:endParaRPr>
          </a:p>
        </p:txBody>
      </p:sp>
      <p:cxnSp>
        <p:nvCxnSpPr>
          <p:cNvPr id="5" name="直線矢印コネクタ 4">
            <a:extLst>
              <a:ext uri="{FF2B5EF4-FFF2-40B4-BE49-F238E27FC236}">
                <a16:creationId xmlns:a16="http://schemas.microsoft.com/office/drawing/2014/main" id="{15AA9281-F6FD-054B-95EE-F078E3832334}"/>
              </a:ext>
            </a:extLst>
          </p:cNvPr>
          <p:cNvCxnSpPr>
            <a:cxnSpLocks/>
          </p:cNvCxnSpPr>
          <p:nvPr/>
        </p:nvCxnSpPr>
        <p:spPr>
          <a:xfrm>
            <a:off x="5687653" y="2669301"/>
            <a:ext cx="1" cy="2560921"/>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AE521706-32FD-3349-BE30-BFE93B135621}"/>
              </a:ext>
            </a:extLst>
          </p:cNvPr>
          <p:cNvCxnSpPr>
            <a:cxnSpLocks/>
          </p:cNvCxnSpPr>
          <p:nvPr/>
        </p:nvCxnSpPr>
        <p:spPr>
          <a:xfrm>
            <a:off x="2827865" y="3867637"/>
            <a:ext cx="6209956" cy="0"/>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EC5FC0B8-76D2-084B-994C-883771D6E24C}"/>
              </a:ext>
            </a:extLst>
          </p:cNvPr>
          <p:cNvSpPr/>
          <p:nvPr/>
        </p:nvSpPr>
        <p:spPr>
          <a:xfrm>
            <a:off x="4556574" y="2155257"/>
            <a:ext cx="2031325" cy="369332"/>
          </a:xfrm>
          <a:prstGeom prst="rect">
            <a:avLst/>
          </a:prstGeom>
        </p:spPr>
        <p:txBody>
          <a:bodyPr wrap="none">
            <a:spAutoFit/>
          </a:bodyPr>
          <a:lstStyle/>
          <a:p>
            <a:r>
              <a:rPr lang="ja-JP" altLang="en-US">
                <a:latin typeface="Yu Gothic"/>
                <a:ea typeface="Yu Gothic"/>
              </a:rPr>
              <a:t>すべての人が対象</a:t>
            </a:r>
          </a:p>
        </p:txBody>
      </p:sp>
      <p:sp>
        <p:nvSpPr>
          <p:cNvPr id="10" name="正方形/長方形 9">
            <a:extLst>
              <a:ext uri="{FF2B5EF4-FFF2-40B4-BE49-F238E27FC236}">
                <a16:creationId xmlns:a16="http://schemas.microsoft.com/office/drawing/2014/main" id="{DB891815-1DF6-4446-AD46-36D0C039B72C}"/>
              </a:ext>
            </a:extLst>
          </p:cNvPr>
          <p:cNvSpPr/>
          <p:nvPr/>
        </p:nvSpPr>
        <p:spPr>
          <a:xfrm>
            <a:off x="1066799" y="3365980"/>
            <a:ext cx="1930383" cy="923330"/>
          </a:xfrm>
          <a:prstGeom prst="rect">
            <a:avLst/>
          </a:prstGeom>
        </p:spPr>
        <p:txBody>
          <a:bodyPr wrap="square" lIns="91440" tIns="45720" rIns="91440" bIns="45720" anchor="t">
            <a:spAutoFit/>
          </a:bodyPr>
          <a:lstStyle/>
          <a:p>
            <a:r>
              <a:rPr lang="ja-JP" altLang="en-US">
                <a:latin typeface="Yu Gothic"/>
                <a:ea typeface="Yu Gothic"/>
              </a:rPr>
              <a:t>非文化的</a:t>
            </a:r>
          </a:p>
          <a:p>
            <a:r>
              <a:rPr lang="ja-JP" altLang="en-US">
                <a:latin typeface="Yu Gothic"/>
                <a:ea typeface="Yu Gothic"/>
              </a:rPr>
              <a:t>（技術の発展で変えられる）</a:t>
            </a:r>
          </a:p>
        </p:txBody>
      </p:sp>
      <p:sp>
        <p:nvSpPr>
          <p:cNvPr id="11" name="テキスト ボックス 10">
            <a:extLst>
              <a:ext uri="{FF2B5EF4-FFF2-40B4-BE49-F238E27FC236}">
                <a16:creationId xmlns:a16="http://schemas.microsoft.com/office/drawing/2014/main" id="{0A3BDB1E-1D3A-F144-A3F5-EEEBC3A1B058}"/>
              </a:ext>
            </a:extLst>
          </p:cNvPr>
          <p:cNvSpPr txBox="1"/>
          <p:nvPr/>
        </p:nvSpPr>
        <p:spPr>
          <a:xfrm>
            <a:off x="9299166" y="3371540"/>
            <a:ext cx="2492990" cy="923330"/>
          </a:xfrm>
          <a:prstGeom prst="rect">
            <a:avLst/>
          </a:prstGeom>
          <a:noFill/>
        </p:spPr>
        <p:txBody>
          <a:bodyPr wrap="none" lIns="91440" tIns="45720" rIns="91440" bIns="45720" rtlCol="0" anchor="t">
            <a:spAutoFit/>
          </a:bodyPr>
          <a:lstStyle/>
          <a:p>
            <a:r>
              <a:rPr lang="ja-JP" altLang="en-US">
                <a:latin typeface="Yu Gothic"/>
                <a:ea typeface="Yu Gothic"/>
              </a:rPr>
              <a:t>文化的</a:t>
            </a:r>
          </a:p>
          <a:p>
            <a:r>
              <a:rPr lang="ja-JP" altLang="en-US">
                <a:latin typeface="Yu Gothic"/>
                <a:ea typeface="Yu Gothic"/>
              </a:rPr>
              <a:t>（意識で変えられる）</a:t>
            </a:r>
          </a:p>
          <a:p>
            <a:endParaRPr kumimoji="1" lang="ja-JP" altLang="en-US"/>
          </a:p>
        </p:txBody>
      </p:sp>
      <p:sp>
        <p:nvSpPr>
          <p:cNvPr id="12" name="テキスト ボックス 11">
            <a:extLst>
              <a:ext uri="{FF2B5EF4-FFF2-40B4-BE49-F238E27FC236}">
                <a16:creationId xmlns:a16="http://schemas.microsoft.com/office/drawing/2014/main" id="{FFE68FAA-D9DA-DF40-8FA8-C65478B9593C}"/>
              </a:ext>
            </a:extLst>
          </p:cNvPr>
          <p:cNvSpPr txBox="1"/>
          <p:nvPr/>
        </p:nvSpPr>
        <p:spPr>
          <a:xfrm>
            <a:off x="4787406" y="5374934"/>
            <a:ext cx="1800493" cy="646331"/>
          </a:xfrm>
          <a:prstGeom prst="rect">
            <a:avLst/>
          </a:prstGeom>
          <a:noFill/>
        </p:spPr>
        <p:txBody>
          <a:bodyPr wrap="none" rtlCol="0">
            <a:spAutoFit/>
          </a:bodyPr>
          <a:lstStyle/>
          <a:p>
            <a:r>
              <a:rPr lang="ja-JP" altLang="en-US">
                <a:latin typeface="Yu Gothic"/>
                <a:ea typeface="Yu Gothic"/>
              </a:rPr>
              <a:t>特定の人が対象</a:t>
            </a:r>
          </a:p>
          <a:p>
            <a:endParaRPr kumimoji="1" lang="ja-JP" altLang="en-US"/>
          </a:p>
        </p:txBody>
      </p:sp>
      <p:sp>
        <p:nvSpPr>
          <p:cNvPr id="6" name="テキスト ボックス 5">
            <a:extLst>
              <a:ext uri="{FF2B5EF4-FFF2-40B4-BE49-F238E27FC236}">
                <a16:creationId xmlns:a16="http://schemas.microsoft.com/office/drawing/2014/main" id="{773254C3-1B69-D44F-9F67-7EF0B00CEEAF}"/>
              </a:ext>
            </a:extLst>
          </p:cNvPr>
          <p:cNvSpPr txBox="1"/>
          <p:nvPr/>
        </p:nvSpPr>
        <p:spPr>
          <a:xfrm>
            <a:off x="11587163" y="3071813"/>
            <a:ext cx="184731" cy="369332"/>
          </a:xfrm>
          <a:prstGeom prst="rect">
            <a:avLst/>
          </a:prstGeom>
          <a:noFill/>
        </p:spPr>
        <p:txBody>
          <a:bodyPr wrap="none" rtlCol="0">
            <a:spAutoFit/>
          </a:bodyPr>
          <a:lstStyle/>
          <a:p>
            <a:endParaRPr kumimoji="1" lang="ja-JP" altLang="en-US"/>
          </a:p>
        </p:txBody>
      </p:sp>
    </p:spTree>
    <p:extLst>
      <p:ext uri="{BB962C8B-B14F-4D97-AF65-F5344CB8AC3E}">
        <p14:creationId xmlns:p14="http://schemas.microsoft.com/office/powerpoint/2010/main" val="3154245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342E02-CA26-4E69-ADC1-E08BBCF76442}"/>
              </a:ext>
            </a:extLst>
          </p:cNvPr>
          <p:cNvSpPr>
            <a:spLocks noGrp="1"/>
          </p:cNvSpPr>
          <p:nvPr>
            <p:ph type="title"/>
          </p:nvPr>
        </p:nvSpPr>
        <p:spPr/>
        <p:txBody>
          <a:bodyPr>
            <a:normAutofit/>
          </a:bodyPr>
          <a:lstStyle/>
          <a:p>
            <a:r>
              <a:rPr lang="ja-JP" altLang="en-US" sz="3200" b="1">
                <a:cs typeface="Calibri Light"/>
              </a:rPr>
              <a:t>仮説導出</a:t>
            </a:r>
            <a:br>
              <a:rPr lang="en-US" altLang="ja-JP" sz="36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日本におけるSDGｓの分類</a:t>
            </a:r>
            <a:endParaRPr kumimoji="1" lang="en-US" sz="4400">
              <a:latin typeface="游ゴシック" panose="020B0400000000000000" pitchFamily="50" charset="-128"/>
              <a:ea typeface="游ゴシック" panose="020B0400000000000000" pitchFamily="50" charset="-128"/>
            </a:endParaRPr>
          </a:p>
        </p:txBody>
      </p:sp>
      <p:sp>
        <p:nvSpPr>
          <p:cNvPr id="17" name="スライド番号プレースホルダー 16">
            <a:extLst>
              <a:ext uri="{FF2B5EF4-FFF2-40B4-BE49-F238E27FC236}">
                <a16:creationId xmlns:a16="http://schemas.microsoft.com/office/drawing/2014/main" id="{D5F1410B-3B5D-624E-9B87-9A49C5DCEACE}"/>
              </a:ext>
            </a:extLst>
          </p:cNvPr>
          <p:cNvSpPr>
            <a:spLocks noGrp="1"/>
          </p:cNvSpPr>
          <p:nvPr>
            <p:ph type="sldNum" sz="quarter" idx="12"/>
          </p:nvPr>
        </p:nvSpPr>
        <p:spPr/>
        <p:txBody>
          <a:bodyPr/>
          <a:lstStyle/>
          <a:p>
            <a:fld id="{629637A9-119A-49DA-BD12-AAC58B377D80}" type="slidenum">
              <a:rPr lang="en-US" sz="3200" dirty="0"/>
              <a:t>33</a:t>
            </a:fld>
            <a:endParaRPr lang="en-US" sz="3200">
              <a:cs typeface="Calibri"/>
            </a:endParaRPr>
          </a:p>
        </p:txBody>
      </p:sp>
      <p:cxnSp>
        <p:nvCxnSpPr>
          <p:cNvPr id="3" name="直線矢印コネクタ 2">
            <a:extLst>
              <a:ext uri="{FF2B5EF4-FFF2-40B4-BE49-F238E27FC236}">
                <a16:creationId xmlns:a16="http://schemas.microsoft.com/office/drawing/2014/main" id="{C2086BBC-6B87-914A-9F8F-91631F96E756}"/>
              </a:ext>
            </a:extLst>
          </p:cNvPr>
          <p:cNvCxnSpPr>
            <a:cxnSpLocks/>
          </p:cNvCxnSpPr>
          <p:nvPr/>
        </p:nvCxnSpPr>
        <p:spPr>
          <a:xfrm>
            <a:off x="2786306" y="3490158"/>
            <a:ext cx="6209956" cy="0"/>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矢印コネクタ 4">
            <a:extLst>
              <a:ext uri="{FF2B5EF4-FFF2-40B4-BE49-F238E27FC236}">
                <a16:creationId xmlns:a16="http://schemas.microsoft.com/office/drawing/2014/main" id="{43E35CFA-FB53-9C41-BF71-0EBEE93469A0}"/>
              </a:ext>
            </a:extLst>
          </p:cNvPr>
          <p:cNvCxnSpPr>
            <a:cxnSpLocks/>
          </p:cNvCxnSpPr>
          <p:nvPr/>
        </p:nvCxnSpPr>
        <p:spPr>
          <a:xfrm>
            <a:off x="5687653" y="2503951"/>
            <a:ext cx="1" cy="2211032"/>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2EB8D549-B578-6F45-AB35-2B9EF95C8D30}"/>
              </a:ext>
            </a:extLst>
          </p:cNvPr>
          <p:cNvSpPr txBox="1"/>
          <p:nvPr/>
        </p:nvSpPr>
        <p:spPr>
          <a:xfrm flipH="1">
            <a:off x="7700294" y="2503951"/>
            <a:ext cx="2198779" cy="369332"/>
          </a:xfrm>
          <a:prstGeom prst="rect">
            <a:avLst/>
          </a:prstGeom>
          <a:noFill/>
        </p:spPr>
        <p:txBody>
          <a:bodyPr wrap="square" rtlCol="0">
            <a:spAutoFit/>
          </a:bodyPr>
          <a:lstStyle/>
          <a:p>
            <a:pPr algn="l"/>
            <a:r>
              <a:rPr lang="ja-JP" altLang="en-US">
                <a:solidFill>
                  <a:srgbClr val="FF0000"/>
                </a:solidFill>
                <a:latin typeface="Yu Gothic"/>
                <a:ea typeface="Yu Gothic"/>
              </a:rPr>
              <a:t>ジェンダー</a:t>
            </a:r>
          </a:p>
        </p:txBody>
      </p:sp>
      <p:sp>
        <p:nvSpPr>
          <p:cNvPr id="8" name="テキスト ボックス 7">
            <a:extLst>
              <a:ext uri="{FF2B5EF4-FFF2-40B4-BE49-F238E27FC236}">
                <a16:creationId xmlns:a16="http://schemas.microsoft.com/office/drawing/2014/main" id="{278B7B5E-9CA5-B543-BBB7-79D5F66FC9D8}"/>
              </a:ext>
            </a:extLst>
          </p:cNvPr>
          <p:cNvSpPr txBox="1"/>
          <p:nvPr/>
        </p:nvSpPr>
        <p:spPr>
          <a:xfrm>
            <a:off x="6676547" y="3876876"/>
            <a:ext cx="1697178" cy="369332"/>
          </a:xfrm>
          <a:prstGeom prst="rect">
            <a:avLst/>
          </a:prstGeom>
          <a:noFill/>
        </p:spPr>
        <p:txBody>
          <a:bodyPr wrap="square" rtlCol="0">
            <a:spAutoFit/>
          </a:bodyPr>
          <a:lstStyle/>
          <a:p>
            <a:pPr algn="l"/>
            <a:r>
              <a:rPr lang="ja-JP" altLang="en-US">
                <a:latin typeface="Yu Gothic"/>
                <a:ea typeface="Yu Gothic"/>
              </a:rPr>
              <a:t>人種、障がい</a:t>
            </a:r>
          </a:p>
        </p:txBody>
      </p:sp>
      <p:sp>
        <p:nvSpPr>
          <p:cNvPr id="9" name="テキスト ボックス 8">
            <a:extLst>
              <a:ext uri="{FF2B5EF4-FFF2-40B4-BE49-F238E27FC236}">
                <a16:creationId xmlns:a16="http://schemas.microsoft.com/office/drawing/2014/main" id="{02244F00-D36D-3848-9B43-E873E560AA40}"/>
              </a:ext>
            </a:extLst>
          </p:cNvPr>
          <p:cNvSpPr txBox="1"/>
          <p:nvPr/>
        </p:nvSpPr>
        <p:spPr>
          <a:xfrm>
            <a:off x="3780366" y="3756458"/>
            <a:ext cx="840706" cy="369332"/>
          </a:xfrm>
          <a:prstGeom prst="rect">
            <a:avLst/>
          </a:prstGeom>
          <a:noFill/>
        </p:spPr>
        <p:txBody>
          <a:bodyPr wrap="square" rtlCol="0">
            <a:spAutoFit/>
          </a:bodyPr>
          <a:lstStyle/>
          <a:p>
            <a:pPr algn="l"/>
            <a:r>
              <a:rPr lang="ja-JP" altLang="en-US">
                <a:latin typeface="Yu Gothic"/>
                <a:ea typeface="Yu Gothic"/>
              </a:rPr>
              <a:t>貧困</a:t>
            </a:r>
          </a:p>
        </p:txBody>
      </p:sp>
      <p:sp>
        <p:nvSpPr>
          <p:cNvPr id="10" name="テキスト ボックス 9">
            <a:extLst>
              <a:ext uri="{FF2B5EF4-FFF2-40B4-BE49-F238E27FC236}">
                <a16:creationId xmlns:a16="http://schemas.microsoft.com/office/drawing/2014/main" id="{AF49508B-5290-1A4C-A289-60C66C8BD4F5}"/>
              </a:ext>
            </a:extLst>
          </p:cNvPr>
          <p:cNvSpPr txBox="1"/>
          <p:nvPr/>
        </p:nvSpPr>
        <p:spPr>
          <a:xfrm>
            <a:off x="4525070" y="1863352"/>
            <a:ext cx="2325166" cy="369332"/>
          </a:xfrm>
          <a:prstGeom prst="rect">
            <a:avLst/>
          </a:prstGeom>
          <a:noFill/>
        </p:spPr>
        <p:txBody>
          <a:bodyPr wrap="square" rtlCol="0">
            <a:spAutoFit/>
          </a:bodyPr>
          <a:lstStyle/>
          <a:p>
            <a:pPr algn="l"/>
            <a:r>
              <a:rPr lang="ja-JP" altLang="en-US">
                <a:latin typeface="Yu Gothic"/>
                <a:ea typeface="Yu Gothic"/>
              </a:rPr>
              <a:t>すべての人が当事者</a:t>
            </a:r>
          </a:p>
        </p:txBody>
      </p:sp>
      <p:sp>
        <p:nvSpPr>
          <p:cNvPr id="13" name="テキスト ボックス 12">
            <a:extLst>
              <a:ext uri="{FF2B5EF4-FFF2-40B4-BE49-F238E27FC236}">
                <a16:creationId xmlns:a16="http://schemas.microsoft.com/office/drawing/2014/main" id="{8D75FB7D-7826-A94F-B983-FCB9706ADDA2}"/>
              </a:ext>
            </a:extLst>
          </p:cNvPr>
          <p:cNvSpPr txBox="1"/>
          <p:nvPr/>
        </p:nvSpPr>
        <p:spPr>
          <a:xfrm>
            <a:off x="4752864" y="4857295"/>
            <a:ext cx="2020916" cy="369332"/>
          </a:xfrm>
          <a:prstGeom prst="rect">
            <a:avLst/>
          </a:prstGeom>
          <a:noFill/>
        </p:spPr>
        <p:txBody>
          <a:bodyPr wrap="square" rtlCol="0">
            <a:spAutoFit/>
          </a:bodyPr>
          <a:lstStyle/>
          <a:p>
            <a:pPr algn="l"/>
            <a:r>
              <a:rPr lang="ja-JP" altLang="en-US">
                <a:latin typeface="Yu Gothic"/>
                <a:ea typeface="Yu Gothic"/>
              </a:rPr>
              <a:t>特定の人が当事者</a:t>
            </a:r>
          </a:p>
        </p:txBody>
      </p:sp>
      <p:sp>
        <p:nvSpPr>
          <p:cNvPr id="14" name="テキスト ボックス 13">
            <a:extLst>
              <a:ext uri="{FF2B5EF4-FFF2-40B4-BE49-F238E27FC236}">
                <a16:creationId xmlns:a16="http://schemas.microsoft.com/office/drawing/2014/main" id="{F2237008-7721-2C4F-A609-2226198A482B}"/>
              </a:ext>
            </a:extLst>
          </p:cNvPr>
          <p:cNvSpPr txBox="1"/>
          <p:nvPr/>
        </p:nvSpPr>
        <p:spPr>
          <a:xfrm>
            <a:off x="962673" y="3055451"/>
            <a:ext cx="1828800" cy="923330"/>
          </a:xfrm>
          <a:prstGeom prst="rect">
            <a:avLst/>
          </a:prstGeom>
          <a:noFill/>
        </p:spPr>
        <p:txBody>
          <a:bodyPr wrap="square" lIns="91440" tIns="45720" rIns="91440" bIns="45720" rtlCol="0" anchor="t">
            <a:spAutoFit/>
          </a:bodyPr>
          <a:lstStyle/>
          <a:p>
            <a:pPr algn="l"/>
            <a:r>
              <a:rPr lang="ja-JP" altLang="en-US">
                <a:latin typeface="Yu Gothic"/>
                <a:ea typeface="Yu Gothic"/>
              </a:rPr>
              <a:t>非文化的</a:t>
            </a:r>
          </a:p>
          <a:p>
            <a:pPr algn="l"/>
            <a:r>
              <a:rPr lang="ja-JP" altLang="en-US">
                <a:latin typeface="Yu Gothic"/>
                <a:ea typeface="Yu Gothic"/>
              </a:rPr>
              <a:t>（技術の発展で変えられる）</a:t>
            </a:r>
          </a:p>
        </p:txBody>
      </p:sp>
      <p:sp>
        <p:nvSpPr>
          <p:cNvPr id="15" name="テキスト ボックス 14">
            <a:extLst>
              <a:ext uri="{FF2B5EF4-FFF2-40B4-BE49-F238E27FC236}">
                <a16:creationId xmlns:a16="http://schemas.microsoft.com/office/drawing/2014/main" id="{05203ECF-2529-F840-BBDD-537674A5CA0F}"/>
              </a:ext>
            </a:extLst>
          </p:cNvPr>
          <p:cNvSpPr txBox="1"/>
          <p:nvPr/>
        </p:nvSpPr>
        <p:spPr>
          <a:xfrm>
            <a:off x="9236018" y="3110127"/>
            <a:ext cx="2541244" cy="646331"/>
          </a:xfrm>
          <a:prstGeom prst="rect">
            <a:avLst/>
          </a:prstGeom>
          <a:noFill/>
        </p:spPr>
        <p:txBody>
          <a:bodyPr wrap="square" lIns="91440" tIns="45720" rIns="91440" bIns="45720" rtlCol="0" anchor="t">
            <a:spAutoFit/>
          </a:bodyPr>
          <a:lstStyle/>
          <a:p>
            <a:pPr algn="l"/>
            <a:r>
              <a:rPr lang="ja-JP" altLang="en-US">
                <a:latin typeface="Yu Gothic"/>
                <a:ea typeface="Yu Gothic"/>
              </a:rPr>
              <a:t>文化的</a:t>
            </a:r>
          </a:p>
          <a:p>
            <a:pPr algn="l"/>
            <a:r>
              <a:rPr lang="ja-JP" altLang="en-US">
                <a:latin typeface="Yu Gothic"/>
                <a:ea typeface="Yu Gothic"/>
              </a:rPr>
              <a:t>（意識で変えられる）</a:t>
            </a:r>
          </a:p>
        </p:txBody>
      </p:sp>
      <p:sp>
        <p:nvSpPr>
          <p:cNvPr id="16" name="テキスト ボックス 15">
            <a:extLst>
              <a:ext uri="{FF2B5EF4-FFF2-40B4-BE49-F238E27FC236}">
                <a16:creationId xmlns:a16="http://schemas.microsoft.com/office/drawing/2014/main" id="{FBBD32E3-6B21-B74E-B93D-9D3C5744734A}"/>
              </a:ext>
            </a:extLst>
          </p:cNvPr>
          <p:cNvSpPr txBox="1"/>
          <p:nvPr/>
        </p:nvSpPr>
        <p:spPr>
          <a:xfrm flipH="1">
            <a:off x="6998689" y="2877515"/>
            <a:ext cx="3248862" cy="369332"/>
          </a:xfrm>
          <a:prstGeom prst="rect">
            <a:avLst/>
          </a:prstGeom>
          <a:noFill/>
        </p:spPr>
        <p:txBody>
          <a:bodyPr wrap="square" rtlCol="0">
            <a:spAutoFit/>
          </a:bodyPr>
          <a:lstStyle/>
          <a:p>
            <a:pPr algn="l"/>
            <a:r>
              <a:rPr lang="ja-JP" altLang="en-US">
                <a:latin typeface="Yu Gothic"/>
                <a:ea typeface="Yu Gothic"/>
              </a:rPr>
              <a:t>環境</a:t>
            </a:r>
          </a:p>
        </p:txBody>
      </p:sp>
      <p:sp>
        <p:nvSpPr>
          <p:cNvPr id="6" name="TextBox 5">
            <a:extLst>
              <a:ext uri="{FF2B5EF4-FFF2-40B4-BE49-F238E27FC236}">
                <a16:creationId xmlns:a16="http://schemas.microsoft.com/office/drawing/2014/main" id="{563563B2-F172-4F21-ABF2-49331CFFC9CA}"/>
              </a:ext>
            </a:extLst>
          </p:cNvPr>
          <p:cNvSpPr txBox="1"/>
          <p:nvPr/>
        </p:nvSpPr>
        <p:spPr>
          <a:xfrm>
            <a:off x="2570646" y="5549394"/>
            <a:ext cx="6666930" cy="533302"/>
          </a:xfrm>
          <a:prstGeom prst="rect">
            <a:avLst/>
          </a:prstGeom>
          <a:ln>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Yu Gothic"/>
                <a:ea typeface="Yu Gothic"/>
                <a:cs typeface="Calibri"/>
              </a:rPr>
              <a:t>ジェンダーと環境が似ている性質を持つ</a:t>
            </a:r>
          </a:p>
        </p:txBody>
      </p:sp>
      <p:sp>
        <p:nvSpPr>
          <p:cNvPr id="11" name="Rectangle: Rounded Corners 10">
            <a:extLst>
              <a:ext uri="{FF2B5EF4-FFF2-40B4-BE49-F238E27FC236}">
                <a16:creationId xmlns:a16="http://schemas.microsoft.com/office/drawing/2014/main" id="{13B11266-3444-49E6-8617-47E44C3DC780}"/>
              </a:ext>
            </a:extLst>
          </p:cNvPr>
          <p:cNvSpPr/>
          <p:nvPr/>
        </p:nvSpPr>
        <p:spPr>
          <a:xfrm>
            <a:off x="2506212" y="5298316"/>
            <a:ext cx="6983103" cy="90985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D39F304-DC97-41D0-B3B7-C5F596BAE2B2}"/>
              </a:ext>
            </a:extLst>
          </p:cNvPr>
          <p:cNvSpPr/>
          <p:nvPr/>
        </p:nvSpPr>
        <p:spPr>
          <a:xfrm>
            <a:off x="6628263" y="2334904"/>
            <a:ext cx="2536207" cy="101220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テキスト ボックス 17">
            <a:extLst>
              <a:ext uri="{FF2B5EF4-FFF2-40B4-BE49-F238E27FC236}">
                <a16:creationId xmlns:a16="http://schemas.microsoft.com/office/drawing/2014/main" id="{FA79561D-2A0E-4A4A-A445-E9B86FF6215D}"/>
              </a:ext>
            </a:extLst>
          </p:cNvPr>
          <p:cNvSpPr txBox="1"/>
          <p:nvPr/>
        </p:nvSpPr>
        <p:spPr>
          <a:xfrm>
            <a:off x="3693695" y="2596190"/>
            <a:ext cx="646331" cy="369332"/>
          </a:xfrm>
          <a:prstGeom prst="rect">
            <a:avLst/>
          </a:prstGeom>
          <a:noFill/>
        </p:spPr>
        <p:txBody>
          <a:bodyPr wrap="none" rtlCol="0">
            <a:spAutoFit/>
          </a:bodyPr>
          <a:lstStyle/>
          <a:p>
            <a:r>
              <a:rPr lang="ja-JP" altLang="en-US">
                <a:latin typeface="Yu Gothic"/>
                <a:ea typeface="Yu Gothic"/>
              </a:rPr>
              <a:t>経済</a:t>
            </a:r>
          </a:p>
        </p:txBody>
      </p:sp>
    </p:spTree>
    <p:extLst>
      <p:ext uri="{BB962C8B-B14F-4D97-AF65-F5344CB8AC3E}">
        <p14:creationId xmlns:p14="http://schemas.microsoft.com/office/powerpoint/2010/main" val="1148305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D4C2A-12C2-084C-8CA7-5368A39ED397}"/>
              </a:ext>
            </a:extLst>
          </p:cNvPr>
          <p:cNvSpPr>
            <a:spLocks noGrp="1"/>
          </p:cNvSpPr>
          <p:nvPr>
            <p:ph type="title"/>
          </p:nvPr>
        </p:nvSpPr>
        <p:spPr/>
        <p:txBody>
          <a:bodyPr>
            <a:normAutofit/>
          </a:bodyPr>
          <a:lstStyle/>
          <a:p>
            <a:r>
              <a:rPr lang="ja-JP" altLang="en-US" sz="3200" b="1">
                <a:cs typeface="Calibri Light"/>
              </a:rPr>
              <a:t>仮説導出</a:t>
            </a:r>
            <a:br>
              <a:rPr lang="en-US" altLang="ja-JP" sz="36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環境広告　一覧</a:t>
            </a:r>
          </a:p>
        </p:txBody>
      </p:sp>
      <p:sp>
        <p:nvSpPr>
          <p:cNvPr id="4" name="スライド番号プレースホルダー 3">
            <a:extLst>
              <a:ext uri="{FF2B5EF4-FFF2-40B4-BE49-F238E27FC236}">
                <a16:creationId xmlns:a16="http://schemas.microsoft.com/office/drawing/2014/main" id="{16CDC6F6-3AB5-4841-9724-EC0408D5B7FF}"/>
              </a:ext>
            </a:extLst>
          </p:cNvPr>
          <p:cNvSpPr>
            <a:spLocks noGrp="1"/>
          </p:cNvSpPr>
          <p:nvPr>
            <p:ph type="sldNum" sz="quarter" idx="12"/>
          </p:nvPr>
        </p:nvSpPr>
        <p:spPr/>
        <p:txBody>
          <a:bodyPr/>
          <a:lstStyle/>
          <a:p>
            <a:fld id="{629637A9-119A-49DA-BD12-AAC58B377D80}" type="slidenum">
              <a:rPr lang="en-US" sz="3200" dirty="0"/>
              <a:t>34</a:t>
            </a:fld>
            <a:endParaRPr lang="en-US" sz="3200">
              <a:cs typeface="Calibri"/>
            </a:endParaRPr>
          </a:p>
        </p:txBody>
      </p:sp>
      <p:sp>
        <p:nvSpPr>
          <p:cNvPr id="11" name="角丸四角形 10">
            <a:extLst>
              <a:ext uri="{FF2B5EF4-FFF2-40B4-BE49-F238E27FC236}">
                <a16:creationId xmlns:a16="http://schemas.microsoft.com/office/drawing/2014/main" id="{1E6F3C1E-43CD-3040-AF96-05D01C5A50CB}"/>
              </a:ext>
            </a:extLst>
          </p:cNvPr>
          <p:cNvSpPr/>
          <p:nvPr/>
        </p:nvSpPr>
        <p:spPr>
          <a:xfrm>
            <a:off x="2144973" y="5127087"/>
            <a:ext cx="8412252" cy="1060947"/>
          </a:xfrm>
          <a:prstGeom prst="roundRect">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600" spc="-50">
                <a:solidFill>
                  <a:schemeClr val="tx1">
                    <a:lumMod val="75000"/>
                    <a:lumOff val="25000"/>
                  </a:schemeClr>
                </a:solidFill>
                <a:latin typeface="Yu Gothic"/>
                <a:ea typeface="Yu Gothic"/>
                <a:cs typeface="+mj-cs"/>
              </a:rPr>
              <a:t>環境広告＝環境保全を主張する広告</a:t>
            </a:r>
          </a:p>
        </p:txBody>
      </p:sp>
      <p:sp>
        <p:nvSpPr>
          <p:cNvPr id="3" name="TextBox 2">
            <a:extLst>
              <a:ext uri="{FF2B5EF4-FFF2-40B4-BE49-F238E27FC236}">
                <a16:creationId xmlns:a16="http://schemas.microsoft.com/office/drawing/2014/main" id="{B6215BE2-68CB-49D7-BB42-AA1742A57162}"/>
              </a:ext>
            </a:extLst>
          </p:cNvPr>
          <p:cNvSpPr txBox="1"/>
          <p:nvPr/>
        </p:nvSpPr>
        <p:spPr>
          <a:xfrm>
            <a:off x="1970628" y="1197249"/>
            <a:ext cx="99173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游ゴシック"/>
                <a:ea typeface="游ゴシック"/>
                <a:cs typeface="Calibri"/>
              </a:rPr>
              <a:t>クボタ</a:t>
            </a:r>
            <a:endParaRPr lang="en-US">
              <a:latin typeface="游ゴシック"/>
              <a:ea typeface="游ゴシック"/>
              <a:cs typeface="Calibri"/>
            </a:endParaRPr>
          </a:p>
        </p:txBody>
      </p:sp>
      <p:sp>
        <p:nvSpPr>
          <p:cNvPr id="5" name="TextBox 4">
            <a:extLst>
              <a:ext uri="{FF2B5EF4-FFF2-40B4-BE49-F238E27FC236}">
                <a16:creationId xmlns:a16="http://schemas.microsoft.com/office/drawing/2014/main" id="{6C406D90-0F9A-42D5-982B-4F58545059F3}"/>
              </a:ext>
            </a:extLst>
          </p:cNvPr>
          <p:cNvSpPr txBox="1"/>
          <p:nvPr/>
        </p:nvSpPr>
        <p:spPr>
          <a:xfrm>
            <a:off x="5543609" y="1193047"/>
            <a:ext cx="21974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游ゴシック"/>
                <a:ea typeface="游ゴシック"/>
                <a:cs typeface="Calibri"/>
              </a:rPr>
              <a:t>サントリー</a:t>
            </a:r>
            <a:endParaRPr lang="en-US">
              <a:latin typeface="游ゴシック"/>
              <a:ea typeface="游ゴシック"/>
              <a:cs typeface="Calibri"/>
            </a:endParaRPr>
          </a:p>
        </p:txBody>
      </p:sp>
      <p:sp>
        <p:nvSpPr>
          <p:cNvPr id="7" name="TextBox 6">
            <a:extLst>
              <a:ext uri="{FF2B5EF4-FFF2-40B4-BE49-F238E27FC236}">
                <a16:creationId xmlns:a16="http://schemas.microsoft.com/office/drawing/2014/main" id="{F9060DC4-29D0-430E-8434-AB2B9CBD5DA2}"/>
              </a:ext>
            </a:extLst>
          </p:cNvPr>
          <p:cNvSpPr txBox="1"/>
          <p:nvPr/>
        </p:nvSpPr>
        <p:spPr>
          <a:xfrm>
            <a:off x="9448800" y="119304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游ゴシック"/>
                <a:ea typeface="游ゴシック"/>
                <a:cs typeface="Calibri"/>
              </a:rPr>
              <a:t>味の素</a:t>
            </a:r>
            <a:endParaRPr lang="en-US">
              <a:latin typeface="游ゴシック"/>
              <a:ea typeface="游ゴシック"/>
              <a:cs typeface="Calibri"/>
            </a:endParaRPr>
          </a:p>
        </p:txBody>
      </p:sp>
      <p:pic>
        <p:nvPicPr>
          <p:cNvPr id="12" name="図 11">
            <a:extLst>
              <a:ext uri="{FF2B5EF4-FFF2-40B4-BE49-F238E27FC236}">
                <a16:creationId xmlns:a16="http://schemas.microsoft.com/office/drawing/2014/main" id="{8E774CAA-9C06-426D-9ED7-2ED6B7577C2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96805" y="1673674"/>
            <a:ext cx="3556000" cy="3326878"/>
          </a:xfrm>
          <a:prstGeom prst="rect">
            <a:avLst/>
          </a:prstGeom>
        </p:spPr>
      </p:pic>
      <p:pic>
        <p:nvPicPr>
          <p:cNvPr id="14" name="図 13">
            <a:extLst>
              <a:ext uri="{FF2B5EF4-FFF2-40B4-BE49-F238E27FC236}">
                <a16:creationId xmlns:a16="http://schemas.microsoft.com/office/drawing/2014/main" id="{FFD07D37-9AE1-4DD0-A8AA-1E707A96556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8497" y="1670337"/>
            <a:ext cx="3556000" cy="3273099"/>
          </a:xfrm>
          <a:prstGeom prst="rect">
            <a:avLst/>
          </a:prstGeom>
        </p:spPr>
      </p:pic>
      <p:pic>
        <p:nvPicPr>
          <p:cNvPr id="8" name="図 7">
            <a:extLst>
              <a:ext uri="{FF2B5EF4-FFF2-40B4-BE49-F238E27FC236}">
                <a16:creationId xmlns:a16="http://schemas.microsoft.com/office/drawing/2014/main" id="{562832C2-6825-4C93-A84C-E7A3C8FF4F9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105113" y="1684870"/>
            <a:ext cx="3556000" cy="3258566"/>
          </a:xfrm>
          <a:prstGeom prst="rect">
            <a:avLst/>
          </a:prstGeom>
        </p:spPr>
      </p:pic>
    </p:spTree>
    <p:extLst>
      <p:ext uri="{BB962C8B-B14F-4D97-AF65-F5344CB8AC3E}">
        <p14:creationId xmlns:p14="http://schemas.microsoft.com/office/powerpoint/2010/main" val="4360254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4">
            <a:extLst>
              <a:ext uri="{FF2B5EF4-FFF2-40B4-BE49-F238E27FC236}">
                <a16:creationId xmlns:a16="http://schemas.microsoft.com/office/drawing/2014/main" id="{6370CC86-66C0-A045-B7C9-8626130F93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26416" y="3172009"/>
            <a:ext cx="3322065" cy="1284680"/>
          </a:xfrm>
          <a:prstGeom prst="rect">
            <a:avLst/>
          </a:prstGeom>
        </p:spPr>
      </p:pic>
      <p:pic>
        <p:nvPicPr>
          <p:cNvPr id="15" name="図 15">
            <a:extLst>
              <a:ext uri="{FF2B5EF4-FFF2-40B4-BE49-F238E27FC236}">
                <a16:creationId xmlns:a16="http://schemas.microsoft.com/office/drawing/2014/main" id="{23A10495-F5B9-4D47-BC67-1C46A503515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1233" y="3043337"/>
            <a:ext cx="3318651" cy="1539749"/>
          </a:xfrm>
          <a:prstGeom prst="rect">
            <a:avLst/>
          </a:prstGeom>
        </p:spPr>
      </p:pic>
      <p:pic>
        <p:nvPicPr>
          <p:cNvPr id="2" name="Picture 4">
            <a:extLst>
              <a:ext uri="{FF2B5EF4-FFF2-40B4-BE49-F238E27FC236}">
                <a16:creationId xmlns:a16="http://schemas.microsoft.com/office/drawing/2014/main" id="{E6AC78D5-A02B-4BCA-BDDB-659446980B8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27"/>
          <a:stretch/>
        </p:blipFill>
        <p:spPr>
          <a:xfrm>
            <a:off x="7640434" y="1747801"/>
            <a:ext cx="3573438" cy="1327044"/>
          </a:xfrm>
          <a:prstGeom prst="rect">
            <a:avLst/>
          </a:prstGeom>
        </p:spPr>
      </p:pic>
      <p:pic>
        <p:nvPicPr>
          <p:cNvPr id="5" name="Picture 10">
            <a:extLst>
              <a:ext uri="{FF2B5EF4-FFF2-40B4-BE49-F238E27FC236}">
                <a16:creationId xmlns:a16="http://schemas.microsoft.com/office/drawing/2014/main" id="{FA3F8726-6A70-44D1-8FEE-839F1EE6C89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0811" y="3320821"/>
            <a:ext cx="3800901" cy="1067962"/>
          </a:xfrm>
          <a:prstGeom prst="rect">
            <a:avLst/>
          </a:prstGeom>
        </p:spPr>
      </p:pic>
      <p:sp>
        <p:nvSpPr>
          <p:cNvPr id="3" name="タイトル 2">
            <a:extLst>
              <a:ext uri="{FF2B5EF4-FFF2-40B4-BE49-F238E27FC236}">
                <a16:creationId xmlns:a16="http://schemas.microsoft.com/office/drawing/2014/main" id="{81CA0934-9AFB-7546-BDE2-890EE2FDBDF7}"/>
              </a:ext>
            </a:extLst>
          </p:cNvPr>
          <p:cNvSpPr>
            <a:spLocks noGrp="1"/>
          </p:cNvSpPr>
          <p:nvPr>
            <p:ph type="title"/>
          </p:nvPr>
        </p:nvSpPr>
        <p:spPr/>
        <p:txBody>
          <a:bodyPr>
            <a:noAutofit/>
          </a:bodyPr>
          <a:lstStyle/>
          <a:p>
            <a:r>
              <a:rPr lang="ja-JP" altLang="en-US" sz="3200" b="1">
                <a:cs typeface="Calibri Light"/>
              </a:rPr>
              <a:t>仮説導出</a:t>
            </a:r>
            <a:br>
              <a:rPr lang="ja-JP" altLang="en-US" sz="3200">
                <a:latin typeface="Yu Gothic Light"/>
                <a:ea typeface="Yu Gothic Light"/>
                <a:cs typeface="Calibri Light"/>
              </a:rPr>
            </a:br>
            <a:r>
              <a:rPr kumimoji="1" lang="ja-JP" altLang="en-US" sz="4400">
                <a:latin typeface="游ゴシック" panose="020B0400000000000000" pitchFamily="50" charset="-128"/>
                <a:ea typeface="游ゴシック" panose="020B0400000000000000" pitchFamily="50" charset="-128"/>
              </a:rPr>
              <a:t>ジェンダーフリー広告の特徴</a:t>
            </a:r>
          </a:p>
        </p:txBody>
      </p:sp>
      <p:sp>
        <p:nvSpPr>
          <p:cNvPr id="4" name="コンテンツ プレースホルダー 3">
            <a:extLst>
              <a:ext uri="{FF2B5EF4-FFF2-40B4-BE49-F238E27FC236}">
                <a16:creationId xmlns:a16="http://schemas.microsoft.com/office/drawing/2014/main" id="{4E856C11-6B0A-DC4F-B840-964474E8745D}"/>
              </a:ext>
            </a:extLst>
          </p:cNvPr>
          <p:cNvSpPr>
            <a:spLocks noGrp="1"/>
          </p:cNvSpPr>
          <p:nvPr>
            <p:ph idx="1"/>
          </p:nvPr>
        </p:nvSpPr>
        <p:spPr>
          <a:xfrm>
            <a:off x="905376" y="5847306"/>
            <a:ext cx="11005333" cy="517489"/>
          </a:xfrm>
          <a:noFill/>
        </p:spPr>
        <p:txBody>
          <a:bodyPr vert="horz" lIns="0" tIns="45720" rIns="0" bIns="45720" rtlCol="0" anchor="t">
            <a:normAutofit/>
          </a:bodyPr>
          <a:lstStyle/>
          <a:p>
            <a:pPr marL="0" indent="0">
              <a:buNone/>
            </a:pPr>
            <a:r>
              <a:rPr lang="ja-JP" altLang="en-US" sz="2400">
                <a:latin typeface="Yu Gothic"/>
                <a:ea typeface="Yu Gothic"/>
                <a:cs typeface="Calibri"/>
              </a:rPr>
              <a:t>共感＝他人の考え・主張に全くそうだと感じること（</a:t>
            </a:r>
            <a:r>
              <a:rPr lang="en-US" altLang="ja-JP">
                <a:latin typeface="Yu Gothic"/>
                <a:ea typeface="Yu Gothic"/>
                <a:cs typeface="Calibri"/>
              </a:rPr>
              <a:t>Oxford languages</a:t>
            </a:r>
            <a:r>
              <a:rPr lang="ja-JP" altLang="en-US">
                <a:latin typeface="Yu Gothic"/>
                <a:ea typeface="Yu Gothic"/>
                <a:cs typeface="Calibri"/>
              </a:rPr>
              <a:t>の定義）</a:t>
            </a:r>
            <a:endParaRPr lang="en-US" altLang="ja-JP" sz="2400">
              <a:latin typeface="Yu Gothic"/>
              <a:ea typeface="Yu Gothic"/>
              <a:cs typeface="Calibri"/>
            </a:endParaRPr>
          </a:p>
        </p:txBody>
      </p:sp>
      <p:sp>
        <p:nvSpPr>
          <p:cNvPr id="10" name="スライド番号プレースホルダー 9">
            <a:extLst>
              <a:ext uri="{FF2B5EF4-FFF2-40B4-BE49-F238E27FC236}">
                <a16:creationId xmlns:a16="http://schemas.microsoft.com/office/drawing/2014/main" id="{0D3BE48E-A797-F647-BFF6-ADDFC7D13915}"/>
              </a:ext>
            </a:extLst>
          </p:cNvPr>
          <p:cNvSpPr>
            <a:spLocks noGrp="1"/>
          </p:cNvSpPr>
          <p:nvPr>
            <p:ph type="sldNum" sz="quarter" idx="12"/>
          </p:nvPr>
        </p:nvSpPr>
        <p:spPr/>
        <p:txBody>
          <a:bodyPr/>
          <a:lstStyle/>
          <a:p>
            <a:fld id="{629637A9-119A-49DA-BD12-AAC58B377D80}" type="slidenum">
              <a:rPr lang="en-US" sz="3200" dirty="0"/>
              <a:t>35</a:t>
            </a:fld>
            <a:endParaRPr lang="en-US" sz="3200">
              <a:cs typeface="Calibri"/>
            </a:endParaRPr>
          </a:p>
        </p:txBody>
      </p:sp>
      <p:sp>
        <p:nvSpPr>
          <p:cNvPr id="6" name="TextBox 5">
            <a:extLst>
              <a:ext uri="{FF2B5EF4-FFF2-40B4-BE49-F238E27FC236}">
                <a16:creationId xmlns:a16="http://schemas.microsoft.com/office/drawing/2014/main" id="{A18C6EB9-AA10-4775-BC63-C442CD1646D7}"/>
              </a:ext>
            </a:extLst>
          </p:cNvPr>
          <p:cNvSpPr txBox="1"/>
          <p:nvPr/>
        </p:nvSpPr>
        <p:spPr>
          <a:xfrm>
            <a:off x="1608451" y="5094022"/>
            <a:ext cx="9033533" cy="52322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Yu Gothic"/>
                <a:ea typeface="Yu Gothic"/>
                <a:cs typeface="Calibri"/>
              </a:rPr>
              <a:t>ジェンダーフリー広告は共感のコメントが見られる</a:t>
            </a:r>
            <a:endParaRPr lang="en-US" altLang="ja-JP" sz="2800">
              <a:latin typeface="Yu Gothic"/>
              <a:ea typeface="Yu Gothic"/>
              <a:cs typeface="Calibri"/>
            </a:endParaRPr>
          </a:p>
        </p:txBody>
      </p:sp>
      <p:sp>
        <p:nvSpPr>
          <p:cNvPr id="7" name="Rectangle: Rounded Corners 6">
            <a:extLst>
              <a:ext uri="{FF2B5EF4-FFF2-40B4-BE49-F238E27FC236}">
                <a16:creationId xmlns:a16="http://schemas.microsoft.com/office/drawing/2014/main" id="{3D89488B-FAB7-4D91-AD11-C0C9FB9AB9A6}"/>
              </a:ext>
            </a:extLst>
          </p:cNvPr>
          <p:cNvSpPr/>
          <p:nvPr/>
        </p:nvSpPr>
        <p:spPr>
          <a:xfrm>
            <a:off x="1460316" y="4810017"/>
            <a:ext cx="8780059" cy="87611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1">
            <a:extLst>
              <a:ext uri="{FF2B5EF4-FFF2-40B4-BE49-F238E27FC236}">
                <a16:creationId xmlns:a16="http://schemas.microsoft.com/office/drawing/2014/main" id="{080A6BEC-BA70-447E-BD5D-E9DC8F2D446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72013" y="1916887"/>
            <a:ext cx="3497044" cy="1088176"/>
          </a:xfrm>
          <a:prstGeom prst="rect">
            <a:avLst/>
          </a:prstGeom>
        </p:spPr>
      </p:pic>
      <p:sp>
        <p:nvSpPr>
          <p:cNvPr id="16" name="四角形 15">
            <a:extLst>
              <a:ext uri="{FF2B5EF4-FFF2-40B4-BE49-F238E27FC236}">
                <a16:creationId xmlns:a16="http://schemas.microsoft.com/office/drawing/2014/main" id="{EDB6675B-5A70-B14C-95C9-1808323115CF}"/>
              </a:ext>
            </a:extLst>
          </p:cNvPr>
          <p:cNvSpPr/>
          <p:nvPr/>
        </p:nvSpPr>
        <p:spPr>
          <a:xfrm>
            <a:off x="8234149" y="1893947"/>
            <a:ext cx="1014157" cy="187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四角形 16">
            <a:extLst>
              <a:ext uri="{FF2B5EF4-FFF2-40B4-BE49-F238E27FC236}">
                <a16:creationId xmlns:a16="http://schemas.microsoft.com/office/drawing/2014/main" id="{D821CCC0-C717-9A4B-B164-9E3D09545858}"/>
              </a:ext>
            </a:extLst>
          </p:cNvPr>
          <p:cNvSpPr/>
          <p:nvPr/>
        </p:nvSpPr>
        <p:spPr>
          <a:xfrm>
            <a:off x="4651601" y="3425866"/>
            <a:ext cx="1388153" cy="148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四角形 17">
            <a:extLst>
              <a:ext uri="{FF2B5EF4-FFF2-40B4-BE49-F238E27FC236}">
                <a16:creationId xmlns:a16="http://schemas.microsoft.com/office/drawing/2014/main" id="{F931899F-9941-A449-827A-F30040FD6351}"/>
              </a:ext>
            </a:extLst>
          </p:cNvPr>
          <p:cNvSpPr/>
          <p:nvPr/>
        </p:nvSpPr>
        <p:spPr>
          <a:xfrm>
            <a:off x="1287856" y="3072169"/>
            <a:ext cx="1528232" cy="1189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13">
            <a:extLst>
              <a:ext uri="{FF2B5EF4-FFF2-40B4-BE49-F238E27FC236}">
                <a16:creationId xmlns:a16="http://schemas.microsoft.com/office/drawing/2014/main" id="{00DB8C07-C99F-C646-A2FB-FEE5B1138DC2}"/>
              </a:ext>
            </a:extLst>
          </p:cNvPr>
          <p:cNvSpPr/>
          <p:nvPr/>
        </p:nvSpPr>
        <p:spPr>
          <a:xfrm>
            <a:off x="1458454" y="1994434"/>
            <a:ext cx="1591257" cy="1628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四角形 18">
            <a:extLst>
              <a:ext uri="{FF2B5EF4-FFF2-40B4-BE49-F238E27FC236}">
                <a16:creationId xmlns:a16="http://schemas.microsoft.com/office/drawing/2014/main" id="{11A5B5E8-02E9-2C4F-86E9-BFEEE53ACCED}"/>
              </a:ext>
            </a:extLst>
          </p:cNvPr>
          <p:cNvSpPr/>
          <p:nvPr/>
        </p:nvSpPr>
        <p:spPr>
          <a:xfrm>
            <a:off x="8362378" y="3191994"/>
            <a:ext cx="1547491" cy="1559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8" name="図 8">
            <a:extLst>
              <a:ext uri="{FF2B5EF4-FFF2-40B4-BE49-F238E27FC236}">
                <a16:creationId xmlns:a16="http://schemas.microsoft.com/office/drawing/2014/main" id="{B628D861-9563-BB4D-A256-9C04CE5AFE4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164755" y="1916882"/>
            <a:ext cx="3552870" cy="1398410"/>
          </a:xfrm>
          <a:prstGeom prst="rect">
            <a:avLst/>
          </a:prstGeom>
        </p:spPr>
      </p:pic>
      <p:sp>
        <p:nvSpPr>
          <p:cNvPr id="13" name="四角形 12">
            <a:extLst>
              <a:ext uri="{FF2B5EF4-FFF2-40B4-BE49-F238E27FC236}">
                <a16:creationId xmlns:a16="http://schemas.microsoft.com/office/drawing/2014/main" id="{ED867EBD-9526-2248-B19A-EC15A4045E82}"/>
              </a:ext>
            </a:extLst>
          </p:cNvPr>
          <p:cNvSpPr/>
          <p:nvPr/>
        </p:nvSpPr>
        <p:spPr>
          <a:xfrm>
            <a:off x="4864706" y="1933664"/>
            <a:ext cx="1088380" cy="1819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Rectangle: Rounded Corners 8">
            <a:extLst>
              <a:ext uri="{FF2B5EF4-FFF2-40B4-BE49-F238E27FC236}">
                <a16:creationId xmlns:a16="http://schemas.microsoft.com/office/drawing/2014/main" id="{875AB98A-5D74-4DDD-A02C-CC6119A3D47B}"/>
              </a:ext>
            </a:extLst>
          </p:cNvPr>
          <p:cNvSpPr/>
          <p:nvPr/>
        </p:nvSpPr>
        <p:spPr>
          <a:xfrm>
            <a:off x="702859" y="1629770"/>
            <a:ext cx="10702119" cy="30025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5FD7D74-D0E3-41DA-8797-32858DE9384A}"/>
              </a:ext>
            </a:extLst>
          </p:cNvPr>
          <p:cNvSpPr txBox="1"/>
          <p:nvPr/>
        </p:nvSpPr>
        <p:spPr>
          <a:xfrm>
            <a:off x="1102767" y="1432587"/>
            <a:ext cx="4039737"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err="1">
                <a:latin typeface="游ゴシック"/>
                <a:ea typeface="游ゴシック"/>
                <a:cs typeface="Calibri"/>
              </a:rPr>
              <a:t>Twitter・YouTube</a:t>
            </a:r>
            <a:r>
              <a:rPr lang="ja-JP" altLang="en-US" sz="2000">
                <a:latin typeface="游ゴシック"/>
                <a:ea typeface="游ゴシック"/>
                <a:cs typeface="Calibri"/>
              </a:rPr>
              <a:t>でのコメント</a:t>
            </a:r>
          </a:p>
        </p:txBody>
      </p:sp>
    </p:spTree>
    <p:extLst>
      <p:ext uri="{BB962C8B-B14F-4D97-AF65-F5344CB8AC3E}">
        <p14:creationId xmlns:p14="http://schemas.microsoft.com/office/powerpoint/2010/main" val="5046937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a:extLst>
              <a:ext uri="{FF2B5EF4-FFF2-40B4-BE49-F238E27FC236}">
                <a16:creationId xmlns:a16="http://schemas.microsoft.com/office/drawing/2014/main" id="{EC514629-27F6-4515-B4C4-905DB79A280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0023" y="2165266"/>
            <a:ext cx="3634595" cy="1937999"/>
          </a:xfrm>
          <a:prstGeom prst="rect">
            <a:avLst/>
          </a:prstGeom>
        </p:spPr>
      </p:pic>
      <p:sp>
        <p:nvSpPr>
          <p:cNvPr id="2" name="Title 1">
            <a:extLst>
              <a:ext uri="{FF2B5EF4-FFF2-40B4-BE49-F238E27FC236}">
                <a16:creationId xmlns:a16="http://schemas.microsoft.com/office/drawing/2014/main" id="{21EDBF0E-E926-4CF9-8C23-AB8450852F73}"/>
              </a:ext>
            </a:extLst>
          </p:cNvPr>
          <p:cNvSpPr>
            <a:spLocks noGrp="1"/>
          </p:cNvSpPr>
          <p:nvPr>
            <p:ph type="title"/>
          </p:nvPr>
        </p:nvSpPr>
        <p:spPr>
          <a:xfrm>
            <a:off x="881247" y="282910"/>
            <a:ext cx="10058400" cy="1101416"/>
          </a:xfrm>
        </p:spPr>
        <p:txBody>
          <a:bodyPr>
            <a:normAutofit fontScale="90000"/>
          </a:bodyPr>
          <a:lstStyle/>
          <a:p>
            <a:r>
              <a:rPr lang="ja-JP" altLang="en-US" sz="3600" b="1">
                <a:cs typeface="Calibri Light"/>
              </a:rPr>
              <a:t>仮説導出</a:t>
            </a:r>
            <a:br>
              <a:rPr lang="ja-JP">
                <a:ea typeface="+mj-lt"/>
                <a:cs typeface="+mj-lt"/>
              </a:rPr>
            </a:br>
            <a:r>
              <a:rPr kumimoji="1" lang="ja-JP" altLang="en-US" sz="4900">
                <a:latin typeface="游ゴシック" panose="020B0400000000000000" pitchFamily="50" charset="-128"/>
                <a:ea typeface="游ゴシック" panose="020B0400000000000000" pitchFamily="50" charset="-128"/>
              </a:rPr>
              <a:t>環境広告の特徴</a:t>
            </a:r>
            <a:endParaRPr kumimoji="1" lang="en-US" altLang="ja-JP" sz="4900">
              <a:latin typeface="游ゴシック" panose="020B0400000000000000" pitchFamily="50" charset="-128"/>
              <a:ea typeface="游ゴシック" panose="020B0400000000000000" pitchFamily="50" charset="-128"/>
            </a:endParaRPr>
          </a:p>
        </p:txBody>
      </p:sp>
      <p:sp>
        <p:nvSpPr>
          <p:cNvPr id="4" name="Slide Number Placeholder 3">
            <a:extLst>
              <a:ext uri="{FF2B5EF4-FFF2-40B4-BE49-F238E27FC236}">
                <a16:creationId xmlns:a16="http://schemas.microsoft.com/office/drawing/2014/main" id="{07762343-F9C1-45CC-8B0C-FF892188E47D}"/>
              </a:ext>
            </a:extLst>
          </p:cNvPr>
          <p:cNvSpPr>
            <a:spLocks noGrp="1"/>
          </p:cNvSpPr>
          <p:nvPr>
            <p:ph type="sldNum" sz="quarter" idx="12"/>
          </p:nvPr>
        </p:nvSpPr>
        <p:spPr/>
        <p:txBody>
          <a:bodyPr/>
          <a:lstStyle/>
          <a:p>
            <a:fld id="{629637A9-119A-49DA-BD12-AAC58B377D80}" type="slidenum">
              <a:rPr lang="en-US" sz="3200" dirty="0"/>
              <a:t>36</a:t>
            </a:fld>
            <a:endParaRPr lang="en-US" sz="3200"/>
          </a:p>
        </p:txBody>
      </p:sp>
      <p:sp>
        <p:nvSpPr>
          <p:cNvPr id="6" name="Rectangle: Rounded Corners 5">
            <a:extLst>
              <a:ext uri="{FF2B5EF4-FFF2-40B4-BE49-F238E27FC236}">
                <a16:creationId xmlns:a16="http://schemas.microsoft.com/office/drawing/2014/main" id="{4603F8DB-628A-429C-9795-FCE8029FA653}"/>
              </a:ext>
            </a:extLst>
          </p:cNvPr>
          <p:cNvSpPr/>
          <p:nvPr/>
        </p:nvSpPr>
        <p:spPr>
          <a:xfrm>
            <a:off x="702859" y="1629770"/>
            <a:ext cx="10702119" cy="30025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AB5D52B-0401-46FC-B321-2FEBD97E7B93}"/>
              </a:ext>
            </a:extLst>
          </p:cNvPr>
          <p:cNvSpPr txBox="1"/>
          <p:nvPr/>
        </p:nvSpPr>
        <p:spPr>
          <a:xfrm>
            <a:off x="1102767" y="1432587"/>
            <a:ext cx="4039737"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err="1">
                <a:latin typeface="游ゴシック"/>
                <a:ea typeface="游ゴシック"/>
                <a:cs typeface="Calibri"/>
              </a:rPr>
              <a:t>Twitter・YouTube</a:t>
            </a:r>
            <a:r>
              <a:rPr lang="ja-JP" altLang="en-US" sz="2000">
                <a:latin typeface="游ゴシック"/>
                <a:ea typeface="游ゴシック"/>
                <a:cs typeface="Calibri"/>
              </a:rPr>
              <a:t>でのコメント</a:t>
            </a:r>
          </a:p>
        </p:txBody>
      </p:sp>
      <p:pic>
        <p:nvPicPr>
          <p:cNvPr id="9" name="Picture 9">
            <a:extLst>
              <a:ext uri="{FF2B5EF4-FFF2-40B4-BE49-F238E27FC236}">
                <a16:creationId xmlns:a16="http://schemas.microsoft.com/office/drawing/2014/main" id="{303C434B-45B3-4CCE-9C3E-0B82766C08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04891" y="2167244"/>
            <a:ext cx="3763990" cy="1962795"/>
          </a:xfrm>
          <a:prstGeom prst="rect">
            <a:avLst/>
          </a:prstGeom>
        </p:spPr>
      </p:pic>
      <p:pic>
        <p:nvPicPr>
          <p:cNvPr id="11" name="Picture 11">
            <a:extLst>
              <a:ext uri="{FF2B5EF4-FFF2-40B4-BE49-F238E27FC236}">
                <a16:creationId xmlns:a16="http://schemas.microsoft.com/office/drawing/2014/main" id="{E2C56369-8013-4947-962E-7F326B43F1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85494" y="2173426"/>
            <a:ext cx="3634596" cy="1044656"/>
          </a:xfrm>
          <a:prstGeom prst="rect">
            <a:avLst/>
          </a:prstGeom>
        </p:spPr>
      </p:pic>
      <p:sp>
        <p:nvSpPr>
          <p:cNvPr id="12" name="Rectangle: Rounded Corners 11">
            <a:extLst>
              <a:ext uri="{FF2B5EF4-FFF2-40B4-BE49-F238E27FC236}">
                <a16:creationId xmlns:a16="http://schemas.microsoft.com/office/drawing/2014/main" id="{E1C36A2C-EC8C-4446-8EC7-5E48A4DE3800}"/>
              </a:ext>
            </a:extLst>
          </p:cNvPr>
          <p:cNvSpPr/>
          <p:nvPr/>
        </p:nvSpPr>
        <p:spPr>
          <a:xfrm>
            <a:off x="1268083" y="4869613"/>
            <a:ext cx="9848489" cy="126520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1B7F84F-C6C1-4A6A-A9B1-C33DCB89F5B1}"/>
              </a:ext>
            </a:extLst>
          </p:cNvPr>
          <p:cNvSpPr txBox="1"/>
          <p:nvPr/>
        </p:nvSpPr>
        <p:spPr>
          <a:xfrm>
            <a:off x="1777043" y="5098212"/>
            <a:ext cx="901172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Yu Gothic"/>
                <a:ea typeface="Yu Gothic"/>
                <a:cs typeface="Calibri"/>
              </a:rPr>
              <a:t>環境広告は環境問題を認識したコメントは見られるが</a:t>
            </a:r>
          </a:p>
          <a:p>
            <a:r>
              <a:rPr lang="ja-JP" altLang="en-US" sz="2800">
                <a:latin typeface="Yu Gothic"/>
                <a:ea typeface="Yu Gothic"/>
                <a:cs typeface="Calibri"/>
              </a:rPr>
              <a:t>共感のコメントは見られない。</a:t>
            </a:r>
          </a:p>
        </p:txBody>
      </p:sp>
      <p:sp>
        <p:nvSpPr>
          <p:cNvPr id="14" name="Rectangle 13">
            <a:extLst>
              <a:ext uri="{FF2B5EF4-FFF2-40B4-BE49-F238E27FC236}">
                <a16:creationId xmlns:a16="http://schemas.microsoft.com/office/drawing/2014/main" id="{6A149050-01A0-43A2-A190-5601E2300277}"/>
              </a:ext>
            </a:extLst>
          </p:cNvPr>
          <p:cNvSpPr/>
          <p:nvPr/>
        </p:nvSpPr>
        <p:spPr>
          <a:xfrm>
            <a:off x="1555630" y="2224177"/>
            <a:ext cx="1495244" cy="143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385DEEB-A2D8-4DF4-811F-246BBC7439B5}"/>
              </a:ext>
            </a:extLst>
          </p:cNvPr>
          <p:cNvSpPr/>
          <p:nvPr/>
        </p:nvSpPr>
        <p:spPr>
          <a:xfrm>
            <a:off x="4616211" y="2222381"/>
            <a:ext cx="1710903" cy="143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D2A1D4-E87C-49CD-8B0E-1D4A315F1879}"/>
              </a:ext>
            </a:extLst>
          </p:cNvPr>
          <p:cNvSpPr/>
          <p:nvPr/>
        </p:nvSpPr>
        <p:spPr>
          <a:xfrm>
            <a:off x="8195274" y="2293368"/>
            <a:ext cx="1710905" cy="143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93900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0C12F1-6793-D746-A07A-3EFC4D1A9993}"/>
              </a:ext>
            </a:extLst>
          </p:cNvPr>
          <p:cNvSpPr>
            <a:spLocks noGrp="1"/>
          </p:cNvSpPr>
          <p:nvPr>
            <p:ph type="title"/>
          </p:nvPr>
        </p:nvSpPr>
        <p:spPr/>
        <p:txBody>
          <a:bodyPr vert="horz" lIns="91440" tIns="45720" rIns="91440" bIns="45720" rtlCol="0" anchor="b">
            <a:noAutofit/>
          </a:bodyPr>
          <a:lstStyle/>
          <a:p>
            <a:r>
              <a:rPr lang="ja-JP" altLang="en-US" sz="3200" b="1">
                <a:cs typeface="Calibri Light"/>
              </a:rPr>
              <a:t>仮説導出</a:t>
            </a:r>
            <a:br>
              <a:rPr lang="ja-JP" altLang="en-US" sz="3600">
                <a:latin typeface="Yu Gothic Light"/>
                <a:ea typeface="Yu Gothic Light"/>
                <a:cs typeface="Calibri Light"/>
              </a:rPr>
            </a:br>
            <a:r>
              <a:rPr kumimoji="1" lang="ja-JP" altLang="en-US" sz="4400">
                <a:latin typeface="游ゴシック" panose="020B0400000000000000" pitchFamily="50" charset="-128"/>
                <a:ea typeface="游ゴシック" panose="020B0400000000000000" pitchFamily="50" charset="-128"/>
              </a:rPr>
              <a:t>環境広告の特徴</a:t>
            </a:r>
          </a:p>
        </p:txBody>
      </p:sp>
      <p:sp>
        <p:nvSpPr>
          <p:cNvPr id="3" name="コンテンツ プレースホルダー 2">
            <a:extLst>
              <a:ext uri="{FF2B5EF4-FFF2-40B4-BE49-F238E27FC236}">
                <a16:creationId xmlns:a16="http://schemas.microsoft.com/office/drawing/2014/main" id="{8A4504E8-6A7B-FB49-AEF9-D73227B15342}"/>
              </a:ext>
            </a:extLst>
          </p:cNvPr>
          <p:cNvSpPr>
            <a:spLocks noGrp="1"/>
          </p:cNvSpPr>
          <p:nvPr>
            <p:ph idx="1"/>
          </p:nvPr>
        </p:nvSpPr>
        <p:spPr>
          <a:xfrm>
            <a:off x="1157785" y="1571668"/>
            <a:ext cx="10058400" cy="4634088"/>
          </a:xfrm>
        </p:spPr>
        <p:txBody>
          <a:bodyPr vert="horz" lIns="0" tIns="45720" rIns="0" bIns="45720" rtlCol="0" anchor="t">
            <a:normAutofit/>
          </a:bodyPr>
          <a:lstStyle/>
          <a:p>
            <a:pPr marL="0" indent="0">
              <a:buNone/>
            </a:pPr>
            <a:endParaRPr lang="ja-JP" altLang="en-US" sz="2800">
              <a:latin typeface="Yu Gothic"/>
              <a:ea typeface="Yu Gothic"/>
            </a:endParaRPr>
          </a:p>
          <a:p>
            <a:pPr marL="0" indent="0">
              <a:buNone/>
            </a:pPr>
            <a:r>
              <a:rPr lang="ja-JP" altLang="en-US" sz="2800">
                <a:latin typeface="Yu Gothic"/>
                <a:ea typeface="Yu Gothic"/>
              </a:rPr>
              <a:t>環境広告は環境対策の専門家ではない、企業の環境対策に関心のない層に対してメッセージを投げかけられる唯一の媒体だ。（関谷氏）</a:t>
            </a:r>
            <a:endParaRPr lang="en-US" altLang="ja-JP" sz="2800">
              <a:latin typeface="Yu Gothic"/>
              <a:ea typeface="Yu Gothic"/>
            </a:endParaRPr>
          </a:p>
          <a:p>
            <a:pPr marL="0" indent="0">
              <a:buNone/>
            </a:pPr>
            <a:endParaRPr lang="en-US" altLang="ja-JP" sz="2800">
              <a:latin typeface="Yu Gothic"/>
              <a:ea typeface="Yu Gothic"/>
            </a:endParaRPr>
          </a:p>
          <a:p>
            <a:endParaRPr lang="en-US" altLang="ja-JP" sz="2800">
              <a:latin typeface="Yu Gothic"/>
              <a:ea typeface="Yu Gothic"/>
            </a:endParaRPr>
          </a:p>
          <a:p>
            <a:r>
              <a:rPr lang="ja-JP" altLang="en-US" sz="2800">
                <a:latin typeface="Yu Gothic"/>
                <a:ea typeface="Yu Gothic"/>
              </a:rPr>
              <a:t>環境広告は、企業が環境問題に取り組んでいることを消費者に伝えている</a:t>
            </a:r>
            <a:endParaRPr lang="en-US" altLang="ja-JP" sz="2800">
              <a:latin typeface="Yu Gothic"/>
              <a:ea typeface="Yu Gothic"/>
            </a:endParaRPr>
          </a:p>
          <a:p>
            <a:r>
              <a:rPr lang="en-US" altLang="ja-JP">
                <a:latin typeface="Yu Gothic"/>
                <a:ea typeface="Yu Gothic"/>
                <a:hlinkClick r:id="rId2"/>
              </a:rPr>
              <a:t>http://www.yhmf.jp/pdf/activity/adstudies/vol_22_01_03.pdf</a:t>
            </a:r>
          </a:p>
          <a:p>
            <a:endParaRPr lang="en-US" altLang="ja-JP">
              <a:latin typeface="Yu Gothic"/>
              <a:ea typeface="Yu Gothic"/>
            </a:endParaRPr>
          </a:p>
          <a:p>
            <a:endParaRPr lang="en-US" altLang="ja-JP" sz="2800">
              <a:latin typeface="Yu Gothic"/>
              <a:ea typeface="Yu Gothic"/>
            </a:endParaRPr>
          </a:p>
          <a:p>
            <a:pPr marL="0" indent="0">
              <a:buNone/>
            </a:pPr>
            <a:endParaRPr lang="ja-JP" altLang="en-US" sz="2800">
              <a:latin typeface="Yu Gothic"/>
              <a:ea typeface="Yu Gothic"/>
            </a:endParaRPr>
          </a:p>
        </p:txBody>
      </p:sp>
      <p:sp>
        <p:nvSpPr>
          <p:cNvPr id="4" name="スライド番号プレースホルダー 3">
            <a:extLst>
              <a:ext uri="{FF2B5EF4-FFF2-40B4-BE49-F238E27FC236}">
                <a16:creationId xmlns:a16="http://schemas.microsoft.com/office/drawing/2014/main" id="{790E2A3C-8799-C048-A001-1DB4BD2C2599}"/>
              </a:ext>
            </a:extLst>
          </p:cNvPr>
          <p:cNvSpPr>
            <a:spLocks noGrp="1"/>
          </p:cNvSpPr>
          <p:nvPr>
            <p:ph type="sldNum" sz="quarter" idx="12"/>
          </p:nvPr>
        </p:nvSpPr>
        <p:spPr/>
        <p:txBody>
          <a:bodyPr/>
          <a:lstStyle/>
          <a:p>
            <a:fld id="{629637A9-119A-49DA-BD12-AAC58B377D80}" type="slidenum">
              <a:rPr lang="en-US" sz="3200" dirty="0"/>
              <a:t>37</a:t>
            </a:fld>
            <a:endParaRPr lang="en-US" sz="3200">
              <a:cs typeface="Calibri"/>
            </a:endParaRPr>
          </a:p>
        </p:txBody>
      </p:sp>
      <p:sp>
        <p:nvSpPr>
          <p:cNvPr id="5" name="角丸四角形 4">
            <a:extLst>
              <a:ext uri="{FF2B5EF4-FFF2-40B4-BE49-F238E27FC236}">
                <a16:creationId xmlns:a16="http://schemas.microsoft.com/office/drawing/2014/main" id="{985A3BB0-17A1-4944-A77E-6C5893E561D3}"/>
              </a:ext>
            </a:extLst>
          </p:cNvPr>
          <p:cNvSpPr/>
          <p:nvPr/>
        </p:nvSpPr>
        <p:spPr>
          <a:xfrm>
            <a:off x="806116" y="4307305"/>
            <a:ext cx="10635916" cy="1251284"/>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79577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718F4-13F9-4614-A0FA-1184CCCF71BC}"/>
              </a:ext>
            </a:extLst>
          </p:cNvPr>
          <p:cNvSpPr>
            <a:spLocks noGrp="1"/>
          </p:cNvSpPr>
          <p:nvPr>
            <p:ph type="title"/>
          </p:nvPr>
        </p:nvSpPr>
        <p:spPr>
          <a:xfrm>
            <a:off x="1058118" y="258665"/>
            <a:ext cx="10142296" cy="1174550"/>
          </a:xfrm>
        </p:spPr>
        <p:txBody>
          <a:bodyPr vert="horz" lIns="91440" tIns="45720" rIns="91440" bIns="45720" rtlCol="0" anchor="b">
            <a:noAutofit/>
          </a:bodyPr>
          <a:lstStyle/>
          <a:p>
            <a:r>
              <a:rPr lang="ja-JP" altLang="en-US" sz="3200" b="1">
                <a:cs typeface="Calibri Light"/>
              </a:rPr>
              <a:t>仮説導出</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ジェンダーフリー広告が共感される理由</a:t>
            </a:r>
            <a:endParaRPr kumimoji="1" lang="en-US" sz="44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8BBC3975-F338-483B-94DC-373EF74DC3D0}"/>
              </a:ext>
            </a:extLst>
          </p:cNvPr>
          <p:cNvSpPr>
            <a:spLocks noGrp="1"/>
          </p:cNvSpPr>
          <p:nvPr>
            <p:ph idx="1"/>
          </p:nvPr>
        </p:nvSpPr>
        <p:spPr>
          <a:xfrm>
            <a:off x="2075361" y="2359190"/>
            <a:ext cx="7908878" cy="452224"/>
          </a:xfrm>
        </p:spPr>
        <p:txBody>
          <a:bodyPr vert="horz" lIns="0" tIns="45720" rIns="0" bIns="45720" rtlCol="0" anchor="t">
            <a:normAutofit lnSpcReduction="10000"/>
          </a:bodyPr>
          <a:lstStyle/>
          <a:p>
            <a:r>
              <a:rPr lang="ja-JP" altLang="en-US" sz="2800">
                <a:latin typeface="游ゴシック"/>
                <a:ea typeface="游ゴシック"/>
                <a:cs typeface="Calibri"/>
              </a:rPr>
              <a:t>なぜジェンダーフリー広告は共感されるのか？</a:t>
            </a:r>
            <a:endParaRPr lang="en-US" sz="2800">
              <a:latin typeface="游ゴシック"/>
              <a:ea typeface="游ゴシック"/>
            </a:endParaRPr>
          </a:p>
        </p:txBody>
      </p:sp>
      <p:sp>
        <p:nvSpPr>
          <p:cNvPr id="4" name="Slide Number Placeholder 3">
            <a:extLst>
              <a:ext uri="{FF2B5EF4-FFF2-40B4-BE49-F238E27FC236}">
                <a16:creationId xmlns:a16="http://schemas.microsoft.com/office/drawing/2014/main" id="{B3D64933-D83E-40A6-91DA-FA414F1FC4B0}"/>
              </a:ext>
            </a:extLst>
          </p:cNvPr>
          <p:cNvSpPr>
            <a:spLocks noGrp="1"/>
          </p:cNvSpPr>
          <p:nvPr>
            <p:ph type="sldNum" sz="quarter" idx="12"/>
          </p:nvPr>
        </p:nvSpPr>
        <p:spPr/>
        <p:txBody>
          <a:bodyPr/>
          <a:lstStyle/>
          <a:p>
            <a:fld id="{629637A9-119A-49DA-BD12-AAC58B377D80}" type="slidenum">
              <a:rPr lang="en-US" sz="3200" dirty="0"/>
              <a:t>38</a:t>
            </a:fld>
            <a:endParaRPr lang="en-US" sz="3200">
              <a:cs typeface="Calibri"/>
            </a:endParaRPr>
          </a:p>
        </p:txBody>
      </p:sp>
      <p:sp>
        <p:nvSpPr>
          <p:cNvPr id="5" name="TextBox 4">
            <a:extLst>
              <a:ext uri="{FF2B5EF4-FFF2-40B4-BE49-F238E27FC236}">
                <a16:creationId xmlns:a16="http://schemas.microsoft.com/office/drawing/2014/main" id="{499DE293-8EEB-4675-88DE-57D98DEC8C1B}"/>
              </a:ext>
            </a:extLst>
          </p:cNvPr>
          <p:cNvSpPr txBox="1"/>
          <p:nvPr/>
        </p:nvSpPr>
        <p:spPr>
          <a:xfrm>
            <a:off x="2085833" y="4622041"/>
            <a:ext cx="832740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a:latin typeface="游ゴシック"/>
                <a:ea typeface="游ゴシック"/>
                <a:cs typeface="Calibri"/>
              </a:rPr>
              <a:t>ジェンダーフリー広告は一方的に押し付けられたジェンダー観を解放してくれる</a:t>
            </a:r>
          </a:p>
        </p:txBody>
      </p:sp>
      <p:sp>
        <p:nvSpPr>
          <p:cNvPr id="6" name="Arrow: Down 5">
            <a:extLst>
              <a:ext uri="{FF2B5EF4-FFF2-40B4-BE49-F238E27FC236}">
                <a16:creationId xmlns:a16="http://schemas.microsoft.com/office/drawing/2014/main" id="{3E916692-9232-494F-8D03-88F9178A9177}"/>
              </a:ext>
            </a:extLst>
          </p:cNvPr>
          <p:cNvSpPr/>
          <p:nvPr/>
        </p:nvSpPr>
        <p:spPr>
          <a:xfrm>
            <a:off x="5803215" y="3249190"/>
            <a:ext cx="454925" cy="6368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F2BFF4B-5B4E-41D8-A138-637FF6E2C61D}"/>
              </a:ext>
            </a:extLst>
          </p:cNvPr>
          <p:cNvSpPr/>
          <p:nvPr/>
        </p:nvSpPr>
        <p:spPr>
          <a:xfrm>
            <a:off x="1693744" y="4406237"/>
            <a:ext cx="8871044" cy="13761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7520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50412B-E2CA-1049-B36A-D0C518794796}"/>
              </a:ext>
            </a:extLst>
          </p:cNvPr>
          <p:cNvSpPr>
            <a:spLocks noGrp="1"/>
          </p:cNvSpPr>
          <p:nvPr>
            <p:ph type="title"/>
          </p:nvPr>
        </p:nvSpPr>
        <p:spPr>
          <a:xfrm>
            <a:off x="1111814" y="228503"/>
            <a:ext cx="10058400" cy="1116161"/>
          </a:xfrm>
        </p:spPr>
        <p:txBody>
          <a:bodyPr>
            <a:noAutofit/>
          </a:bodyPr>
          <a:lstStyle/>
          <a:p>
            <a:r>
              <a:rPr lang="ja-JP" altLang="en-US" sz="3200" b="1">
                <a:cs typeface="Calibri Light"/>
              </a:rPr>
              <a:t>仮説導出</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一方的に押し付けられたジェンダー観</a:t>
            </a:r>
          </a:p>
        </p:txBody>
      </p:sp>
      <p:sp>
        <p:nvSpPr>
          <p:cNvPr id="6" name="スライド番号プレースホルダー 5">
            <a:extLst>
              <a:ext uri="{FF2B5EF4-FFF2-40B4-BE49-F238E27FC236}">
                <a16:creationId xmlns:a16="http://schemas.microsoft.com/office/drawing/2014/main" id="{5BB424C8-7D25-C74B-A1AA-4CC31718979C}"/>
              </a:ext>
            </a:extLst>
          </p:cNvPr>
          <p:cNvSpPr>
            <a:spLocks noGrp="1"/>
          </p:cNvSpPr>
          <p:nvPr>
            <p:ph type="sldNum" sz="quarter" idx="12"/>
          </p:nvPr>
        </p:nvSpPr>
        <p:spPr/>
        <p:txBody>
          <a:bodyPr/>
          <a:lstStyle/>
          <a:p>
            <a:fld id="{629637A9-119A-49DA-BD12-AAC58B377D80}" type="slidenum">
              <a:rPr lang="en-US" sz="3200" dirty="0"/>
              <a:t>39</a:t>
            </a:fld>
            <a:endParaRPr lang="en-US" sz="3200">
              <a:cs typeface="Calibri"/>
            </a:endParaRPr>
          </a:p>
        </p:txBody>
      </p:sp>
      <p:pic>
        <p:nvPicPr>
          <p:cNvPr id="7" name="図 6">
            <a:extLst>
              <a:ext uri="{FF2B5EF4-FFF2-40B4-BE49-F238E27FC236}">
                <a16:creationId xmlns:a16="http://schemas.microsoft.com/office/drawing/2014/main" id="{B593F8B7-9BEE-3E48-9608-6C3D36DAAA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64955" y="1350969"/>
            <a:ext cx="3230240" cy="2080268"/>
          </a:xfrm>
          <a:prstGeom prst="rect">
            <a:avLst/>
          </a:prstGeom>
        </p:spPr>
      </p:pic>
      <p:pic>
        <p:nvPicPr>
          <p:cNvPr id="9" name="図 8">
            <a:extLst>
              <a:ext uri="{FF2B5EF4-FFF2-40B4-BE49-F238E27FC236}">
                <a16:creationId xmlns:a16="http://schemas.microsoft.com/office/drawing/2014/main" id="{266FEAA1-C529-4147-8BBF-902B5FDB27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11317" y="1382357"/>
            <a:ext cx="3156955" cy="1664292"/>
          </a:xfrm>
          <a:prstGeom prst="rect">
            <a:avLst/>
          </a:prstGeom>
        </p:spPr>
      </p:pic>
      <p:pic>
        <p:nvPicPr>
          <p:cNvPr id="12" name="図 11">
            <a:extLst>
              <a:ext uri="{FF2B5EF4-FFF2-40B4-BE49-F238E27FC236}">
                <a16:creationId xmlns:a16="http://schemas.microsoft.com/office/drawing/2014/main" id="{F1732400-CD07-2A4F-905B-BFFC0B65305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8643" y="1380150"/>
            <a:ext cx="3447066" cy="1753532"/>
          </a:xfrm>
          <a:prstGeom prst="rect">
            <a:avLst/>
          </a:prstGeom>
        </p:spPr>
      </p:pic>
      <p:pic>
        <p:nvPicPr>
          <p:cNvPr id="14" name="図 13">
            <a:extLst>
              <a:ext uri="{FF2B5EF4-FFF2-40B4-BE49-F238E27FC236}">
                <a16:creationId xmlns:a16="http://schemas.microsoft.com/office/drawing/2014/main" id="{EF4FD4EE-EA3E-6040-920C-EEEB4D44A1E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50319" y="1390152"/>
            <a:ext cx="2471108" cy="1753532"/>
          </a:xfrm>
          <a:prstGeom prst="rect">
            <a:avLst/>
          </a:prstGeom>
        </p:spPr>
      </p:pic>
      <p:sp>
        <p:nvSpPr>
          <p:cNvPr id="4" name="四角形 3">
            <a:extLst>
              <a:ext uri="{FF2B5EF4-FFF2-40B4-BE49-F238E27FC236}">
                <a16:creationId xmlns:a16="http://schemas.microsoft.com/office/drawing/2014/main" id="{D6D4E8F1-1AA0-3A41-AAB3-B5BBE6389E72}"/>
              </a:ext>
            </a:extLst>
          </p:cNvPr>
          <p:cNvSpPr/>
          <p:nvPr/>
        </p:nvSpPr>
        <p:spPr>
          <a:xfrm flipV="1">
            <a:off x="6881822" y="1442633"/>
            <a:ext cx="1366916" cy="289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7">
            <a:extLst>
              <a:ext uri="{FF2B5EF4-FFF2-40B4-BE49-F238E27FC236}">
                <a16:creationId xmlns:a16="http://schemas.microsoft.com/office/drawing/2014/main" id="{F7BE8989-1693-5A4B-89E5-49C43DD38449}"/>
              </a:ext>
            </a:extLst>
          </p:cNvPr>
          <p:cNvSpPr/>
          <p:nvPr/>
        </p:nvSpPr>
        <p:spPr>
          <a:xfrm>
            <a:off x="9562418" y="1413804"/>
            <a:ext cx="1607796" cy="1713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10">
            <a:extLst>
              <a:ext uri="{FF2B5EF4-FFF2-40B4-BE49-F238E27FC236}">
                <a16:creationId xmlns:a16="http://schemas.microsoft.com/office/drawing/2014/main" id="{33B102E3-B63F-5A4F-8AB0-1E21406F83AD}"/>
              </a:ext>
            </a:extLst>
          </p:cNvPr>
          <p:cNvSpPr/>
          <p:nvPr/>
        </p:nvSpPr>
        <p:spPr>
          <a:xfrm>
            <a:off x="4437068" y="1465031"/>
            <a:ext cx="1690961" cy="257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12">
            <a:extLst>
              <a:ext uri="{FF2B5EF4-FFF2-40B4-BE49-F238E27FC236}">
                <a16:creationId xmlns:a16="http://schemas.microsoft.com/office/drawing/2014/main" id="{3499159C-BD8E-CE45-A548-BFD27196A5A8}"/>
              </a:ext>
            </a:extLst>
          </p:cNvPr>
          <p:cNvSpPr/>
          <p:nvPr/>
        </p:nvSpPr>
        <p:spPr>
          <a:xfrm>
            <a:off x="1186444" y="1563512"/>
            <a:ext cx="1545356" cy="295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角丸四角形 9">
            <a:extLst>
              <a:ext uri="{FF2B5EF4-FFF2-40B4-BE49-F238E27FC236}">
                <a16:creationId xmlns:a16="http://schemas.microsoft.com/office/drawing/2014/main" id="{86525787-BE72-F949-BB5B-B15462FD4D5C}"/>
              </a:ext>
            </a:extLst>
          </p:cNvPr>
          <p:cNvSpPr/>
          <p:nvPr/>
        </p:nvSpPr>
        <p:spPr>
          <a:xfrm>
            <a:off x="1685120" y="3646798"/>
            <a:ext cx="8700746" cy="11623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kumimoji="1" lang="ja-JP" altLang="en-US" sz="2400">
                <a:solidFill>
                  <a:schemeClr val="tx1">
                    <a:lumMod val="75000"/>
                    <a:lumOff val="25000"/>
                  </a:schemeClr>
                </a:solidFill>
                <a:latin typeface="Yu Gothic"/>
                <a:ea typeface="Yu Gothic"/>
              </a:rPr>
              <a:t>・</a:t>
            </a:r>
            <a:r>
              <a:rPr lang="ja-JP" altLang="en-US" sz="2400">
                <a:solidFill>
                  <a:schemeClr val="tx1">
                    <a:lumMod val="75000"/>
                    <a:lumOff val="25000"/>
                  </a:schemeClr>
                </a:solidFill>
                <a:latin typeface="Yu Gothic"/>
                <a:ea typeface="Yu Gothic"/>
              </a:rPr>
              <a:t>男性</a:t>
            </a:r>
            <a:r>
              <a:rPr kumimoji="1" lang="ja-JP" altLang="en-US" sz="2400">
                <a:solidFill>
                  <a:schemeClr val="tx1">
                    <a:lumMod val="75000"/>
                    <a:lumOff val="25000"/>
                  </a:schemeClr>
                </a:solidFill>
                <a:latin typeface="Yu Gothic"/>
                <a:ea typeface="Yu Gothic"/>
              </a:rPr>
              <a:t>は仕事、、、、・</a:t>
            </a:r>
            <a:r>
              <a:rPr lang="ja-JP" altLang="en-US" sz="2400">
                <a:solidFill>
                  <a:schemeClr val="tx1">
                    <a:lumMod val="75000"/>
                    <a:lumOff val="25000"/>
                  </a:schemeClr>
                </a:solidFill>
                <a:latin typeface="Yu Gothic"/>
                <a:ea typeface="Yu Gothic"/>
              </a:rPr>
              <a:t>女性</a:t>
            </a:r>
            <a:r>
              <a:rPr kumimoji="1" lang="ja-JP" altLang="en-US" sz="2400">
                <a:solidFill>
                  <a:schemeClr val="tx1">
                    <a:lumMod val="75000"/>
                    <a:lumOff val="25000"/>
                  </a:schemeClr>
                </a:solidFill>
                <a:latin typeface="Yu Gothic"/>
                <a:ea typeface="Yu Gothic"/>
              </a:rPr>
              <a:t>なんだから化粧しなよ、、、</a:t>
            </a:r>
            <a:endParaRPr lang="en-US" altLang="ja-JP" sz="2400">
              <a:solidFill>
                <a:schemeClr val="tx1">
                  <a:lumMod val="75000"/>
                  <a:lumOff val="25000"/>
                </a:schemeClr>
              </a:solidFill>
              <a:latin typeface="Yu Gothic"/>
              <a:ea typeface="Yu Gothic"/>
            </a:endParaRPr>
          </a:p>
          <a:p>
            <a:r>
              <a:rPr lang="ja-JP" altLang="en-US" sz="2400">
                <a:solidFill>
                  <a:schemeClr val="tx1">
                    <a:lumMod val="75000"/>
                    <a:lumOff val="25000"/>
                  </a:schemeClr>
                </a:solidFill>
                <a:latin typeface="Yu Gothic"/>
                <a:ea typeface="Yu Gothic"/>
              </a:rPr>
              <a:t>・育児はお母さんがメインでしょ、、、</a:t>
            </a:r>
            <a:endParaRPr lang="en-US" altLang="ja-JP" sz="2400">
              <a:solidFill>
                <a:schemeClr val="tx1">
                  <a:lumMod val="75000"/>
                  <a:lumOff val="25000"/>
                </a:schemeClr>
              </a:solidFill>
              <a:latin typeface="Yu Gothic"/>
              <a:ea typeface="Yu Gothic"/>
            </a:endParaRPr>
          </a:p>
          <a:p>
            <a:r>
              <a:rPr lang="ja-JP" altLang="en-US" sz="2400">
                <a:solidFill>
                  <a:schemeClr val="tx1">
                    <a:lumMod val="75000"/>
                    <a:lumOff val="25000"/>
                  </a:schemeClr>
                </a:solidFill>
                <a:latin typeface="Yu Gothic"/>
                <a:ea typeface="Yu Gothic"/>
              </a:rPr>
              <a:t>・父親は一家の大黒柱だから稼がないと、、、</a:t>
            </a:r>
            <a:endParaRPr lang="en-US" altLang="ja-JP" sz="2400">
              <a:solidFill>
                <a:schemeClr val="tx1">
                  <a:lumMod val="75000"/>
                  <a:lumOff val="25000"/>
                </a:schemeClr>
              </a:solidFill>
              <a:latin typeface="Yu Gothic"/>
              <a:ea typeface="Yu Gothic"/>
            </a:endParaRPr>
          </a:p>
        </p:txBody>
      </p:sp>
      <p:sp>
        <p:nvSpPr>
          <p:cNvPr id="3" name="TextBox 2">
            <a:extLst>
              <a:ext uri="{FF2B5EF4-FFF2-40B4-BE49-F238E27FC236}">
                <a16:creationId xmlns:a16="http://schemas.microsoft.com/office/drawing/2014/main" id="{B18E0C20-BA28-48E0-8CBF-CD56C1FC38BF}"/>
              </a:ext>
            </a:extLst>
          </p:cNvPr>
          <p:cNvSpPr txBox="1"/>
          <p:nvPr/>
        </p:nvSpPr>
        <p:spPr>
          <a:xfrm>
            <a:off x="1960727" y="5520518"/>
            <a:ext cx="907803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latin typeface="游ゴシック"/>
                <a:ea typeface="游ゴシック"/>
                <a:cs typeface="Calibri"/>
              </a:rPr>
              <a:t>一方的に押し付けられたジェンダー観がある</a:t>
            </a:r>
            <a:endParaRPr lang="en-US" sz="3200">
              <a:latin typeface="游ゴシック"/>
              <a:ea typeface="游ゴシック"/>
              <a:cs typeface="Calibri"/>
            </a:endParaRPr>
          </a:p>
        </p:txBody>
      </p:sp>
      <p:sp>
        <p:nvSpPr>
          <p:cNvPr id="5" name="Rectangle: Rounded Corners 4">
            <a:extLst>
              <a:ext uri="{FF2B5EF4-FFF2-40B4-BE49-F238E27FC236}">
                <a16:creationId xmlns:a16="http://schemas.microsoft.com/office/drawing/2014/main" id="{3A826DFF-3528-4B86-91C6-168D08DDCC1D}"/>
              </a:ext>
            </a:extLst>
          </p:cNvPr>
          <p:cNvSpPr/>
          <p:nvPr/>
        </p:nvSpPr>
        <p:spPr>
          <a:xfrm>
            <a:off x="1744212" y="5161839"/>
            <a:ext cx="8643581" cy="1046327"/>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3863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2ADEEA-84F6-7049-8BBF-F14F12482001}"/>
              </a:ext>
            </a:extLst>
          </p:cNvPr>
          <p:cNvSpPr>
            <a:spLocks noGrp="1"/>
          </p:cNvSpPr>
          <p:nvPr>
            <p:ph type="title"/>
          </p:nvPr>
        </p:nvSpPr>
        <p:spPr>
          <a:xfrm>
            <a:off x="1066800" y="169334"/>
            <a:ext cx="10058400" cy="1171787"/>
          </a:xfrm>
        </p:spPr>
        <p:txBody>
          <a:bodyPr>
            <a:normAutofit/>
          </a:bodyPr>
          <a:lstStyle/>
          <a:p>
            <a:r>
              <a:rPr lang="ja-JP" altLang="en-US" sz="3200" b="1">
                <a:solidFill>
                  <a:schemeClr val="tx1">
                    <a:lumMod val="85000"/>
                    <a:lumOff val="15000"/>
                  </a:schemeClr>
                </a:solidFill>
                <a:latin typeface="游ゴシック Medium" panose="020B0500000000000000" pitchFamily="50" charset="-128"/>
                <a:ea typeface="游ゴシック Medium" panose="020B0500000000000000" pitchFamily="50" charset="-128"/>
              </a:rPr>
              <a:t>現状分析</a:t>
            </a:r>
            <a:br>
              <a:rPr lang="ja-JP" altLang="en-US" sz="3600">
                <a:solidFill>
                  <a:schemeClr val="tx1">
                    <a:lumMod val="85000"/>
                    <a:lumOff val="15000"/>
                  </a:schemeClr>
                </a:solidFill>
                <a:latin typeface="Yu Gothic Light"/>
                <a:ea typeface="Yu Gothic Light"/>
              </a:rPr>
            </a:br>
            <a:r>
              <a:rPr kumimoji="1" lang="en-US" altLang="ja-JP" sz="4400">
                <a:latin typeface="游ゴシック" panose="020B0400000000000000" pitchFamily="50" charset="-128"/>
                <a:ea typeface="游ゴシック" panose="020B0400000000000000" pitchFamily="50" charset="-128"/>
              </a:rPr>
              <a:t>Question</a:t>
            </a:r>
            <a:endParaRPr lang="ja-JP" altLang="en-US" sz="4400">
              <a:latin typeface="游ゴシック" panose="020B0400000000000000" pitchFamily="50" charset="-128"/>
              <a:ea typeface="游ゴシック" panose="020B0400000000000000" pitchFamily="50" charset="-128"/>
            </a:endParaRPr>
          </a:p>
        </p:txBody>
      </p:sp>
      <p:pic>
        <p:nvPicPr>
          <p:cNvPr id="6" name="コンテンツ プレースホルダー 5">
            <a:extLst>
              <a:ext uri="{FF2B5EF4-FFF2-40B4-BE49-F238E27FC236}">
                <a16:creationId xmlns:a16="http://schemas.microsoft.com/office/drawing/2014/main" id="{86DAAFB8-19BA-404B-907F-9F3B3E9C8CC6}"/>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867299" y="1892300"/>
            <a:ext cx="6457402" cy="4011613"/>
          </a:xfrm>
        </p:spPr>
      </p:pic>
      <p:sp>
        <p:nvSpPr>
          <p:cNvPr id="3" name="スライド番号プレースホルダー 2">
            <a:extLst>
              <a:ext uri="{FF2B5EF4-FFF2-40B4-BE49-F238E27FC236}">
                <a16:creationId xmlns:a16="http://schemas.microsoft.com/office/drawing/2014/main" id="{95CD2929-F1B7-8D43-8A89-C42B9ADB4B74}"/>
              </a:ext>
            </a:extLst>
          </p:cNvPr>
          <p:cNvSpPr>
            <a:spLocks noGrp="1"/>
          </p:cNvSpPr>
          <p:nvPr>
            <p:ph type="sldNum" sz="quarter" idx="12"/>
          </p:nvPr>
        </p:nvSpPr>
        <p:spPr/>
        <p:txBody>
          <a:bodyPr/>
          <a:lstStyle/>
          <a:p>
            <a:fld id="{629637A9-119A-49DA-BD12-AAC58B377D80}" type="slidenum">
              <a:rPr lang="en-US" sz="3200" dirty="0"/>
              <a:t>4</a:t>
            </a:fld>
            <a:endParaRPr lang="en-US" sz="3200">
              <a:cs typeface="Calibri"/>
            </a:endParaRPr>
          </a:p>
        </p:txBody>
      </p:sp>
    </p:spTree>
    <p:extLst>
      <p:ext uri="{BB962C8B-B14F-4D97-AF65-F5344CB8AC3E}">
        <p14:creationId xmlns:p14="http://schemas.microsoft.com/office/powerpoint/2010/main" val="1546397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9F57BF-94B4-EE49-8BE5-17EC4E9DFC45}"/>
              </a:ext>
            </a:extLst>
          </p:cNvPr>
          <p:cNvSpPr>
            <a:spLocks noGrp="1"/>
          </p:cNvSpPr>
          <p:nvPr>
            <p:ph type="title"/>
          </p:nvPr>
        </p:nvSpPr>
        <p:spPr>
          <a:xfrm>
            <a:off x="1066800" y="276931"/>
            <a:ext cx="10058400" cy="1111766"/>
          </a:xfrm>
        </p:spPr>
        <p:txBody>
          <a:bodyPr>
            <a:noAutofit/>
          </a:bodyPr>
          <a:lstStyle/>
          <a:p>
            <a:r>
              <a:rPr lang="ja-JP" altLang="en-US" sz="3200" b="1">
                <a:cs typeface="Calibri Light"/>
              </a:rPr>
              <a:t>仮説導出</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ジェンダー観による葛藤</a:t>
            </a:r>
          </a:p>
        </p:txBody>
      </p:sp>
      <p:sp>
        <p:nvSpPr>
          <p:cNvPr id="3" name="スライド番号プレースホルダー 2">
            <a:extLst>
              <a:ext uri="{FF2B5EF4-FFF2-40B4-BE49-F238E27FC236}">
                <a16:creationId xmlns:a16="http://schemas.microsoft.com/office/drawing/2014/main" id="{E4A3AF46-F5A9-9040-958F-758DEA8249B4}"/>
              </a:ext>
            </a:extLst>
          </p:cNvPr>
          <p:cNvSpPr>
            <a:spLocks noGrp="1"/>
          </p:cNvSpPr>
          <p:nvPr>
            <p:ph type="sldNum" sz="quarter" idx="12"/>
          </p:nvPr>
        </p:nvSpPr>
        <p:spPr/>
        <p:txBody>
          <a:bodyPr/>
          <a:lstStyle/>
          <a:p>
            <a:fld id="{629637A9-119A-49DA-BD12-AAC58B377D80}" type="slidenum">
              <a:rPr lang="en-US" sz="3200" dirty="0"/>
              <a:t>40</a:t>
            </a:fld>
            <a:endParaRPr lang="en-US" sz="3200">
              <a:cs typeface="Calibri"/>
            </a:endParaRPr>
          </a:p>
        </p:txBody>
      </p:sp>
      <p:sp>
        <p:nvSpPr>
          <p:cNvPr id="5" name="角丸四角形 4">
            <a:extLst>
              <a:ext uri="{FF2B5EF4-FFF2-40B4-BE49-F238E27FC236}">
                <a16:creationId xmlns:a16="http://schemas.microsoft.com/office/drawing/2014/main" id="{0CABCCA5-DFE8-9C44-B5C6-340A08DA29FD}"/>
              </a:ext>
            </a:extLst>
          </p:cNvPr>
          <p:cNvSpPr/>
          <p:nvPr/>
        </p:nvSpPr>
        <p:spPr>
          <a:xfrm>
            <a:off x="613569" y="3984457"/>
            <a:ext cx="10972176" cy="1126499"/>
          </a:xfrm>
          <a:prstGeom prst="round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2900" spc="-50">
                <a:solidFill>
                  <a:schemeClr val="tx1">
                    <a:lumMod val="75000"/>
                    <a:lumOff val="25000"/>
                  </a:schemeClr>
                </a:solidFill>
                <a:latin typeface="Yu Gothic"/>
                <a:ea typeface="Yu Gothic"/>
                <a:cs typeface="+mj-cs"/>
              </a:rPr>
              <a:t>押し付けられたジェンダー観が原因で葛藤を誰しも経験している</a:t>
            </a:r>
          </a:p>
        </p:txBody>
      </p:sp>
      <p:sp>
        <p:nvSpPr>
          <p:cNvPr id="4" name="テキスト ボックス 3">
            <a:extLst>
              <a:ext uri="{FF2B5EF4-FFF2-40B4-BE49-F238E27FC236}">
                <a16:creationId xmlns:a16="http://schemas.microsoft.com/office/drawing/2014/main" id="{F6A8E58B-4A08-EE41-B8B7-7A9180DA43C0}"/>
              </a:ext>
            </a:extLst>
          </p:cNvPr>
          <p:cNvSpPr txBox="1"/>
          <p:nvPr/>
        </p:nvSpPr>
        <p:spPr>
          <a:xfrm>
            <a:off x="1135458" y="1959543"/>
            <a:ext cx="9913680" cy="1569660"/>
          </a:xfrm>
          <a:prstGeom prst="rect">
            <a:avLst/>
          </a:prstGeom>
          <a:noFill/>
        </p:spPr>
        <p:txBody>
          <a:bodyPr wrap="square" lIns="91440" tIns="45720" rIns="91440" bIns="45720" rtlCol="0" anchor="t">
            <a:spAutoFit/>
          </a:bodyPr>
          <a:lstStyle/>
          <a:p>
            <a:pPr algn="l"/>
            <a:r>
              <a:rPr lang="ja-JP" altLang="en-US" sz="2400">
                <a:latin typeface="Yu Gothic"/>
                <a:ea typeface="Yu Gothic"/>
              </a:rPr>
              <a:t>社会的要請によって「ジェンダー」が演じられていくこともあり、こうあるべきという「ジェンダー」の拘束によって、女性として男性として生きる上で様々な問題にぶつかり、葛藤を経験することは誰しもあるといえる。</a:t>
            </a:r>
            <a:r>
              <a:rPr lang="en-US" altLang="ja-JP" sz="2400">
                <a:latin typeface="Yu Gothic"/>
                <a:ea typeface="Yu Gothic"/>
              </a:rPr>
              <a:t>(</a:t>
            </a:r>
            <a:r>
              <a:rPr lang="ja-JP" altLang="en-US" sz="2400">
                <a:latin typeface="Yu Gothic"/>
                <a:ea typeface="Yu Gothic"/>
              </a:rPr>
              <a:t>奥野雅子.</a:t>
            </a:r>
            <a:r>
              <a:rPr lang="en-US" altLang="ja-JP" sz="2400">
                <a:latin typeface="Yu Gothic"/>
                <a:ea typeface="Yu Gothic"/>
              </a:rPr>
              <a:t>2009)</a:t>
            </a:r>
            <a:endParaRPr lang="ja-JP" altLang="en-US" sz="2400">
              <a:latin typeface="Yu Gothic"/>
              <a:ea typeface="Yu Gothic"/>
            </a:endParaRPr>
          </a:p>
        </p:txBody>
      </p:sp>
      <p:sp>
        <p:nvSpPr>
          <p:cNvPr id="10" name="テキスト ボックス 9">
            <a:extLst>
              <a:ext uri="{FF2B5EF4-FFF2-40B4-BE49-F238E27FC236}">
                <a16:creationId xmlns:a16="http://schemas.microsoft.com/office/drawing/2014/main" id="{B858A6A2-29ED-6F4E-B5E5-232949E2A0CD}"/>
              </a:ext>
            </a:extLst>
          </p:cNvPr>
          <p:cNvSpPr txBox="1"/>
          <p:nvPr/>
        </p:nvSpPr>
        <p:spPr>
          <a:xfrm>
            <a:off x="2987041" y="5657739"/>
            <a:ext cx="9104270" cy="923330"/>
          </a:xfrm>
          <a:prstGeom prst="rect">
            <a:avLst/>
          </a:prstGeom>
          <a:noFill/>
        </p:spPr>
        <p:txBody>
          <a:bodyPr wrap="square" rtlCol="0">
            <a:spAutoFit/>
          </a:bodyPr>
          <a:lstStyle/>
          <a:p>
            <a:pPr algn="l"/>
            <a:r>
              <a:rPr lang="en-US" altLang="ja-JP">
                <a:hlinkClick r:id="rId2"/>
              </a:rPr>
              <a:t>https://shokei.repo.nii.ac.jp/index.php?action=repository_action_common_download&amp;item_id=145&amp;item_no=1&amp;attribute_id=21&amp;file_no=1&amp;page_id=13&amp;block_id=21</a:t>
            </a:r>
            <a:endParaRPr lang="en-US" altLang="ja-JP"/>
          </a:p>
          <a:p>
            <a:pPr algn="l"/>
            <a:endParaRPr lang="ja-JP" altLang="en-US"/>
          </a:p>
        </p:txBody>
      </p:sp>
    </p:spTree>
    <p:extLst>
      <p:ext uri="{BB962C8B-B14F-4D97-AF65-F5344CB8AC3E}">
        <p14:creationId xmlns:p14="http://schemas.microsoft.com/office/powerpoint/2010/main" val="24378255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8EE152-18BA-714B-9C82-A6500F658550}"/>
              </a:ext>
            </a:extLst>
          </p:cNvPr>
          <p:cNvSpPr>
            <a:spLocks noGrp="1"/>
          </p:cNvSpPr>
          <p:nvPr>
            <p:ph type="title"/>
          </p:nvPr>
        </p:nvSpPr>
        <p:spPr>
          <a:xfrm>
            <a:off x="1066800" y="250614"/>
            <a:ext cx="10058400" cy="1143074"/>
          </a:xfrm>
        </p:spPr>
        <p:txBody>
          <a:bodyPr>
            <a:normAutofit fontScale="90000"/>
          </a:bodyPr>
          <a:lstStyle/>
          <a:p>
            <a:r>
              <a:rPr lang="ja-JP" altLang="en-US" sz="3600" b="1">
                <a:cs typeface="Calibri Light"/>
              </a:rPr>
              <a:t>仮説導出</a:t>
            </a:r>
            <a:br>
              <a:rPr lang="en-US" altLang="ja-JP" sz="3200">
                <a:latin typeface="游ゴシック Light"/>
                <a:ea typeface="游ゴシック Light"/>
              </a:rPr>
            </a:br>
            <a:r>
              <a:rPr kumimoji="1" lang="ja-JP" altLang="en-US" sz="4900">
                <a:latin typeface="游ゴシック" panose="020B0400000000000000" pitchFamily="50" charset="-128"/>
                <a:ea typeface="游ゴシック" panose="020B0400000000000000" pitchFamily="50" charset="-128"/>
              </a:rPr>
              <a:t>ジェンダーフリー広告への共感</a:t>
            </a:r>
          </a:p>
        </p:txBody>
      </p:sp>
      <p:sp>
        <p:nvSpPr>
          <p:cNvPr id="5" name="コンテンツ プレースホルダー 4">
            <a:extLst>
              <a:ext uri="{FF2B5EF4-FFF2-40B4-BE49-F238E27FC236}">
                <a16:creationId xmlns:a16="http://schemas.microsoft.com/office/drawing/2014/main" id="{CB3DA1A9-BDDD-2944-B2EE-2F69C1E5E448}"/>
              </a:ext>
            </a:extLst>
          </p:cNvPr>
          <p:cNvSpPr>
            <a:spLocks noGrp="1"/>
          </p:cNvSpPr>
          <p:nvPr>
            <p:ph idx="1"/>
          </p:nvPr>
        </p:nvSpPr>
        <p:spPr>
          <a:xfrm>
            <a:off x="619026" y="4510293"/>
            <a:ext cx="10706668" cy="1606729"/>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pPr algn="ctr"/>
            <a:r>
              <a:rPr kumimoji="1" lang="ja-JP" altLang="en-US" sz="3200">
                <a:solidFill>
                  <a:schemeClr val="tx1">
                    <a:lumMod val="75000"/>
                    <a:lumOff val="25000"/>
                  </a:schemeClr>
                </a:solidFill>
                <a:latin typeface="Yu Gothic"/>
                <a:ea typeface="Yu Gothic"/>
              </a:rPr>
              <a:t>ジェンダー観を解放してくれる広告は</a:t>
            </a:r>
            <a:r>
              <a:rPr lang="ja-JP" altLang="en-US" sz="3200">
                <a:solidFill>
                  <a:schemeClr val="tx1">
                    <a:lumMod val="75000"/>
                    <a:lumOff val="25000"/>
                  </a:schemeClr>
                </a:solidFill>
                <a:latin typeface="Yu Gothic"/>
                <a:ea typeface="Yu Gothic"/>
              </a:rPr>
              <a:t>共感</a:t>
            </a:r>
            <a:r>
              <a:rPr kumimoji="1" lang="ja-JP" altLang="en-US" sz="3200">
                <a:solidFill>
                  <a:schemeClr val="tx1">
                    <a:lumMod val="75000"/>
                    <a:lumOff val="25000"/>
                  </a:schemeClr>
                </a:solidFill>
                <a:latin typeface="Yu Gothic"/>
                <a:ea typeface="Yu Gothic"/>
              </a:rPr>
              <a:t>を抱きやすいのではないか</a:t>
            </a:r>
            <a:endParaRPr lang="ja-JP" altLang="en-US" sz="3200">
              <a:solidFill>
                <a:schemeClr val="tx1">
                  <a:lumMod val="75000"/>
                  <a:lumOff val="25000"/>
                </a:schemeClr>
              </a:solidFill>
              <a:latin typeface="Yu Gothic"/>
              <a:ea typeface="Yu Gothic"/>
            </a:endParaRPr>
          </a:p>
        </p:txBody>
      </p:sp>
      <p:sp>
        <p:nvSpPr>
          <p:cNvPr id="4" name="スライド番号プレースホルダー 3">
            <a:extLst>
              <a:ext uri="{FF2B5EF4-FFF2-40B4-BE49-F238E27FC236}">
                <a16:creationId xmlns:a16="http://schemas.microsoft.com/office/drawing/2014/main" id="{CF0EFA69-5ED1-4A4A-B028-CE0156C80F3A}"/>
              </a:ext>
            </a:extLst>
          </p:cNvPr>
          <p:cNvSpPr>
            <a:spLocks noGrp="1"/>
          </p:cNvSpPr>
          <p:nvPr>
            <p:ph type="sldNum" sz="quarter" idx="12"/>
          </p:nvPr>
        </p:nvSpPr>
        <p:spPr/>
        <p:txBody>
          <a:bodyPr/>
          <a:lstStyle/>
          <a:p>
            <a:fld id="{629637A9-119A-49DA-BD12-AAC58B377D80}" type="slidenum">
              <a:rPr lang="en-US" sz="3200" dirty="0"/>
              <a:t>41</a:t>
            </a:fld>
            <a:endParaRPr lang="en-US" sz="3200">
              <a:cs typeface="Calibri"/>
            </a:endParaRPr>
          </a:p>
        </p:txBody>
      </p:sp>
      <p:sp>
        <p:nvSpPr>
          <p:cNvPr id="7" name="下矢印 6">
            <a:extLst>
              <a:ext uri="{FF2B5EF4-FFF2-40B4-BE49-F238E27FC236}">
                <a16:creationId xmlns:a16="http://schemas.microsoft.com/office/drawing/2014/main" id="{B5783F77-CD11-1B48-9444-94176AD9AEAD}"/>
              </a:ext>
            </a:extLst>
          </p:cNvPr>
          <p:cNvSpPr/>
          <p:nvPr/>
        </p:nvSpPr>
        <p:spPr>
          <a:xfrm>
            <a:off x="5765130" y="3296988"/>
            <a:ext cx="661737" cy="725666"/>
          </a:xfrm>
          <a:prstGeom prst="downArrow">
            <a:avLst>
              <a:gd name="adj1" fmla="val 50000"/>
              <a:gd name="adj2" fmla="val 554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19A34A2-1969-F443-908D-DB28139E5211}"/>
              </a:ext>
            </a:extLst>
          </p:cNvPr>
          <p:cNvSpPr txBox="1"/>
          <p:nvPr/>
        </p:nvSpPr>
        <p:spPr>
          <a:xfrm>
            <a:off x="921128" y="2330755"/>
            <a:ext cx="10349739" cy="553998"/>
          </a:xfrm>
          <a:prstGeom prst="rect">
            <a:avLst/>
          </a:prstGeom>
          <a:noFill/>
        </p:spPr>
        <p:txBody>
          <a:bodyPr wrap="square" rtlCol="0">
            <a:spAutoFit/>
          </a:bodyPr>
          <a:lstStyle/>
          <a:p>
            <a:pPr algn="l"/>
            <a:r>
              <a:rPr lang="ja-JP" altLang="en-US" sz="3000">
                <a:latin typeface="Yu Gothic" panose="020B0400000000000000" pitchFamily="34" charset="-128"/>
                <a:ea typeface="Yu Gothic" panose="020B0400000000000000" pitchFamily="34" charset="-128"/>
              </a:rPr>
              <a:t>押し付けられたジェンダー観が原因で葛藤を経験している</a:t>
            </a:r>
          </a:p>
        </p:txBody>
      </p:sp>
    </p:spTree>
    <p:extLst>
      <p:ext uri="{BB962C8B-B14F-4D97-AF65-F5344CB8AC3E}">
        <p14:creationId xmlns:p14="http://schemas.microsoft.com/office/powerpoint/2010/main" val="37629351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E3BEED-31F3-3D4F-B7B2-9D69D001DCF6}"/>
              </a:ext>
            </a:extLst>
          </p:cNvPr>
          <p:cNvSpPr>
            <a:spLocks noGrp="1"/>
          </p:cNvSpPr>
          <p:nvPr>
            <p:ph type="title"/>
          </p:nvPr>
        </p:nvSpPr>
        <p:spPr/>
        <p:txBody>
          <a:bodyPr vert="horz" lIns="91440" tIns="45720" rIns="91440" bIns="45720" rtlCol="0" anchor="b">
            <a:noAutofit/>
          </a:bodyPr>
          <a:lstStyle/>
          <a:p>
            <a:r>
              <a:rPr lang="ja-JP" altLang="en-US" sz="3200" b="1">
                <a:cs typeface="Calibri Light"/>
              </a:rPr>
              <a:t>仮説導出</a:t>
            </a:r>
            <a:br>
              <a:rPr lang="ja-JP" altLang="en-US" sz="3200">
                <a:latin typeface="游ゴシック Light"/>
                <a:ea typeface="游ゴシック Light"/>
              </a:rPr>
            </a:br>
            <a:r>
              <a:rPr kumimoji="1" lang="ja-JP" altLang="en-US" sz="4400">
                <a:latin typeface="游ゴシック" panose="020B0400000000000000" pitchFamily="50" charset="-128"/>
                <a:ea typeface="游ゴシック" panose="020B0400000000000000" pitchFamily="50" charset="-128"/>
              </a:rPr>
              <a:t>情報を拡散させる基準</a:t>
            </a:r>
          </a:p>
        </p:txBody>
      </p:sp>
      <p:pic>
        <p:nvPicPr>
          <p:cNvPr id="5" name="図 5">
            <a:extLst>
              <a:ext uri="{FF2B5EF4-FFF2-40B4-BE49-F238E27FC236}">
                <a16:creationId xmlns:a16="http://schemas.microsoft.com/office/drawing/2014/main" id="{54ED1404-EF98-E14A-A7E7-7A41B862D7D4}"/>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14085" y="1883855"/>
            <a:ext cx="5432070" cy="3252916"/>
          </a:xfrm>
        </p:spPr>
      </p:pic>
      <p:sp>
        <p:nvSpPr>
          <p:cNvPr id="4" name="スライド番号プレースホルダー 3">
            <a:extLst>
              <a:ext uri="{FF2B5EF4-FFF2-40B4-BE49-F238E27FC236}">
                <a16:creationId xmlns:a16="http://schemas.microsoft.com/office/drawing/2014/main" id="{1EC25B5E-BCDD-A147-8A22-04D4096B1C18}"/>
              </a:ext>
            </a:extLst>
          </p:cNvPr>
          <p:cNvSpPr>
            <a:spLocks noGrp="1"/>
          </p:cNvSpPr>
          <p:nvPr>
            <p:ph type="sldNum" sz="quarter" idx="12"/>
          </p:nvPr>
        </p:nvSpPr>
        <p:spPr/>
        <p:txBody>
          <a:bodyPr/>
          <a:lstStyle/>
          <a:p>
            <a:fld id="{629637A9-119A-49DA-BD12-AAC58B377D80}" type="slidenum">
              <a:rPr lang="en-US" sz="3200" dirty="0" smtClean="0"/>
              <a:t>42</a:t>
            </a:fld>
            <a:endParaRPr lang="en-US" sz="3200">
              <a:cs typeface="Calibri"/>
            </a:endParaRPr>
          </a:p>
        </p:txBody>
      </p:sp>
      <p:sp>
        <p:nvSpPr>
          <p:cNvPr id="3" name="Rectangle: Rounded Corners 2">
            <a:extLst>
              <a:ext uri="{FF2B5EF4-FFF2-40B4-BE49-F238E27FC236}">
                <a16:creationId xmlns:a16="http://schemas.microsoft.com/office/drawing/2014/main" id="{3A464AAD-D0A2-4F64-A2BD-AB3577511CCF}"/>
              </a:ext>
            </a:extLst>
          </p:cNvPr>
          <p:cNvSpPr/>
          <p:nvPr/>
        </p:nvSpPr>
        <p:spPr>
          <a:xfrm>
            <a:off x="3159457" y="1709382"/>
            <a:ext cx="1592238" cy="255895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テキスト ボックス 6">
            <a:extLst>
              <a:ext uri="{FF2B5EF4-FFF2-40B4-BE49-F238E27FC236}">
                <a16:creationId xmlns:a16="http://schemas.microsoft.com/office/drawing/2014/main" id="{F4A3DB72-32B4-9148-B019-EA5E896CE7AC}"/>
              </a:ext>
            </a:extLst>
          </p:cNvPr>
          <p:cNvSpPr txBox="1"/>
          <p:nvPr/>
        </p:nvSpPr>
        <p:spPr>
          <a:xfrm>
            <a:off x="9037749" y="3941405"/>
            <a:ext cx="3029148" cy="1200329"/>
          </a:xfrm>
          <a:prstGeom prst="rect">
            <a:avLst/>
          </a:prstGeom>
          <a:noFill/>
        </p:spPr>
        <p:txBody>
          <a:bodyPr wrap="square" rtlCol="0">
            <a:spAutoFit/>
          </a:bodyPr>
          <a:lstStyle/>
          <a:p>
            <a:pPr algn="l"/>
            <a:r>
              <a:rPr lang="en-US" altLang="ja-JP">
                <a:hlinkClick r:id="rId3"/>
              </a:rPr>
              <a:t>https://dspace.jaist.ac.jp/dspace/bitstream/10119/14122/5/paper.pdf#page39</a:t>
            </a:r>
            <a:endParaRPr lang="en-US" altLang="ja-JP"/>
          </a:p>
          <a:p>
            <a:pPr algn="l"/>
            <a:endParaRPr lang="ja-JP" altLang="en-US"/>
          </a:p>
        </p:txBody>
      </p:sp>
      <p:sp>
        <p:nvSpPr>
          <p:cNvPr id="6" name="TextBox 5">
            <a:extLst>
              <a:ext uri="{FF2B5EF4-FFF2-40B4-BE49-F238E27FC236}">
                <a16:creationId xmlns:a16="http://schemas.microsoft.com/office/drawing/2014/main" id="{07B05DE5-3C2C-4971-A0CC-08875F5225C3}"/>
              </a:ext>
            </a:extLst>
          </p:cNvPr>
          <p:cNvSpPr txBox="1"/>
          <p:nvPr/>
        </p:nvSpPr>
        <p:spPr>
          <a:xfrm>
            <a:off x="3496101" y="5520519"/>
            <a:ext cx="704224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latin typeface="游ゴシック"/>
                <a:ea typeface="游ゴシック"/>
                <a:cs typeface="Calibri"/>
              </a:rPr>
              <a:t>共感するものは共有したくなる</a:t>
            </a:r>
            <a:endParaRPr lang="en-US" sz="3200">
              <a:latin typeface="游ゴシック"/>
              <a:ea typeface="游ゴシック"/>
              <a:cs typeface="Calibri"/>
            </a:endParaRPr>
          </a:p>
        </p:txBody>
      </p:sp>
      <p:sp>
        <p:nvSpPr>
          <p:cNvPr id="8" name="Rectangle: Rounded Corners 7">
            <a:extLst>
              <a:ext uri="{FF2B5EF4-FFF2-40B4-BE49-F238E27FC236}">
                <a16:creationId xmlns:a16="http://schemas.microsoft.com/office/drawing/2014/main" id="{AF332723-3EF6-45BD-826F-C4DC55228231}"/>
              </a:ext>
            </a:extLst>
          </p:cNvPr>
          <p:cNvSpPr/>
          <p:nvPr/>
        </p:nvSpPr>
        <p:spPr>
          <a:xfrm>
            <a:off x="3313705" y="5332436"/>
            <a:ext cx="6391700" cy="86435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28753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3D7EDA-C3F1-F648-A63F-E9106E5F7ED8}"/>
              </a:ext>
            </a:extLst>
          </p:cNvPr>
          <p:cNvSpPr>
            <a:spLocks noGrp="1"/>
          </p:cNvSpPr>
          <p:nvPr>
            <p:ph type="title"/>
          </p:nvPr>
        </p:nvSpPr>
        <p:spPr/>
        <p:txBody>
          <a:bodyPr>
            <a:normAutofit/>
          </a:bodyPr>
          <a:lstStyle/>
          <a:p>
            <a:r>
              <a:rPr lang="ja-JP" altLang="en-US" sz="3200" b="1">
                <a:cs typeface="Calibri Light"/>
              </a:rPr>
              <a:t>仮説導出</a:t>
            </a:r>
            <a:br>
              <a:rPr lang="ja-JP" altLang="en-US" sz="36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共有の重要性</a:t>
            </a:r>
          </a:p>
        </p:txBody>
      </p:sp>
      <p:sp>
        <p:nvSpPr>
          <p:cNvPr id="3" name="コンテンツ プレースホルダー 2">
            <a:extLst>
              <a:ext uri="{FF2B5EF4-FFF2-40B4-BE49-F238E27FC236}">
                <a16:creationId xmlns:a16="http://schemas.microsoft.com/office/drawing/2014/main" id="{58BF2CA9-94DF-2245-9D16-2FBC30004CF4}"/>
              </a:ext>
            </a:extLst>
          </p:cNvPr>
          <p:cNvSpPr>
            <a:spLocks noGrp="1"/>
          </p:cNvSpPr>
          <p:nvPr>
            <p:ph idx="1"/>
          </p:nvPr>
        </p:nvSpPr>
        <p:spPr>
          <a:xfrm>
            <a:off x="1006067" y="1439605"/>
            <a:ext cx="10058400" cy="2620210"/>
          </a:xfrm>
        </p:spPr>
        <p:txBody>
          <a:bodyPr vert="horz" lIns="0" tIns="45720" rIns="0" bIns="45720" rtlCol="0" anchor="t">
            <a:normAutofit/>
          </a:bodyPr>
          <a:lstStyle/>
          <a:p>
            <a:pPr marL="0" indent="0" fontAlgn="b">
              <a:buNone/>
            </a:pPr>
            <a:endParaRPr lang="ja-JP" altLang="en-US" sz="2400">
              <a:latin typeface="Yu Gothic"/>
              <a:ea typeface="Yu Gothic"/>
            </a:endParaRPr>
          </a:p>
          <a:p>
            <a:pPr fontAlgn="b"/>
            <a:r>
              <a:rPr kumimoji="1" lang="ja-JP" altLang="en-US" sz="2400">
                <a:latin typeface="Yu Gothic"/>
                <a:ea typeface="Yu Gothic"/>
              </a:rPr>
              <a:t>１８９８年に提唱された消費者行動モデルの</a:t>
            </a:r>
            <a:r>
              <a:rPr kumimoji="1" lang="en-US" altLang="ja-JP" sz="2400">
                <a:latin typeface="Yu Gothic"/>
                <a:ea typeface="Yu Gothic"/>
              </a:rPr>
              <a:t>AIDMA</a:t>
            </a:r>
            <a:r>
              <a:rPr kumimoji="1" lang="ja-JP" altLang="en-US" sz="2400">
                <a:latin typeface="Yu Gothic"/>
                <a:ea typeface="Yu Gothic"/>
              </a:rPr>
              <a:t>以来、ネット広告やネットショップの普及により、消費者の行動パターンが多様化している。</a:t>
            </a:r>
            <a:endParaRPr kumimoji="1" lang="en-US" altLang="ja-JP" sz="2400">
              <a:latin typeface="Yu Gothic"/>
              <a:ea typeface="Yu Gothic"/>
            </a:endParaRPr>
          </a:p>
          <a:p>
            <a:pPr fontAlgn="b"/>
            <a:r>
              <a:rPr kumimoji="1" lang="ja-JP" altLang="en-US" sz="2400">
                <a:latin typeface="Yu Gothic"/>
                <a:ea typeface="Yu Gothic"/>
              </a:rPr>
              <a:t>特にインターネット上で展開する消費者の行動パターンをみると</a:t>
            </a:r>
            <a:r>
              <a:rPr kumimoji="1" lang="ja-JP" altLang="en-US" sz="2800" u="sng">
                <a:latin typeface="Yu Gothic"/>
                <a:ea typeface="Yu Gothic"/>
              </a:rPr>
              <a:t>「</a:t>
            </a:r>
            <a:r>
              <a:rPr kumimoji="1" lang="en-US" altLang="ja-JP" sz="2800" u="sng">
                <a:latin typeface="Yu Gothic"/>
                <a:ea typeface="Yu Gothic"/>
              </a:rPr>
              <a:t>share</a:t>
            </a:r>
            <a:r>
              <a:rPr kumimoji="1" lang="ja-JP" altLang="en-US" sz="2800" u="sng">
                <a:latin typeface="Yu Gothic"/>
                <a:ea typeface="Yu Gothic"/>
              </a:rPr>
              <a:t>」（共有）という行動パターンが重要な役割を果たしている</a:t>
            </a:r>
            <a:r>
              <a:rPr kumimoji="1" lang="ja-JP" altLang="en-US" sz="2400">
                <a:latin typeface="Yu Gothic"/>
                <a:ea typeface="Yu Gothic"/>
              </a:rPr>
              <a:t>。</a:t>
            </a:r>
            <a:r>
              <a:rPr kumimoji="1" lang="ja-JP" sz="2400">
                <a:latin typeface="Yu Gothic"/>
                <a:ea typeface="Yu Gothic"/>
              </a:rPr>
              <a:t>（定平氏）</a:t>
            </a:r>
            <a:r>
              <a:rPr kumimoji="1" lang="en" altLang="ja-JP" sz="2400">
                <a:latin typeface="Yu Gothic"/>
                <a:ea typeface="Yu Gothic"/>
              </a:rPr>
              <a:t> </a:t>
            </a:r>
            <a:r>
              <a:rPr kumimoji="1" lang="en" altLang="ja-JP">
                <a:latin typeface="Yu Gothic"/>
                <a:ea typeface="Yu Gothic"/>
              </a:rPr>
              <a:t>IPSJ-Z77-2M-07.pdf</a:t>
            </a:r>
          </a:p>
          <a:p>
            <a:pPr fontAlgn="b"/>
            <a:endParaRPr kumimoji="1" lang="ja-JP" sz="2400">
              <a:ea typeface="+mn-lt"/>
              <a:cs typeface="+mn-lt"/>
            </a:endParaRPr>
          </a:p>
          <a:p>
            <a:endParaRPr lang="ja-JP" altLang="en-US" sz="2400">
              <a:latin typeface="Yu Gothic"/>
              <a:ea typeface="Yu Gothic"/>
            </a:endParaRPr>
          </a:p>
        </p:txBody>
      </p:sp>
      <p:sp>
        <p:nvSpPr>
          <p:cNvPr id="5" name="スライド番号プレースホルダー 4">
            <a:extLst>
              <a:ext uri="{FF2B5EF4-FFF2-40B4-BE49-F238E27FC236}">
                <a16:creationId xmlns:a16="http://schemas.microsoft.com/office/drawing/2014/main" id="{3942AE31-D900-2148-AB7F-11C397676228}"/>
              </a:ext>
            </a:extLst>
          </p:cNvPr>
          <p:cNvSpPr>
            <a:spLocks noGrp="1"/>
          </p:cNvSpPr>
          <p:nvPr>
            <p:ph type="sldNum" sz="quarter" idx="12"/>
          </p:nvPr>
        </p:nvSpPr>
        <p:spPr/>
        <p:txBody>
          <a:bodyPr/>
          <a:lstStyle/>
          <a:p>
            <a:fld id="{629637A9-119A-49DA-BD12-AAC58B377D80}" type="slidenum">
              <a:rPr lang="en-US" sz="3200" dirty="0"/>
              <a:t>43</a:t>
            </a:fld>
            <a:endParaRPr lang="en-US" sz="3200">
              <a:cs typeface="Calibri"/>
            </a:endParaRPr>
          </a:p>
        </p:txBody>
      </p:sp>
      <p:sp>
        <p:nvSpPr>
          <p:cNvPr id="6" name="角丸四角形 5">
            <a:extLst>
              <a:ext uri="{FF2B5EF4-FFF2-40B4-BE49-F238E27FC236}">
                <a16:creationId xmlns:a16="http://schemas.microsoft.com/office/drawing/2014/main" id="{076706F8-B166-5D42-9FDE-080C4DB94317}"/>
              </a:ext>
            </a:extLst>
          </p:cNvPr>
          <p:cNvSpPr/>
          <p:nvPr/>
        </p:nvSpPr>
        <p:spPr>
          <a:xfrm>
            <a:off x="241841" y="4939676"/>
            <a:ext cx="11712412" cy="867711"/>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solidFill>
                  <a:schemeClr val="tx1"/>
                </a:solidFill>
                <a:latin typeface="Yu Gothic"/>
                <a:ea typeface="Yu Gothic"/>
              </a:rPr>
              <a:t>消費者行動の中で新たに「共有」が重要な役割を担っている</a:t>
            </a:r>
            <a:endParaRPr kumimoji="1" lang="ja-JP" altLang="en-US" sz="3200">
              <a:solidFill>
                <a:schemeClr val="tx1"/>
              </a:solidFill>
              <a:latin typeface="Yu Gothic"/>
              <a:ea typeface="Yu Gothic"/>
            </a:endParaRPr>
          </a:p>
        </p:txBody>
      </p:sp>
    </p:spTree>
    <p:extLst>
      <p:ext uri="{BB962C8B-B14F-4D97-AF65-F5344CB8AC3E}">
        <p14:creationId xmlns:p14="http://schemas.microsoft.com/office/powerpoint/2010/main" val="2090687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1B28EB-ACD2-9540-9DE3-4CFF45D2C016}"/>
              </a:ext>
            </a:extLst>
          </p:cNvPr>
          <p:cNvSpPr>
            <a:spLocks noGrp="1"/>
          </p:cNvSpPr>
          <p:nvPr>
            <p:ph type="title"/>
          </p:nvPr>
        </p:nvSpPr>
        <p:spPr/>
        <p:txBody>
          <a:bodyPr>
            <a:normAutofit/>
          </a:bodyPr>
          <a:lstStyle/>
          <a:p>
            <a:r>
              <a:rPr lang="ja-JP" altLang="en-US" sz="3200" b="1">
                <a:cs typeface="Calibri Light"/>
              </a:rPr>
              <a:t>仮説導出</a:t>
            </a:r>
            <a:br>
              <a:rPr lang="ja-JP" altLang="en-US" sz="36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共有したくなる広告</a:t>
            </a:r>
          </a:p>
        </p:txBody>
      </p:sp>
      <p:sp>
        <p:nvSpPr>
          <p:cNvPr id="3" name="コンテンツ プレースホルダー 2">
            <a:extLst>
              <a:ext uri="{FF2B5EF4-FFF2-40B4-BE49-F238E27FC236}">
                <a16:creationId xmlns:a16="http://schemas.microsoft.com/office/drawing/2014/main" id="{CF7D70BD-6596-2349-8085-7C309682FCC8}"/>
              </a:ext>
            </a:extLst>
          </p:cNvPr>
          <p:cNvSpPr>
            <a:spLocks noGrp="1"/>
          </p:cNvSpPr>
          <p:nvPr>
            <p:ph idx="1"/>
          </p:nvPr>
        </p:nvSpPr>
        <p:spPr>
          <a:xfrm>
            <a:off x="1089546" y="4852990"/>
            <a:ext cx="10592937" cy="1443584"/>
          </a:xfrm>
        </p:spPr>
        <p:txBody>
          <a:bodyPr vert="horz" lIns="0" tIns="45720" rIns="0" bIns="45720" rtlCol="0" anchor="t">
            <a:normAutofit/>
          </a:bodyPr>
          <a:lstStyle/>
          <a:p>
            <a:pPr marL="0" indent="0">
              <a:buNone/>
            </a:pPr>
            <a:r>
              <a:rPr kumimoji="1" lang="ja-JP" altLang="en-US" sz="2800">
                <a:latin typeface="Yu Gothic"/>
                <a:ea typeface="Yu Gothic"/>
              </a:rPr>
              <a:t>本研究における共有</a:t>
            </a:r>
            <a:endParaRPr lang="ja-JP" altLang="en-US" sz="2800">
              <a:latin typeface="Yu Gothic"/>
              <a:ea typeface="Yu Gothic"/>
            </a:endParaRPr>
          </a:p>
          <a:p>
            <a:r>
              <a:rPr kumimoji="1" lang="ja-JP" altLang="en-US" sz="2800">
                <a:latin typeface="Yu Gothic"/>
                <a:ea typeface="Yu Gothic"/>
              </a:rPr>
              <a:t>→Twitterのリツイート、コメント、Instagramのストーリーズにあげる、他人に話す</a:t>
            </a:r>
            <a:endParaRPr lang="ja-JP" altLang="en-US" sz="2800">
              <a:latin typeface="Yu Gothic"/>
              <a:ea typeface="Yu Gothic"/>
            </a:endParaRPr>
          </a:p>
        </p:txBody>
      </p:sp>
      <p:sp>
        <p:nvSpPr>
          <p:cNvPr id="6" name="スライド番号プレースホルダー 5">
            <a:extLst>
              <a:ext uri="{FF2B5EF4-FFF2-40B4-BE49-F238E27FC236}">
                <a16:creationId xmlns:a16="http://schemas.microsoft.com/office/drawing/2014/main" id="{385E2CE2-E866-3441-BD0D-34D7730D234A}"/>
              </a:ext>
            </a:extLst>
          </p:cNvPr>
          <p:cNvSpPr>
            <a:spLocks noGrp="1"/>
          </p:cNvSpPr>
          <p:nvPr>
            <p:ph type="sldNum" sz="quarter" idx="12"/>
          </p:nvPr>
        </p:nvSpPr>
        <p:spPr/>
        <p:txBody>
          <a:bodyPr/>
          <a:lstStyle/>
          <a:p>
            <a:fld id="{629637A9-119A-49DA-BD12-AAC58B377D80}" type="slidenum">
              <a:rPr lang="en-US" sz="3200" dirty="0"/>
              <a:t>44</a:t>
            </a:fld>
            <a:endParaRPr lang="en-US" sz="3200">
              <a:cs typeface="Calibri"/>
            </a:endParaRPr>
          </a:p>
        </p:txBody>
      </p:sp>
      <p:sp>
        <p:nvSpPr>
          <p:cNvPr id="5" name="角丸四角形 4">
            <a:extLst>
              <a:ext uri="{FF2B5EF4-FFF2-40B4-BE49-F238E27FC236}">
                <a16:creationId xmlns:a16="http://schemas.microsoft.com/office/drawing/2014/main" id="{2B5C0D15-A963-F046-B87D-0A9EB82A6EF6}"/>
              </a:ext>
            </a:extLst>
          </p:cNvPr>
          <p:cNvSpPr/>
          <p:nvPr/>
        </p:nvSpPr>
        <p:spPr>
          <a:xfrm>
            <a:off x="510114" y="2321186"/>
            <a:ext cx="11181467" cy="1545745"/>
          </a:xfrm>
          <a:prstGeom prst="roundRect">
            <a:avLst/>
          </a:prstGeom>
          <a:ln w="5715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3200">
                <a:latin typeface="Yu Gothic"/>
                <a:ea typeface="Yu Gothic"/>
              </a:rPr>
              <a:t>共有されやすい特徴を持ったジェンダーフリー広告は</a:t>
            </a:r>
            <a:r>
              <a:rPr lang="en-US" altLang="ja-JP" sz="3200" err="1">
                <a:latin typeface="Yu Gothic"/>
                <a:ea typeface="Yu Gothic"/>
              </a:rPr>
              <a:t>SDGs広告</a:t>
            </a:r>
            <a:r>
              <a:rPr lang="ja-JP" altLang="en-US" sz="3200">
                <a:latin typeface="Yu Gothic"/>
                <a:ea typeface="Yu Gothic"/>
              </a:rPr>
              <a:t>の中で環境広告よりも</a:t>
            </a:r>
            <a:r>
              <a:rPr lang="ja-JP" altLang="en-US" sz="3200" u="sng">
                <a:latin typeface="Yu Gothic"/>
                <a:ea typeface="Yu Gothic"/>
              </a:rPr>
              <a:t>共有</a:t>
            </a:r>
            <a:r>
              <a:rPr lang="ja-JP" altLang="en-US" sz="3200">
                <a:latin typeface="Yu Gothic"/>
                <a:ea typeface="Yu Gothic"/>
              </a:rPr>
              <a:t>されやすいのではないか</a:t>
            </a:r>
          </a:p>
          <a:p>
            <a:pPr algn="ctr"/>
            <a:endParaRPr kumimoji="1" lang="ja-JP" altLang="en-US">
              <a:latin typeface="Yu Gothic"/>
              <a:ea typeface="Yu Gothic"/>
            </a:endParaRPr>
          </a:p>
        </p:txBody>
      </p:sp>
    </p:spTree>
    <p:extLst>
      <p:ext uri="{BB962C8B-B14F-4D97-AF65-F5344CB8AC3E}">
        <p14:creationId xmlns:p14="http://schemas.microsoft.com/office/powerpoint/2010/main" val="19711016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1C69BF98-2560-5B40-A274-40EC5724A9BD}"/>
              </a:ext>
            </a:extLst>
          </p:cNvPr>
          <p:cNvSpPr txBox="1">
            <a:spLocks/>
          </p:cNvSpPr>
          <p:nvPr/>
        </p:nvSpPr>
        <p:spPr>
          <a:xfrm>
            <a:off x="3569547" y="2562013"/>
            <a:ext cx="5052906" cy="173397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lt1"/>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lt1"/>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9pPr>
          </a:lstStyle>
          <a:p>
            <a:pPr algn="ctr"/>
            <a:r>
              <a:rPr kumimoji="0" lang="ja-JP" altLang="en-US" sz="5400" b="1">
                <a:solidFill>
                  <a:schemeClr val="tx1"/>
                </a:solidFill>
                <a:latin typeface="游ゴシック Medium" panose="020B0500000000000000" pitchFamily="50" charset="-128"/>
                <a:ea typeface="游ゴシック Medium" panose="020B0500000000000000" pitchFamily="50" charset="-128"/>
                <a:cs typeface="Calibri"/>
              </a:rPr>
              <a:t>仮説</a:t>
            </a:r>
            <a:endParaRPr kumimoji="0" lang="en-US" sz="4400" b="1">
              <a:solidFill>
                <a:schemeClr val="tx1"/>
              </a:solidFill>
              <a:latin typeface="游ゴシック Medium" panose="020B0500000000000000" pitchFamily="50" charset="-128"/>
              <a:ea typeface="游ゴシック Medium" panose="020B0500000000000000" pitchFamily="50" charset="-128"/>
            </a:endParaRPr>
          </a:p>
        </p:txBody>
      </p:sp>
      <p:sp>
        <p:nvSpPr>
          <p:cNvPr id="3" name="スライド番号プレースホルダー 2">
            <a:extLst>
              <a:ext uri="{FF2B5EF4-FFF2-40B4-BE49-F238E27FC236}">
                <a16:creationId xmlns:a16="http://schemas.microsoft.com/office/drawing/2014/main" id="{D339A6FC-94A0-F84F-8A0A-BB058B263BD4}"/>
              </a:ext>
            </a:extLst>
          </p:cNvPr>
          <p:cNvSpPr>
            <a:spLocks noGrp="1"/>
          </p:cNvSpPr>
          <p:nvPr>
            <p:ph type="sldNum" sz="quarter" idx="12"/>
          </p:nvPr>
        </p:nvSpPr>
        <p:spPr/>
        <p:txBody>
          <a:bodyPr/>
          <a:lstStyle/>
          <a:p>
            <a:fld id="{4FAB73BC-B049-4115-A692-8D63A059BFB8}" type="slidenum">
              <a:rPr lang="en-US" sz="3200" dirty="0"/>
              <a:pPr/>
              <a:t>45</a:t>
            </a:fld>
            <a:endParaRPr lang="en-US" sz="3200">
              <a:cs typeface="Calibri"/>
            </a:endParaRPr>
          </a:p>
        </p:txBody>
      </p:sp>
    </p:spTree>
    <p:extLst>
      <p:ext uri="{BB962C8B-B14F-4D97-AF65-F5344CB8AC3E}">
        <p14:creationId xmlns:p14="http://schemas.microsoft.com/office/powerpoint/2010/main" val="14445823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6CCAE8-1A97-F543-9E51-5AC737813CD3}"/>
              </a:ext>
            </a:extLst>
          </p:cNvPr>
          <p:cNvSpPr>
            <a:spLocks noGrp="1"/>
          </p:cNvSpPr>
          <p:nvPr>
            <p:ph type="title"/>
          </p:nvPr>
        </p:nvSpPr>
        <p:spPr/>
        <p:txBody>
          <a:bodyPr/>
          <a:lstStyle/>
          <a:p>
            <a:r>
              <a:rPr kumimoji="1" lang="ja-JP" altLang="en-US" b="1"/>
              <a:t>仮説</a:t>
            </a:r>
          </a:p>
        </p:txBody>
      </p:sp>
      <p:sp>
        <p:nvSpPr>
          <p:cNvPr id="3" name="スライド番号プレースホルダー 2">
            <a:extLst>
              <a:ext uri="{FF2B5EF4-FFF2-40B4-BE49-F238E27FC236}">
                <a16:creationId xmlns:a16="http://schemas.microsoft.com/office/drawing/2014/main" id="{02611B32-0C7E-334D-9070-630E0452900B}"/>
              </a:ext>
            </a:extLst>
          </p:cNvPr>
          <p:cNvSpPr>
            <a:spLocks noGrp="1"/>
          </p:cNvSpPr>
          <p:nvPr>
            <p:ph type="sldNum" sz="quarter" idx="12"/>
          </p:nvPr>
        </p:nvSpPr>
        <p:spPr/>
        <p:txBody>
          <a:bodyPr/>
          <a:lstStyle/>
          <a:p>
            <a:fld id="{629637A9-119A-49DA-BD12-AAC58B377D80}" type="slidenum">
              <a:rPr lang="en-US" sz="3200" dirty="0"/>
              <a:t>46</a:t>
            </a:fld>
            <a:endParaRPr lang="en-US" sz="3200">
              <a:cs typeface="Calibri"/>
            </a:endParaRPr>
          </a:p>
        </p:txBody>
      </p:sp>
      <p:sp>
        <p:nvSpPr>
          <p:cNvPr id="5" name="角丸四角形 4">
            <a:extLst>
              <a:ext uri="{FF2B5EF4-FFF2-40B4-BE49-F238E27FC236}">
                <a16:creationId xmlns:a16="http://schemas.microsoft.com/office/drawing/2014/main" id="{BA738D5C-11B9-D540-8202-B66C9E42E452}"/>
              </a:ext>
            </a:extLst>
          </p:cNvPr>
          <p:cNvSpPr/>
          <p:nvPr/>
        </p:nvSpPr>
        <p:spPr>
          <a:xfrm>
            <a:off x="694714" y="2782017"/>
            <a:ext cx="11216232" cy="1740073"/>
          </a:xfrm>
          <a:prstGeom prst="roundRect">
            <a:avLst/>
          </a:prstGeom>
          <a:noFill/>
          <a:ln w="5715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endParaRPr lang="en-US" altLang="ja-JP">
              <a:solidFill>
                <a:schemeClr val="dk1"/>
              </a:solidFill>
              <a:latin typeface="Yu Gothic"/>
              <a:ea typeface="Yu Gothic"/>
            </a:endParaRPr>
          </a:p>
          <a:p>
            <a:pPr algn="ctr"/>
            <a:r>
              <a:rPr lang="ja-JP" altLang="en-US" sz="3200" b="1">
                <a:latin typeface="Yu Gothic"/>
                <a:ea typeface="Yu Gothic"/>
              </a:rPr>
              <a:t>ジェンダーフリー広告は環境広告に比べて共有したくなる</a:t>
            </a:r>
            <a:endParaRPr lang="ja-JP" altLang="en-US" sz="3200" b="1">
              <a:latin typeface="Yu Gothic"/>
              <a:ea typeface="Yu Gothic"/>
              <a:cs typeface="Calibri"/>
            </a:endParaRPr>
          </a:p>
          <a:p>
            <a:pPr algn="ctr"/>
            <a:endParaRPr lang="ja-JP" altLang="en-US">
              <a:solidFill>
                <a:schemeClr val="dk1"/>
              </a:solidFill>
              <a:latin typeface="Yu Gothic"/>
              <a:ea typeface="Yu Gothic"/>
            </a:endParaRPr>
          </a:p>
        </p:txBody>
      </p:sp>
    </p:spTree>
    <p:extLst>
      <p:ext uri="{BB962C8B-B14F-4D97-AF65-F5344CB8AC3E}">
        <p14:creationId xmlns:p14="http://schemas.microsoft.com/office/powerpoint/2010/main" val="42413131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6C743D-EA2F-40C3-8202-D5B3F4CE6103}"/>
              </a:ext>
            </a:extLst>
          </p:cNvPr>
          <p:cNvSpPr>
            <a:spLocks noGrp="1"/>
          </p:cNvSpPr>
          <p:nvPr>
            <p:ph type="sldNum" sz="quarter" idx="12"/>
          </p:nvPr>
        </p:nvSpPr>
        <p:spPr/>
        <p:txBody>
          <a:bodyPr/>
          <a:lstStyle/>
          <a:p>
            <a:fld id="{4FAB73BC-B049-4115-A692-8D63A059BFB8}" type="slidenum">
              <a:rPr lang="en-US" sz="3200" dirty="0"/>
              <a:pPr/>
              <a:t>47</a:t>
            </a:fld>
            <a:endParaRPr lang="en-US" sz="3200"/>
          </a:p>
        </p:txBody>
      </p:sp>
      <p:sp>
        <p:nvSpPr>
          <p:cNvPr id="3" name="TextBox 2">
            <a:extLst>
              <a:ext uri="{FF2B5EF4-FFF2-40B4-BE49-F238E27FC236}">
                <a16:creationId xmlns:a16="http://schemas.microsoft.com/office/drawing/2014/main" id="{EA40A9CF-D07B-4964-8AE4-C71097AE6C57}"/>
              </a:ext>
            </a:extLst>
          </p:cNvPr>
          <p:cNvSpPr txBox="1"/>
          <p:nvPr/>
        </p:nvSpPr>
        <p:spPr>
          <a:xfrm>
            <a:off x="4506415" y="2967335"/>
            <a:ext cx="317917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5400" b="1">
                <a:latin typeface="游ゴシック Medium" panose="020B0500000000000000" pitchFamily="50" charset="-128"/>
                <a:ea typeface="游ゴシック Medium" panose="020B0500000000000000" pitchFamily="50" charset="-128"/>
                <a:cs typeface="Calibri"/>
              </a:rPr>
              <a:t>仮説検証</a:t>
            </a:r>
            <a:endParaRPr lang="en-US" sz="5400" b="1">
              <a:latin typeface="游ゴシック Medium" panose="020B0500000000000000" pitchFamily="50" charset="-128"/>
              <a:ea typeface="游ゴシック Medium" panose="020B0500000000000000" pitchFamily="50" charset="-128"/>
              <a:cs typeface="Calibri"/>
            </a:endParaRPr>
          </a:p>
        </p:txBody>
      </p:sp>
      <p:sp>
        <p:nvSpPr>
          <p:cNvPr id="4" name="Rectangle 3">
            <a:extLst>
              <a:ext uri="{FF2B5EF4-FFF2-40B4-BE49-F238E27FC236}">
                <a16:creationId xmlns:a16="http://schemas.microsoft.com/office/drawing/2014/main" id="{CD49692B-9633-4A1D-B703-FA2B8030F1FD}"/>
              </a:ext>
            </a:extLst>
          </p:cNvPr>
          <p:cNvSpPr/>
          <p:nvPr/>
        </p:nvSpPr>
        <p:spPr>
          <a:xfrm>
            <a:off x="3542453" y="2582333"/>
            <a:ext cx="5107093" cy="169333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572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CF8BD15-FF4E-45B3-A462-F08B1E2297D2}"/>
              </a:ext>
            </a:extLst>
          </p:cNvPr>
          <p:cNvSpPr/>
          <p:nvPr/>
        </p:nvSpPr>
        <p:spPr>
          <a:xfrm>
            <a:off x="1028776" y="1842346"/>
            <a:ext cx="10309013" cy="3806613"/>
          </a:xfrm>
          <a:prstGeom prst="roundRect">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8467FD61-1520-C441-B54B-27840FC39CF2}"/>
              </a:ext>
            </a:extLst>
          </p:cNvPr>
          <p:cNvSpPr>
            <a:spLocks noGrp="1"/>
          </p:cNvSpPr>
          <p:nvPr>
            <p:ph type="title"/>
          </p:nvPr>
        </p:nvSpPr>
        <p:spPr/>
        <p:txBody>
          <a:bodyPr>
            <a:normAutofit/>
          </a:bodyPr>
          <a:lstStyle/>
          <a:p>
            <a:r>
              <a:rPr kumimoji="1" lang="ja-JP" altLang="en-US" b="1"/>
              <a:t>調査概要</a:t>
            </a:r>
            <a:endParaRPr lang="ja-JP" altLang="en-US" b="1"/>
          </a:p>
        </p:txBody>
      </p:sp>
      <p:sp>
        <p:nvSpPr>
          <p:cNvPr id="3" name="コンテンツ プレースホルダー 2">
            <a:extLst>
              <a:ext uri="{FF2B5EF4-FFF2-40B4-BE49-F238E27FC236}">
                <a16:creationId xmlns:a16="http://schemas.microsoft.com/office/drawing/2014/main" id="{34810742-D4DF-9B46-8EE8-AD87B6600F7F}"/>
              </a:ext>
            </a:extLst>
          </p:cNvPr>
          <p:cNvSpPr>
            <a:spLocks noGrp="1"/>
          </p:cNvSpPr>
          <p:nvPr>
            <p:ph idx="1"/>
          </p:nvPr>
        </p:nvSpPr>
        <p:spPr>
          <a:xfrm>
            <a:off x="1520613" y="2261426"/>
            <a:ext cx="10058400" cy="4099715"/>
          </a:xfrm>
        </p:spPr>
        <p:txBody>
          <a:bodyPr vert="horz" lIns="0" tIns="45720" rIns="0" bIns="45720" rtlCol="0" anchor="t">
            <a:normAutofit/>
          </a:bodyPr>
          <a:lstStyle/>
          <a:p>
            <a:r>
              <a:rPr lang="ja-JP" altLang="en-US" sz="2400">
                <a:latin typeface="游ゴシック"/>
                <a:ea typeface="游ゴシック"/>
                <a:cs typeface="Calibri"/>
              </a:rPr>
              <a:t>調査目的：ジェンダーフリー広告が消費者に与える影響を調査</a:t>
            </a:r>
          </a:p>
          <a:p>
            <a:r>
              <a:rPr lang="ja-JP" altLang="en-US" sz="2400">
                <a:latin typeface="游ゴシック"/>
                <a:ea typeface="游ゴシック"/>
                <a:cs typeface="Calibri"/>
              </a:rPr>
              <a:t>調査対象者：</a:t>
            </a:r>
            <a:r>
              <a:rPr lang="en-US" altLang="ja-JP" sz="2400">
                <a:latin typeface="游ゴシック"/>
                <a:ea typeface="游ゴシック"/>
                <a:cs typeface="Calibri"/>
              </a:rPr>
              <a:t>Google</a:t>
            </a:r>
            <a:r>
              <a:rPr lang="ja-JP" altLang="en-US" sz="2400">
                <a:latin typeface="游ゴシック"/>
                <a:ea typeface="游ゴシック"/>
                <a:cs typeface="Calibri"/>
              </a:rPr>
              <a:t>フォームでのアンケート回答者</a:t>
            </a:r>
          </a:p>
          <a:p>
            <a:r>
              <a:rPr lang="ja-JP" altLang="en-US" sz="2400">
                <a:latin typeface="游ゴシック"/>
                <a:ea typeface="游ゴシック"/>
                <a:cs typeface="Calibri"/>
              </a:rPr>
              <a:t>調査期間：</a:t>
            </a:r>
            <a:r>
              <a:rPr lang="en-US" altLang="ja-JP" sz="2400">
                <a:latin typeface="游ゴシック"/>
                <a:ea typeface="游ゴシック"/>
                <a:cs typeface="Calibri"/>
              </a:rPr>
              <a:t>12</a:t>
            </a:r>
            <a:r>
              <a:rPr lang="ja-JP" altLang="en-US" sz="2400">
                <a:latin typeface="游ゴシック"/>
                <a:ea typeface="游ゴシック"/>
                <a:cs typeface="Calibri"/>
              </a:rPr>
              <a:t>月</a:t>
            </a:r>
            <a:r>
              <a:rPr lang="en-US" altLang="ja-JP" sz="2400">
                <a:latin typeface="游ゴシック"/>
                <a:ea typeface="游ゴシック"/>
                <a:cs typeface="Calibri"/>
              </a:rPr>
              <a:t>11</a:t>
            </a:r>
            <a:r>
              <a:rPr lang="ja-JP" altLang="en-US" sz="2400">
                <a:latin typeface="游ゴシック"/>
                <a:ea typeface="游ゴシック"/>
                <a:cs typeface="Calibri"/>
              </a:rPr>
              <a:t>日</a:t>
            </a:r>
            <a:r>
              <a:rPr lang="en-US" altLang="ja-JP" sz="2400">
                <a:latin typeface="游ゴシック"/>
                <a:ea typeface="游ゴシック"/>
                <a:cs typeface="Calibri"/>
              </a:rPr>
              <a:t>〜12</a:t>
            </a:r>
            <a:r>
              <a:rPr lang="ja-JP" altLang="en-US" sz="2400">
                <a:latin typeface="游ゴシック"/>
                <a:ea typeface="游ゴシック"/>
                <a:cs typeface="Calibri"/>
              </a:rPr>
              <a:t>月</a:t>
            </a:r>
            <a:r>
              <a:rPr lang="en-US" altLang="ja-JP" sz="2400">
                <a:latin typeface="游ゴシック"/>
                <a:ea typeface="游ゴシック"/>
                <a:cs typeface="Calibri"/>
              </a:rPr>
              <a:t>12</a:t>
            </a:r>
            <a:r>
              <a:rPr lang="ja-JP" altLang="en-US" sz="2400">
                <a:latin typeface="游ゴシック"/>
                <a:ea typeface="游ゴシック"/>
                <a:cs typeface="Calibri"/>
              </a:rPr>
              <a:t>日</a:t>
            </a:r>
          </a:p>
          <a:p>
            <a:r>
              <a:rPr lang="ja-JP" altLang="en-US" sz="2400">
                <a:latin typeface="游ゴシック"/>
                <a:ea typeface="游ゴシック"/>
                <a:cs typeface="Calibri"/>
              </a:rPr>
              <a:t>調査方法：Googleフォームによるアンケート調査</a:t>
            </a:r>
          </a:p>
          <a:p>
            <a:r>
              <a:rPr lang="ja-JP" altLang="en-US" sz="2400">
                <a:latin typeface="游ゴシック"/>
                <a:ea typeface="游ゴシック"/>
                <a:cs typeface="Calibri"/>
              </a:rPr>
              <a:t>サンプルサイズ：ジェンダーフリー広告１４２人、環境広告１２１人</a:t>
            </a:r>
          </a:p>
          <a:p>
            <a:r>
              <a:rPr lang="ja-JP" altLang="en-US" sz="2400">
                <a:latin typeface="游ゴシック"/>
                <a:ea typeface="游ゴシック"/>
                <a:cs typeface="Calibri"/>
              </a:rPr>
              <a:t>分析方法：</a:t>
            </a:r>
            <a:r>
              <a:rPr lang="en-US" altLang="ja-JP" sz="2400">
                <a:latin typeface="游ゴシック"/>
                <a:ea typeface="游ゴシック"/>
                <a:cs typeface="Calibri"/>
              </a:rPr>
              <a:t>t</a:t>
            </a:r>
            <a:r>
              <a:rPr lang="ja-JP" altLang="en-US" sz="2400">
                <a:latin typeface="游ゴシック"/>
                <a:ea typeface="游ゴシック"/>
                <a:cs typeface="Calibri"/>
              </a:rPr>
              <a:t>検定</a:t>
            </a:r>
          </a:p>
        </p:txBody>
      </p:sp>
      <p:sp>
        <p:nvSpPr>
          <p:cNvPr id="4" name="スライド番号プレースホルダー 3">
            <a:extLst>
              <a:ext uri="{FF2B5EF4-FFF2-40B4-BE49-F238E27FC236}">
                <a16:creationId xmlns:a16="http://schemas.microsoft.com/office/drawing/2014/main" id="{AF387DE7-0102-284A-AA69-2BA06552C6E8}"/>
              </a:ext>
            </a:extLst>
          </p:cNvPr>
          <p:cNvSpPr>
            <a:spLocks noGrp="1"/>
          </p:cNvSpPr>
          <p:nvPr>
            <p:ph type="sldNum" sz="quarter" idx="12"/>
          </p:nvPr>
        </p:nvSpPr>
        <p:spPr/>
        <p:txBody>
          <a:bodyPr/>
          <a:lstStyle/>
          <a:p>
            <a:fld id="{629637A9-119A-49DA-BD12-AAC58B377D80}" type="slidenum">
              <a:rPr lang="en-US" sz="3200" dirty="0" smtClean="0"/>
              <a:t>48</a:t>
            </a:fld>
            <a:endParaRPr lang="en-US" sz="3200">
              <a:cs typeface="Calibri"/>
            </a:endParaRPr>
          </a:p>
        </p:txBody>
      </p:sp>
    </p:spTree>
    <p:extLst>
      <p:ext uri="{BB962C8B-B14F-4D97-AF65-F5344CB8AC3E}">
        <p14:creationId xmlns:p14="http://schemas.microsoft.com/office/powerpoint/2010/main" val="28316880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9A809B-8705-8745-8278-9AB8A3A4C6D0}"/>
              </a:ext>
            </a:extLst>
          </p:cNvPr>
          <p:cNvSpPr>
            <a:spLocks noGrp="1"/>
          </p:cNvSpPr>
          <p:nvPr>
            <p:ph type="title"/>
          </p:nvPr>
        </p:nvSpPr>
        <p:spPr/>
        <p:txBody>
          <a:bodyPr>
            <a:normAutofit/>
          </a:bodyPr>
          <a:lstStyle/>
          <a:p>
            <a:r>
              <a:rPr kumimoji="1" lang="ja-JP" altLang="en-US" b="1"/>
              <a:t>操作仮説</a:t>
            </a:r>
            <a:endParaRPr lang="ja-JP" altLang="en-US" b="1"/>
          </a:p>
        </p:txBody>
      </p:sp>
      <p:sp>
        <p:nvSpPr>
          <p:cNvPr id="3" name="コンテンツ プレースホルダー 2">
            <a:extLst>
              <a:ext uri="{FF2B5EF4-FFF2-40B4-BE49-F238E27FC236}">
                <a16:creationId xmlns:a16="http://schemas.microsoft.com/office/drawing/2014/main" id="{56C3A79E-D146-E54B-B958-AD866887051A}"/>
              </a:ext>
            </a:extLst>
          </p:cNvPr>
          <p:cNvSpPr>
            <a:spLocks noGrp="1"/>
          </p:cNvSpPr>
          <p:nvPr>
            <p:ph idx="1"/>
          </p:nvPr>
        </p:nvSpPr>
        <p:spPr>
          <a:xfrm>
            <a:off x="834341" y="2620796"/>
            <a:ext cx="10986345" cy="2987523"/>
          </a:xfrm>
        </p:spPr>
        <p:txBody>
          <a:bodyPr vert="horz" lIns="0" tIns="45720" rIns="0" bIns="45720" rtlCol="0" anchor="t">
            <a:normAutofit/>
          </a:bodyPr>
          <a:lstStyle/>
          <a:p>
            <a:r>
              <a:rPr kumimoji="1" lang="ja-JP" altLang="en-US">
                <a:latin typeface="Yu Gothic"/>
                <a:ea typeface="Yu Gothic"/>
              </a:rPr>
              <a:t>仮説１−１　ジェンダーフリー広告の方が</a:t>
            </a:r>
            <a:r>
              <a:rPr kumimoji="1" lang="ja-JP" altLang="en-US" b="1">
                <a:latin typeface="Yu Gothic"/>
                <a:ea typeface="Yu Gothic"/>
              </a:rPr>
              <a:t>他人に広告の内容を話したくなる。</a:t>
            </a:r>
            <a:endParaRPr lang="en-US" altLang="ja-JP" b="1">
              <a:latin typeface="Yu Gothic"/>
              <a:ea typeface="Yu Gothic"/>
            </a:endParaRPr>
          </a:p>
          <a:p>
            <a:r>
              <a:rPr kumimoji="1" lang="ja-JP" altLang="en-US">
                <a:latin typeface="Yu Gothic"/>
                <a:ea typeface="Yu Gothic"/>
              </a:rPr>
              <a:t>仮説１−２　ジェンダーフリー広告の方が広告を</a:t>
            </a:r>
            <a:r>
              <a:rPr kumimoji="1" lang="en-US" altLang="ja-JP" b="1">
                <a:latin typeface="Yu Gothic"/>
                <a:ea typeface="Yu Gothic"/>
              </a:rPr>
              <a:t>Instagram</a:t>
            </a:r>
            <a:r>
              <a:rPr kumimoji="1" lang="ja-JP" altLang="en-US" b="1">
                <a:latin typeface="Yu Gothic"/>
                <a:ea typeface="Yu Gothic"/>
              </a:rPr>
              <a:t>のストーリーズに投稿</a:t>
            </a:r>
            <a:r>
              <a:rPr kumimoji="1" lang="ja-JP" altLang="en-US">
                <a:latin typeface="Yu Gothic"/>
                <a:ea typeface="Yu Gothic"/>
              </a:rPr>
              <a:t>したくなる。</a:t>
            </a:r>
            <a:endParaRPr lang="en-US" altLang="ja-JP">
              <a:latin typeface="Yu Gothic" panose="020B0400000000000000" pitchFamily="34" charset="-128"/>
              <a:ea typeface="Yu Gothic" panose="020B0400000000000000" pitchFamily="34" charset="-128"/>
            </a:endParaRPr>
          </a:p>
          <a:p>
            <a:r>
              <a:rPr kumimoji="1" lang="ja-JP" altLang="en-US">
                <a:latin typeface="Yu Gothic"/>
                <a:ea typeface="Yu Gothic"/>
              </a:rPr>
              <a:t>仮説１−３　ジェンダーフリー広告の方が</a:t>
            </a:r>
            <a:r>
              <a:rPr kumimoji="1" lang="ja-JP" altLang="en-US" b="1">
                <a:latin typeface="Yu Gothic"/>
                <a:ea typeface="Yu Gothic"/>
              </a:rPr>
              <a:t>広告をリツイート</a:t>
            </a:r>
            <a:r>
              <a:rPr kumimoji="1" lang="ja-JP" altLang="en-US">
                <a:latin typeface="Yu Gothic"/>
                <a:ea typeface="Yu Gothic"/>
              </a:rPr>
              <a:t>したくなる。</a:t>
            </a:r>
            <a:endParaRPr kumimoji="1" lang="en-US" altLang="ja-JP">
              <a:latin typeface="Yu Gothic"/>
              <a:ea typeface="Yu Gothic"/>
            </a:endParaRPr>
          </a:p>
          <a:p>
            <a:r>
              <a:rPr kumimoji="1" lang="ja-JP" altLang="en-US">
                <a:latin typeface="Yu Gothic"/>
                <a:ea typeface="Yu Gothic"/>
              </a:rPr>
              <a:t>仮説１−４　ジェンダーフリー広告の方が</a:t>
            </a:r>
            <a:r>
              <a:rPr kumimoji="1" lang="ja-JP" altLang="en-US" b="1">
                <a:latin typeface="Yu Gothic"/>
                <a:ea typeface="Yu Gothic"/>
              </a:rPr>
              <a:t>広告にコメント</a:t>
            </a:r>
            <a:r>
              <a:rPr kumimoji="1" lang="ja-JP" altLang="en-US">
                <a:latin typeface="Yu Gothic"/>
                <a:ea typeface="Yu Gothic"/>
              </a:rPr>
              <a:t>したくなる。</a:t>
            </a:r>
            <a:endParaRPr kumimoji="1" lang="en-US" altLang="ja-JP">
              <a:latin typeface="Yu Gothic"/>
              <a:ea typeface="Yu Gothic"/>
            </a:endParaRPr>
          </a:p>
          <a:p>
            <a:r>
              <a:rPr kumimoji="1" lang="ja-JP" altLang="en-US">
                <a:latin typeface="Yu Gothic"/>
                <a:ea typeface="Yu Gothic"/>
              </a:rPr>
              <a:t>仮説１−５　ジェンダーフリー広告の方が広告を</a:t>
            </a:r>
            <a:r>
              <a:rPr kumimoji="1" lang="en-US" altLang="ja-JP" b="1">
                <a:latin typeface="Yu Gothic"/>
                <a:ea typeface="Yu Gothic"/>
              </a:rPr>
              <a:t>Twitter</a:t>
            </a:r>
            <a:r>
              <a:rPr kumimoji="1" lang="ja-JP" altLang="en-US" b="1">
                <a:latin typeface="Yu Gothic"/>
                <a:ea typeface="Yu Gothic"/>
              </a:rPr>
              <a:t>や</a:t>
            </a:r>
            <a:r>
              <a:rPr kumimoji="1" lang="en-US" altLang="ja-JP" b="1">
                <a:latin typeface="Yu Gothic"/>
                <a:ea typeface="Yu Gothic"/>
              </a:rPr>
              <a:t>Instagram</a:t>
            </a:r>
            <a:r>
              <a:rPr kumimoji="1" lang="ja-JP" altLang="en-US" b="1">
                <a:latin typeface="Yu Gothic"/>
                <a:ea typeface="Yu Gothic"/>
              </a:rPr>
              <a:t>で投稿</a:t>
            </a:r>
            <a:r>
              <a:rPr kumimoji="1" lang="ja-JP" altLang="en-US">
                <a:latin typeface="Yu Gothic"/>
                <a:ea typeface="Yu Gothic"/>
              </a:rPr>
              <a:t>したくなる。</a:t>
            </a:r>
            <a:endParaRPr kumimoji="1" lang="en-US" altLang="ja-JP">
              <a:latin typeface="Yu Gothic"/>
              <a:ea typeface="Yu Gothic"/>
            </a:endParaRPr>
          </a:p>
        </p:txBody>
      </p:sp>
      <p:sp>
        <p:nvSpPr>
          <p:cNvPr id="4" name="スライド番号プレースホルダー 3">
            <a:extLst>
              <a:ext uri="{FF2B5EF4-FFF2-40B4-BE49-F238E27FC236}">
                <a16:creationId xmlns:a16="http://schemas.microsoft.com/office/drawing/2014/main" id="{7A46AECF-B930-154A-B5F7-C3691BF866CE}"/>
              </a:ext>
            </a:extLst>
          </p:cNvPr>
          <p:cNvSpPr>
            <a:spLocks noGrp="1"/>
          </p:cNvSpPr>
          <p:nvPr>
            <p:ph type="sldNum" sz="quarter" idx="12"/>
          </p:nvPr>
        </p:nvSpPr>
        <p:spPr/>
        <p:txBody>
          <a:bodyPr/>
          <a:lstStyle/>
          <a:p>
            <a:fld id="{629637A9-119A-49DA-BD12-AAC58B377D80}" type="slidenum">
              <a:rPr lang="en-US" sz="3200" dirty="0"/>
              <a:t>49</a:t>
            </a:fld>
            <a:endParaRPr lang="en-US" sz="3200">
              <a:cs typeface="Calibri"/>
            </a:endParaRPr>
          </a:p>
        </p:txBody>
      </p:sp>
      <p:sp>
        <p:nvSpPr>
          <p:cNvPr id="5" name="角丸四角形 4">
            <a:extLst>
              <a:ext uri="{FF2B5EF4-FFF2-40B4-BE49-F238E27FC236}">
                <a16:creationId xmlns:a16="http://schemas.microsoft.com/office/drawing/2014/main" id="{AA938B16-B4B6-1E42-8D47-681A872DB413}"/>
              </a:ext>
            </a:extLst>
          </p:cNvPr>
          <p:cNvSpPr/>
          <p:nvPr/>
        </p:nvSpPr>
        <p:spPr>
          <a:xfrm>
            <a:off x="740735" y="1923627"/>
            <a:ext cx="11173558" cy="3542453"/>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58955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496D6-E0B1-D047-BC27-EA04401C7FDF}"/>
              </a:ext>
            </a:extLst>
          </p:cNvPr>
          <p:cNvSpPr>
            <a:spLocks noGrp="1"/>
          </p:cNvSpPr>
          <p:nvPr>
            <p:ph type="title"/>
          </p:nvPr>
        </p:nvSpPr>
        <p:spPr>
          <a:xfrm>
            <a:off x="1066800" y="201587"/>
            <a:ext cx="10058400" cy="1156854"/>
          </a:xfrm>
        </p:spPr>
        <p:txBody>
          <a:bodyPr>
            <a:normAutofit/>
          </a:bodyPr>
          <a:lstStyle/>
          <a:p>
            <a:r>
              <a:rPr lang="ja-JP" altLang="en-US" sz="3200" b="1">
                <a:solidFill>
                  <a:schemeClr val="tx1">
                    <a:lumMod val="85000"/>
                    <a:lumOff val="15000"/>
                  </a:schemeClr>
                </a:solidFill>
                <a:latin typeface="游ゴシック Medium" panose="020B0500000000000000" pitchFamily="50" charset="-128"/>
                <a:ea typeface="游ゴシック Medium" panose="020B0500000000000000" pitchFamily="50" charset="-128"/>
              </a:rPr>
              <a:t>現状分析</a:t>
            </a:r>
            <a:br>
              <a:rPr lang="ja-JP" altLang="en-US" sz="3200" b="1">
                <a:solidFill>
                  <a:schemeClr val="tx1">
                    <a:lumMod val="85000"/>
                    <a:lumOff val="15000"/>
                  </a:schemeClr>
                </a:solidFill>
                <a:ea typeface="游ゴシック Light"/>
              </a:rPr>
            </a:br>
            <a:r>
              <a:rPr lang="en-US" altLang="ja-JP" sz="4400">
                <a:solidFill>
                  <a:schemeClr val="tx1">
                    <a:lumMod val="85000"/>
                    <a:lumOff val="15000"/>
                  </a:schemeClr>
                </a:solidFill>
                <a:latin typeface="游ゴシック" panose="020B0400000000000000" pitchFamily="50" charset="-128"/>
                <a:ea typeface="游ゴシック" panose="020B0400000000000000" pitchFamily="50" charset="-128"/>
              </a:rPr>
              <a:t>SDGs</a:t>
            </a:r>
            <a:r>
              <a:rPr lang="ja-JP" altLang="en-US" sz="4400">
                <a:solidFill>
                  <a:schemeClr val="tx1">
                    <a:lumMod val="85000"/>
                    <a:lumOff val="15000"/>
                  </a:schemeClr>
                </a:solidFill>
                <a:latin typeface="游ゴシック" panose="020B0400000000000000" pitchFamily="50" charset="-128"/>
                <a:ea typeface="游ゴシック" panose="020B0400000000000000" pitchFamily="50" charset="-128"/>
              </a:rPr>
              <a:t>とは</a:t>
            </a:r>
            <a:endParaRPr lang="ja-JP" altLang="en-US" sz="4000">
              <a:solidFill>
                <a:schemeClr val="tx1">
                  <a:lumMod val="85000"/>
                  <a:lumOff val="15000"/>
                </a:schemeClr>
              </a:solidFill>
              <a:latin typeface="游ゴシック" panose="020B0400000000000000" pitchFamily="50" charset="-128"/>
              <a:ea typeface="游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D7534D32-6ECA-F849-9541-09AE0E1E8480}"/>
              </a:ext>
            </a:extLst>
          </p:cNvPr>
          <p:cNvSpPr>
            <a:spLocks noGrp="1"/>
          </p:cNvSpPr>
          <p:nvPr>
            <p:ph idx="1"/>
          </p:nvPr>
        </p:nvSpPr>
        <p:spPr>
          <a:xfrm>
            <a:off x="5133017" y="1652797"/>
            <a:ext cx="6812980" cy="4012014"/>
          </a:xfrm>
        </p:spPr>
        <p:txBody>
          <a:bodyPr vert="horz" lIns="0" tIns="45720" rIns="0" bIns="45720" rtlCol="0" anchor="t">
            <a:normAutofit/>
          </a:bodyPr>
          <a:lstStyle/>
          <a:p>
            <a:pPr marL="0" indent="0">
              <a:buNone/>
            </a:pPr>
            <a:r>
              <a:rPr kumimoji="1" lang="en-US" altLang="ja-JP" sz="2800" b="1">
                <a:latin typeface="游ゴシック" panose="020B0400000000000000" pitchFamily="50" charset="-128"/>
                <a:ea typeface="游ゴシック" panose="020B0400000000000000" pitchFamily="50" charset="-128"/>
              </a:rPr>
              <a:t>S</a:t>
            </a:r>
            <a:r>
              <a:rPr kumimoji="1" lang="en-US" altLang="ja-JP" sz="2800">
                <a:latin typeface="游ゴシック" panose="020B0400000000000000" pitchFamily="50" charset="-128"/>
                <a:ea typeface="游ゴシック" panose="020B0400000000000000" pitchFamily="50" charset="-128"/>
              </a:rPr>
              <a:t>ustainable </a:t>
            </a:r>
            <a:r>
              <a:rPr kumimoji="1" lang="en-US" altLang="ja-JP" sz="2800" b="1">
                <a:latin typeface="游ゴシック" panose="020B0400000000000000" pitchFamily="50" charset="-128"/>
                <a:ea typeface="游ゴシック" panose="020B0400000000000000" pitchFamily="50" charset="-128"/>
              </a:rPr>
              <a:t>D</a:t>
            </a:r>
            <a:r>
              <a:rPr kumimoji="1" lang="en-US" altLang="ja-JP" sz="2800">
                <a:latin typeface="游ゴシック" panose="020B0400000000000000" pitchFamily="50" charset="-128"/>
                <a:ea typeface="游ゴシック" panose="020B0400000000000000" pitchFamily="50" charset="-128"/>
              </a:rPr>
              <a:t>evelopment </a:t>
            </a:r>
            <a:r>
              <a:rPr kumimoji="1" lang="en-US" altLang="ja-JP" sz="2800" b="1">
                <a:latin typeface="游ゴシック" panose="020B0400000000000000" pitchFamily="50" charset="-128"/>
                <a:ea typeface="游ゴシック" panose="020B0400000000000000" pitchFamily="50" charset="-128"/>
              </a:rPr>
              <a:t>G</a:t>
            </a:r>
            <a:r>
              <a:rPr kumimoji="1" lang="en-US" altLang="ja-JP" sz="2800">
                <a:latin typeface="游ゴシック" panose="020B0400000000000000" pitchFamily="50" charset="-128"/>
                <a:ea typeface="游ゴシック" panose="020B0400000000000000" pitchFamily="50" charset="-128"/>
              </a:rPr>
              <a:t>oals</a:t>
            </a:r>
          </a:p>
          <a:p>
            <a:pPr marL="0" indent="0">
              <a:buNone/>
            </a:pPr>
            <a:r>
              <a:rPr kumimoji="1" lang="en-US" altLang="ja-JP" sz="2800">
                <a:latin typeface="游ゴシック" panose="020B0400000000000000" pitchFamily="50" charset="-128"/>
                <a:ea typeface="游ゴシック" panose="020B0400000000000000" pitchFamily="50" charset="-128"/>
              </a:rPr>
              <a:t>(</a:t>
            </a:r>
            <a:r>
              <a:rPr kumimoji="1" lang="ja-JP" altLang="en-US" sz="2800">
                <a:latin typeface="游ゴシック" panose="020B0400000000000000" pitchFamily="50" charset="-128"/>
                <a:ea typeface="游ゴシック" panose="020B0400000000000000" pitchFamily="50" charset="-128"/>
              </a:rPr>
              <a:t>持続可能な開発目標）の略称</a:t>
            </a:r>
            <a:endParaRPr lang="en-US" altLang="ja-JP" sz="2800">
              <a:latin typeface="游ゴシック" panose="020B0400000000000000" pitchFamily="50" charset="-128"/>
              <a:ea typeface="游ゴシック" panose="020B0400000000000000" pitchFamily="50" charset="-128"/>
            </a:endParaRPr>
          </a:p>
          <a:p>
            <a:pPr marL="0" indent="0">
              <a:buNone/>
            </a:pPr>
            <a:endParaRPr kumimoji="1" lang="ja-JP" altLang="en-US" sz="2800">
              <a:latin typeface="游ゴシック" panose="020B0400000000000000" pitchFamily="50" charset="-128"/>
              <a:ea typeface="游ゴシック" panose="020B0400000000000000" pitchFamily="50" charset="-128"/>
            </a:endParaRPr>
          </a:p>
          <a:p>
            <a:pPr marL="0" indent="0">
              <a:buNone/>
            </a:pPr>
            <a:r>
              <a:rPr kumimoji="1" lang="ja-JP" altLang="en-US" sz="2400">
                <a:latin typeface="游ゴシック" panose="020B0400000000000000" pitchFamily="50" charset="-128"/>
                <a:ea typeface="游ゴシック" panose="020B0400000000000000" pitchFamily="50" charset="-128"/>
              </a:rPr>
              <a:t>貧困を減らす、地球温暖化を防ぐなど、経済、環境、社会などの分野で</a:t>
            </a:r>
            <a:r>
              <a:rPr kumimoji="1" lang="en-US" altLang="ja-JP" sz="2400">
                <a:latin typeface="游ゴシック" panose="020B0400000000000000" pitchFamily="50" charset="-128"/>
                <a:ea typeface="游ゴシック" panose="020B0400000000000000" pitchFamily="50" charset="-128"/>
              </a:rPr>
              <a:t>17</a:t>
            </a:r>
            <a:r>
              <a:rPr kumimoji="1" lang="ja-JP" altLang="en-US" sz="2400">
                <a:latin typeface="游ゴシック" panose="020B0400000000000000" pitchFamily="50" charset="-128"/>
                <a:ea typeface="游ゴシック" panose="020B0400000000000000" pitchFamily="50" charset="-128"/>
              </a:rPr>
              <a:t>の目標があり、その下に</a:t>
            </a:r>
            <a:r>
              <a:rPr kumimoji="1" lang="en-US" altLang="ja-JP" sz="2400">
                <a:latin typeface="游ゴシック" panose="020B0400000000000000" pitchFamily="50" charset="-128"/>
                <a:ea typeface="游ゴシック" panose="020B0400000000000000" pitchFamily="50" charset="-128"/>
              </a:rPr>
              <a:t>169</a:t>
            </a:r>
            <a:r>
              <a:rPr kumimoji="1" lang="ja-JP" altLang="en-US" sz="2400">
                <a:latin typeface="游ゴシック" panose="020B0400000000000000" pitchFamily="50" charset="-128"/>
                <a:ea typeface="游ゴシック" panose="020B0400000000000000" pitchFamily="50" charset="-128"/>
              </a:rPr>
              <a:t>のターゲット、</a:t>
            </a:r>
            <a:r>
              <a:rPr kumimoji="1" lang="en-US" altLang="ja-JP" sz="2400">
                <a:latin typeface="游ゴシック" panose="020B0400000000000000" pitchFamily="50" charset="-128"/>
                <a:ea typeface="游ゴシック" panose="020B0400000000000000" pitchFamily="50" charset="-128"/>
              </a:rPr>
              <a:t>232</a:t>
            </a:r>
            <a:r>
              <a:rPr kumimoji="1" lang="ja-JP" altLang="en-US" sz="2400">
                <a:latin typeface="游ゴシック" panose="020B0400000000000000" pitchFamily="50" charset="-128"/>
                <a:ea typeface="游ゴシック" panose="020B0400000000000000" pitchFamily="50" charset="-128"/>
              </a:rPr>
              <a:t>の指標を設定している。</a:t>
            </a:r>
            <a:endParaRPr lang="ja-JP" altLang="en-US" sz="2400">
              <a:latin typeface="游ゴシック" panose="020B0400000000000000" pitchFamily="50" charset="-128"/>
              <a:ea typeface="游ゴシック" panose="020B0400000000000000" pitchFamily="50" charset="-128"/>
            </a:endParaRPr>
          </a:p>
        </p:txBody>
      </p:sp>
      <p:sp>
        <p:nvSpPr>
          <p:cNvPr id="5" name="スライド番号プレースホルダー 4">
            <a:extLst>
              <a:ext uri="{FF2B5EF4-FFF2-40B4-BE49-F238E27FC236}">
                <a16:creationId xmlns:a16="http://schemas.microsoft.com/office/drawing/2014/main" id="{C4267F0A-AF85-C14E-86C1-0BD394B2C27C}"/>
              </a:ext>
            </a:extLst>
          </p:cNvPr>
          <p:cNvSpPr>
            <a:spLocks noGrp="1"/>
          </p:cNvSpPr>
          <p:nvPr>
            <p:ph type="sldNum" sz="quarter" idx="12"/>
          </p:nvPr>
        </p:nvSpPr>
        <p:spPr/>
        <p:txBody>
          <a:bodyPr/>
          <a:lstStyle/>
          <a:p>
            <a:fld id="{629637A9-119A-49DA-BD12-AAC58B377D80}" type="slidenum">
              <a:rPr lang="en-US" sz="3200" dirty="0"/>
              <a:t>5</a:t>
            </a:fld>
            <a:endParaRPr lang="en-US" sz="3200">
              <a:cs typeface="Calibri"/>
            </a:endParaRPr>
          </a:p>
        </p:txBody>
      </p:sp>
      <p:pic>
        <p:nvPicPr>
          <p:cNvPr id="7" name="コンテンツ プレースホルダー 5">
            <a:extLst>
              <a:ext uri="{FF2B5EF4-FFF2-40B4-BE49-F238E27FC236}">
                <a16:creationId xmlns:a16="http://schemas.microsoft.com/office/drawing/2014/main" id="{25A2BD3D-82DE-0B44-9D45-1F39878B04E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060" y="1713042"/>
            <a:ext cx="4209691" cy="2603478"/>
          </a:xfrm>
          <a:prstGeom prst="rect">
            <a:avLst/>
          </a:prstGeom>
        </p:spPr>
      </p:pic>
      <p:sp>
        <p:nvSpPr>
          <p:cNvPr id="6" name="TextBox 5">
            <a:extLst>
              <a:ext uri="{FF2B5EF4-FFF2-40B4-BE49-F238E27FC236}">
                <a16:creationId xmlns:a16="http://schemas.microsoft.com/office/drawing/2014/main" id="{4DAB94E0-D24B-408F-A3F9-D6C11497E697}"/>
              </a:ext>
            </a:extLst>
          </p:cNvPr>
          <p:cNvSpPr txBox="1"/>
          <p:nvPr/>
        </p:nvSpPr>
        <p:spPr>
          <a:xfrm>
            <a:off x="2176818" y="5133832"/>
            <a:ext cx="711048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a:latin typeface="游ゴシック"/>
                <a:ea typeface="游ゴシック"/>
                <a:cs typeface="Calibri"/>
              </a:rPr>
              <a:t>SDGs=2030</a:t>
            </a:r>
            <a:r>
              <a:rPr lang="ja-JP" altLang="en-US" sz="3200">
                <a:latin typeface="游ゴシック"/>
                <a:ea typeface="游ゴシック"/>
                <a:cs typeface="Calibri"/>
              </a:rPr>
              <a:t>年までに達成すべき目標</a:t>
            </a:r>
            <a:endParaRPr lang="en-US" altLang="ja-JP" sz="3200">
              <a:latin typeface="游ゴシック"/>
              <a:ea typeface="游ゴシック"/>
              <a:cs typeface="Calibri"/>
            </a:endParaRPr>
          </a:p>
          <a:p>
            <a:pPr algn="l"/>
            <a:endParaRPr lang="ja-JP" altLang="en-US" sz="3200">
              <a:latin typeface="游ゴシック"/>
              <a:ea typeface="游ゴシック"/>
              <a:cs typeface="Calibri"/>
            </a:endParaRPr>
          </a:p>
        </p:txBody>
      </p:sp>
      <p:sp>
        <p:nvSpPr>
          <p:cNvPr id="8" name="Rectangle: Rounded Corners 7">
            <a:extLst>
              <a:ext uri="{FF2B5EF4-FFF2-40B4-BE49-F238E27FC236}">
                <a16:creationId xmlns:a16="http://schemas.microsoft.com/office/drawing/2014/main" id="{A24C5C2D-C452-46B4-84A4-622C7B2D550D}"/>
              </a:ext>
            </a:extLst>
          </p:cNvPr>
          <p:cNvSpPr/>
          <p:nvPr/>
        </p:nvSpPr>
        <p:spPr>
          <a:xfrm>
            <a:off x="1885666" y="4905233"/>
            <a:ext cx="7688238" cy="989461"/>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テキスト ボックス 15">
            <a:extLst>
              <a:ext uri="{FF2B5EF4-FFF2-40B4-BE49-F238E27FC236}">
                <a16:creationId xmlns:a16="http://schemas.microsoft.com/office/drawing/2014/main" id="{64616D99-3C51-4B24-B452-1B0FA4DD8A9D}"/>
              </a:ext>
            </a:extLst>
          </p:cNvPr>
          <p:cNvSpPr txBox="1"/>
          <p:nvPr/>
        </p:nvSpPr>
        <p:spPr>
          <a:xfrm>
            <a:off x="4856481" y="5938627"/>
            <a:ext cx="7186506" cy="369332"/>
          </a:xfrm>
          <a:prstGeom prst="rect">
            <a:avLst/>
          </a:prstGeom>
          <a:noFill/>
        </p:spPr>
        <p:txBody>
          <a:bodyPr wrap="square">
            <a:spAutoFit/>
          </a:bodyPr>
          <a:lstStyle/>
          <a:p>
            <a:r>
              <a:rPr lang="en-US" altLang="ja-JP">
                <a:latin typeface="游ゴシック"/>
                <a:ea typeface="游ゴシック"/>
                <a:cs typeface="+mn-lt"/>
                <a:hlinkClick r:id="rId3"/>
              </a:rPr>
              <a:t>https://www.mofa.go.jp/mofaj/gaiko/oda/sdgs/about/index.html</a:t>
            </a:r>
            <a:endParaRPr lang="en-US" altLang="ja-JP">
              <a:latin typeface="游ゴシック"/>
              <a:ea typeface="游ゴシック"/>
              <a:cs typeface="+mn-lt"/>
            </a:endParaRPr>
          </a:p>
        </p:txBody>
      </p:sp>
    </p:spTree>
    <p:extLst>
      <p:ext uri="{BB962C8B-B14F-4D97-AF65-F5344CB8AC3E}">
        <p14:creationId xmlns:p14="http://schemas.microsoft.com/office/powerpoint/2010/main" val="9142954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66A5F2-856C-BC4B-922C-9E1A97343008}"/>
              </a:ext>
            </a:extLst>
          </p:cNvPr>
          <p:cNvSpPr>
            <a:spLocks noGrp="1"/>
          </p:cNvSpPr>
          <p:nvPr>
            <p:ph type="title"/>
          </p:nvPr>
        </p:nvSpPr>
        <p:spPr/>
        <p:txBody>
          <a:bodyPr>
            <a:normAutofit/>
          </a:bodyPr>
          <a:lstStyle/>
          <a:p>
            <a:r>
              <a:rPr kumimoji="1" lang="ja-JP" altLang="en-US" b="1"/>
              <a:t>調査方法</a:t>
            </a:r>
            <a:endParaRPr lang="ja-JP" altLang="en-US" b="1"/>
          </a:p>
        </p:txBody>
      </p:sp>
      <p:sp>
        <p:nvSpPr>
          <p:cNvPr id="3" name="コンテンツ プレースホルダー 2">
            <a:extLst>
              <a:ext uri="{FF2B5EF4-FFF2-40B4-BE49-F238E27FC236}">
                <a16:creationId xmlns:a16="http://schemas.microsoft.com/office/drawing/2014/main" id="{CDABBCB5-39B5-2A46-AFFB-C30A86655566}"/>
              </a:ext>
            </a:extLst>
          </p:cNvPr>
          <p:cNvSpPr>
            <a:spLocks noGrp="1"/>
          </p:cNvSpPr>
          <p:nvPr>
            <p:ph idx="1"/>
          </p:nvPr>
        </p:nvSpPr>
        <p:spPr>
          <a:xfrm>
            <a:off x="1026067" y="1524275"/>
            <a:ext cx="10832275" cy="1350332"/>
          </a:xfrm>
        </p:spPr>
        <p:txBody>
          <a:bodyPr vert="horz" lIns="0" tIns="45720" rIns="0" bIns="45720" rtlCol="0" anchor="t">
            <a:normAutofit/>
          </a:bodyPr>
          <a:lstStyle/>
          <a:p>
            <a:r>
              <a:rPr kumimoji="1" lang="ja-JP" altLang="en-US" sz="2800">
                <a:latin typeface="Yu Gothic"/>
                <a:ea typeface="Yu Gothic"/>
              </a:rPr>
              <a:t>・Googleフォームによるアンケートを実施</a:t>
            </a:r>
            <a:endParaRPr kumimoji="1" lang="en-US" altLang="ja-JP" sz="2800">
              <a:latin typeface="Yu Gothic"/>
              <a:ea typeface="Yu Gothic"/>
            </a:endParaRPr>
          </a:p>
          <a:p>
            <a:endParaRPr lang="en-US" altLang="ja-JP">
              <a:latin typeface="Calibri" panose="020F0502020204030204"/>
              <a:ea typeface="ＭＳ Ｐゴシック" panose="020B0600070205080204" pitchFamily="34" charset="-128"/>
              <a:cs typeface="Calibri" panose="020F0502020204030204"/>
            </a:endParaRPr>
          </a:p>
          <a:p>
            <a:endParaRPr lang="ja-JP" altLang="en-US">
              <a:cs typeface="Calibri" panose="020F0502020204030204"/>
            </a:endParaRPr>
          </a:p>
        </p:txBody>
      </p:sp>
      <p:sp>
        <p:nvSpPr>
          <p:cNvPr id="4" name="スライド番号プレースホルダー 3">
            <a:extLst>
              <a:ext uri="{FF2B5EF4-FFF2-40B4-BE49-F238E27FC236}">
                <a16:creationId xmlns:a16="http://schemas.microsoft.com/office/drawing/2014/main" id="{EF0506B8-0218-E440-A400-F8F9DA3F5769}"/>
              </a:ext>
            </a:extLst>
          </p:cNvPr>
          <p:cNvSpPr>
            <a:spLocks noGrp="1"/>
          </p:cNvSpPr>
          <p:nvPr>
            <p:ph type="sldNum" sz="quarter" idx="12"/>
          </p:nvPr>
        </p:nvSpPr>
        <p:spPr/>
        <p:txBody>
          <a:bodyPr/>
          <a:lstStyle/>
          <a:p>
            <a:fld id="{629637A9-119A-49DA-BD12-AAC58B377D80}" type="slidenum">
              <a:rPr lang="en-US" sz="3200" dirty="0"/>
              <a:t>50</a:t>
            </a:fld>
            <a:endParaRPr lang="en-US" sz="3200">
              <a:cs typeface="Calibri"/>
            </a:endParaRPr>
          </a:p>
        </p:txBody>
      </p:sp>
      <p:sp>
        <p:nvSpPr>
          <p:cNvPr id="5" name="角丸四角形 4">
            <a:extLst>
              <a:ext uri="{FF2B5EF4-FFF2-40B4-BE49-F238E27FC236}">
                <a16:creationId xmlns:a16="http://schemas.microsoft.com/office/drawing/2014/main" id="{DF5ACCD9-7647-FC4F-A0CC-A75BD3BCBFEA}"/>
              </a:ext>
            </a:extLst>
          </p:cNvPr>
          <p:cNvSpPr/>
          <p:nvPr/>
        </p:nvSpPr>
        <p:spPr>
          <a:xfrm>
            <a:off x="2548238" y="2479040"/>
            <a:ext cx="7252775" cy="3027680"/>
          </a:xfrm>
          <a:prstGeom prst="roundRect">
            <a:avLst/>
          </a:prstGeom>
          <a:solidFill>
            <a:schemeClr val="accent1">
              <a:lumMod val="40000"/>
              <a:lumOff val="60000"/>
            </a:schemeClr>
          </a:solid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410F673-A085-4347-90D3-79D44635CE74}"/>
              </a:ext>
            </a:extLst>
          </p:cNvPr>
          <p:cNvSpPr txBox="1"/>
          <p:nvPr/>
        </p:nvSpPr>
        <p:spPr>
          <a:xfrm>
            <a:off x="3140442" y="2859298"/>
            <a:ext cx="6369051" cy="2246769"/>
          </a:xfrm>
          <a:prstGeom prst="rect">
            <a:avLst/>
          </a:prstGeom>
          <a:noFill/>
        </p:spPr>
        <p:txBody>
          <a:bodyPr wrap="none" lIns="91440" tIns="45720" rIns="91440" bIns="45720" rtlCol="0" anchor="t">
            <a:spAutoFit/>
          </a:bodyPr>
          <a:lstStyle/>
          <a:p>
            <a:r>
              <a:rPr lang="ja-JP" altLang="en-US" sz="2800">
                <a:solidFill>
                  <a:schemeClr val="tx1">
                    <a:lumMod val="75000"/>
                    <a:lumOff val="25000"/>
                  </a:schemeClr>
                </a:solidFill>
                <a:latin typeface="Yu Gothic"/>
                <a:ea typeface="Yu Gothic"/>
              </a:rPr>
              <a:t>調査フロー</a:t>
            </a:r>
            <a:endParaRPr lang="en-US" altLang="ja-JP" sz="2800">
              <a:solidFill>
                <a:schemeClr val="tx1">
                  <a:lumMod val="75000"/>
                  <a:lumOff val="25000"/>
                </a:schemeClr>
              </a:solidFill>
              <a:latin typeface="Yu Gothic"/>
              <a:ea typeface="Yu Gothic"/>
            </a:endParaRPr>
          </a:p>
          <a:p>
            <a:r>
              <a:rPr lang="en-US" altLang="ja-JP" sz="2800">
                <a:solidFill>
                  <a:schemeClr val="tx1">
                    <a:lumMod val="75000"/>
                    <a:lumOff val="25000"/>
                  </a:schemeClr>
                </a:solidFill>
                <a:latin typeface="Yu Gothic"/>
                <a:ea typeface="Yu Gothic"/>
              </a:rPr>
              <a:t>①Google</a:t>
            </a:r>
            <a:r>
              <a:rPr lang="ja-JP" altLang="en-US" sz="2800">
                <a:solidFill>
                  <a:schemeClr val="tx1">
                    <a:lumMod val="75000"/>
                    <a:lumOff val="25000"/>
                  </a:schemeClr>
                </a:solidFill>
                <a:latin typeface="Yu Gothic"/>
                <a:ea typeface="Yu Gothic"/>
              </a:rPr>
              <a:t>フォームのアンケートの配布</a:t>
            </a:r>
            <a:endParaRPr lang="en-US" altLang="ja-JP" sz="2800">
              <a:solidFill>
                <a:schemeClr val="tx1">
                  <a:lumMod val="75000"/>
                  <a:lumOff val="25000"/>
                </a:schemeClr>
              </a:solidFill>
              <a:latin typeface="Yu Gothic"/>
              <a:ea typeface="Yu Gothic"/>
            </a:endParaRPr>
          </a:p>
          <a:p>
            <a:r>
              <a:rPr lang="ja-JP" altLang="en-US" sz="2800">
                <a:solidFill>
                  <a:schemeClr val="tx1">
                    <a:lumMod val="75000"/>
                    <a:lumOff val="25000"/>
                  </a:schemeClr>
                </a:solidFill>
                <a:latin typeface="Yu Gothic" panose="020B0400000000000000" pitchFamily="34" charset="-128"/>
                <a:ea typeface="Yu Gothic" panose="020B0400000000000000" pitchFamily="34" charset="-128"/>
              </a:rPr>
              <a:t>②アンケートに答えてもらう</a:t>
            </a:r>
            <a:endParaRPr lang="en-US" altLang="ja-JP" sz="2800">
              <a:solidFill>
                <a:schemeClr val="tx1">
                  <a:lumMod val="75000"/>
                  <a:lumOff val="25000"/>
                </a:schemeClr>
              </a:solidFill>
              <a:latin typeface="Yu Gothic" panose="020B0400000000000000" pitchFamily="34" charset="-128"/>
              <a:ea typeface="Yu Gothic" panose="020B0400000000000000" pitchFamily="34" charset="-128"/>
            </a:endParaRPr>
          </a:p>
          <a:p>
            <a:r>
              <a:rPr lang="ja-JP" altLang="en-US" sz="2800">
                <a:solidFill>
                  <a:schemeClr val="tx1">
                    <a:lumMod val="75000"/>
                    <a:lumOff val="25000"/>
                  </a:schemeClr>
                </a:solidFill>
                <a:latin typeface="Yu Gothic" panose="020B0400000000000000" pitchFamily="34" charset="-128"/>
                <a:ea typeface="Yu Gothic" panose="020B0400000000000000" pitchFamily="34" charset="-128"/>
              </a:rPr>
              <a:t>③アンケートの回収</a:t>
            </a:r>
            <a:endParaRPr lang="en-US" altLang="ja-JP" sz="2800">
              <a:solidFill>
                <a:schemeClr val="tx1">
                  <a:lumMod val="75000"/>
                  <a:lumOff val="25000"/>
                </a:schemeClr>
              </a:solidFill>
              <a:latin typeface="Yu Gothic" panose="020B0400000000000000" pitchFamily="34" charset="-128"/>
              <a:ea typeface="Yu Gothic" panose="020B0400000000000000" pitchFamily="34" charset="-128"/>
            </a:endParaRPr>
          </a:p>
          <a:p>
            <a:r>
              <a:rPr lang="ja-JP" altLang="en-US" sz="2800">
                <a:solidFill>
                  <a:schemeClr val="tx1">
                    <a:lumMod val="75000"/>
                    <a:lumOff val="25000"/>
                  </a:schemeClr>
                </a:solidFill>
                <a:latin typeface="Yu Gothic" panose="020B0400000000000000" pitchFamily="34" charset="-128"/>
                <a:ea typeface="Yu Gothic" panose="020B0400000000000000" pitchFamily="34" charset="-128"/>
              </a:rPr>
              <a:t>④分析</a:t>
            </a:r>
          </a:p>
        </p:txBody>
      </p:sp>
    </p:spTree>
    <p:extLst>
      <p:ext uri="{BB962C8B-B14F-4D97-AF65-F5344CB8AC3E}">
        <p14:creationId xmlns:p14="http://schemas.microsoft.com/office/powerpoint/2010/main" val="35285131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7F6B52-DC63-CB45-A006-1D8E1EA2E40F}"/>
              </a:ext>
            </a:extLst>
          </p:cNvPr>
          <p:cNvSpPr>
            <a:spLocks noGrp="1"/>
          </p:cNvSpPr>
          <p:nvPr>
            <p:ph type="title"/>
          </p:nvPr>
        </p:nvSpPr>
        <p:spPr>
          <a:xfrm>
            <a:off x="1154083" y="108531"/>
            <a:ext cx="10058400" cy="1174550"/>
          </a:xfrm>
        </p:spPr>
        <p:txBody>
          <a:bodyPr>
            <a:normAutofit/>
          </a:bodyPr>
          <a:lstStyle/>
          <a:p>
            <a:r>
              <a:rPr lang="ja-JP" altLang="en-US" b="1">
                <a:cs typeface="Calibri Light"/>
              </a:rPr>
              <a:t>検証方法：独立変数（原因）</a:t>
            </a:r>
            <a:endParaRPr lang="ja-JP" altLang="en-US" b="1"/>
          </a:p>
        </p:txBody>
      </p:sp>
      <p:sp>
        <p:nvSpPr>
          <p:cNvPr id="3" name="コンテンツ プレースホルダー 2">
            <a:extLst>
              <a:ext uri="{FF2B5EF4-FFF2-40B4-BE49-F238E27FC236}">
                <a16:creationId xmlns:a16="http://schemas.microsoft.com/office/drawing/2014/main" id="{ADDB548F-A882-354F-93ED-347D470B5AC2}"/>
              </a:ext>
            </a:extLst>
          </p:cNvPr>
          <p:cNvSpPr>
            <a:spLocks noGrp="1"/>
          </p:cNvSpPr>
          <p:nvPr>
            <p:ph idx="1"/>
          </p:nvPr>
        </p:nvSpPr>
        <p:spPr>
          <a:xfrm>
            <a:off x="5435652" y="2564686"/>
            <a:ext cx="6692052" cy="3779956"/>
          </a:xfrm>
        </p:spPr>
        <p:txBody>
          <a:bodyPr vert="horz" lIns="0" tIns="45720" rIns="0" bIns="45720" rtlCol="0" anchor="t">
            <a:noAutofit/>
          </a:bodyPr>
          <a:lstStyle/>
          <a:p>
            <a:pPr marL="0" indent="0">
              <a:buNone/>
            </a:pPr>
            <a:r>
              <a:rPr lang="ja-JP" altLang="en-US" sz="2400" b="1">
                <a:latin typeface="Yu Gothic"/>
                <a:ea typeface="Yu Gothic"/>
                <a:cs typeface="Calibri"/>
              </a:rPr>
              <a:t>広告の選定理由</a:t>
            </a:r>
            <a:endParaRPr lang="en-US" altLang="ja-JP" sz="2400" b="1">
              <a:latin typeface="Yu Gothic"/>
              <a:ea typeface="Yu Gothic"/>
            </a:endParaRPr>
          </a:p>
          <a:p>
            <a:pPr marL="0" indent="0">
              <a:buNone/>
            </a:pPr>
            <a:r>
              <a:rPr lang="ja-JP" altLang="en-US" sz="2400">
                <a:latin typeface="Yu Gothic"/>
                <a:ea typeface="Yu Gothic"/>
                <a:cs typeface="Calibri"/>
              </a:rPr>
              <a:t>・動画よりも画像のほうが一目で見て理解できるため</a:t>
            </a:r>
          </a:p>
          <a:p>
            <a:pPr marL="0" indent="0">
              <a:buNone/>
            </a:pPr>
            <a:r>
              <a:rPr lang="ja-JP" altLang="en-US" sz="2400">
                <a:latin typeface="Yu Gothic"/>
                <a:ea typeface="Yu Gothic"/>
                <a:cs typeface="Calibri"/>
              </a:rPr>
              <a:t>・メッセージ性が強いため</a:t>
            </a:r>
          </a:p>
          <a:p>
            <a:pPr marL="0" indent="0">
              <a:buNone/>
            </a:pPr>
            <a:r>
              <a:rPr lang="ja-JP" altLang="en-US" sz="2400">
                <a:latin typeface="Yu Gothic"/>
                <a:ea typeface="Yu Gothic"/>
                <a:cs typeface="Calibri"/>
              </a:rPr>
              <a:t>・貝印は環境に配慮した剃刀を発売予定であり環境広告を出していると仮定しやすいため</a:t>
            </a:r>
          </a:p>
        </p:txBody>
      </p:sp>
      <p:sp>
        <p:nvSpPr>
          <p:cNvPr id="4" name="スライド番号プレースホルダー 3">
            <a:extLst>
              <a:ext uri="{FF2B5EF4-FFF2-40B4-BE49-F238E27FC236}">
                <a16:creationId xmlns:a16="http://schemas.microsoft.com/office/drawing/2014/main" id="{A26AD1C8-392D-0F4E-A4A0-E7E97AFCBF28}"/>
              </a:ext>
            </a:extLst>
          </p:cNvPr>
          <p:cNvSpPr>
            <a:spLocks noGrp="1"/>
          </p:cNvSpPr>
          <p:nvPr>
            <p:ph type="sldNum" sz="quarter" idx="12"/>
          </p:nvPr>
        </p:nvSpPr>
        <p:spPr/>
        <p:txBody>
          <a:bodyPr/>
          <a:lstStyle/>
          <a:p>
            <a:fld id="{629637A9-119A-49DA-BD12-AAC58B377D80}" type="slidenum">
              <a:rPr lang="en-US" sz="3200" dirty="0" smtClean="0"/>
              <a:t>51</a:t>
            </a:fld>
            <a:endParaRPr lang="en-US" sz="3200">
              <a:cs typeface="Calibri"/>
            </a:endParaRPr>
          </a:p>
        </p:txBody>
      </p:sp>
      <p:pic>
        <p:nvPicPr>
          <p:cNvPr id="6" name="Picture 4">
            <a:extLst>
              <a:ext uri="{FF2B5EF4-FFF2-40B4-BE49-F238E27FC236}">
                <a16:creationId xmlns:a16="http://schemas.microsoft.com/office/drawing/2014/main" id="{96F1EA3F-4688-4295-8195-DD9DAB346B4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9861" y="2273615"/>
            <a:ext cx="4325633" cy="3524358"/>
          </a:xfrm>
          <a:prstGeom prst="rect">
            <a:avLst/>
          </a:prstGeom>
        </p:spPr>
      </p:pic>
      <p:sp>
        <p:nvSpPr>
          <p:cNvPr id="5" name="TextBox 4">
            <a:extLst>
              <a:ext uri="{FF2B5EF4-FFF2-40B4-BE49-F238E27FC236}">
                <a16:creationId xmlns:a16="http://schemas.microsoft.com/office/drawing/2014/main" id="{80FB3804-53A3-4CCA-93FA-97673F68277A}"/>
              </a:ext>
            </a:extLst>
          </p:cNvPr>
          <p:cNvSpPr txBox="1"/>
          <p:nvPr/>
        </p:nvSpPr>
        <p:spPr>
          <a:xfrm>
            <a:off x="2043777" y="1693051"/>
            <a:ext cx="17831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t>貝印の広告</a:t>
            </a:r>
            <a:endParaRPr lang="en-US" sz="2400"/>
          </a:p>
        </p:txBody>
      </p:sp>
    </p:spTree>
    <p:extLst>
      <p:ext uri="{BB962C8B-B14F-4D97-AF65-F5344CB8AC3E}">
        <p14:creationId xmlns:p14="http://schemas.microsoft.com/office/powerpoint/2010/main" val="41146660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5821-A702-4F01-945A-31381B3460F5}"/>
              </a:ext>
            </a:extLst>
          </p:cNvPr>
          <p:cNvSpPr>
            <a:spLocks noGrp="1"/>
          </p:cNvSpPr>
          <p:nvPr>
            <p:ph type="title"/>
          </p:nvPr>
        </p:nvSpPr>
        <p:spPr/>
        <p:txBody>
          <a:bodyPr>
            <a:normAutofit/>
          </a:bodyPr>
          <a:lstStyle/>
          <a:p>
            <a:r>
              <a:rPr lang="ja-JP" altLang="en-US" b="1">
                <a:cs typeface="Calibri Light"/>
              </a:rPr>
              <a:t>検証方法：独立変数（原因）</a:t>
            </a:r>
            <a:endParaRPr lang="en-US" b="1"/>
          </a:p>
        </p:txBody>
      </p:sp>
      <p:sp>
        <p:nvSpPr>
          <p:cNvPr id="3" name="Content Placeholder 2">
            <a:extLst>
              <a:ext uri="{FF2B5EF4-FFF2-40B4-BE49-F238E27FC236}">
                <a16:creationId xmlns:a16="http://schemas.microsoft.com/office/drawing/2014/main" id="{435C0ACC-5BA7-4D6B-B7A2-52255B483176}"/>
              </a:ext>
            </a:extLst>
          </p:cNvPr>
          <p:cNvSpPr>
            <a:spLocks noGrp="1"/>
          </p:cNvSpPr>
          <p:nvPr>
            <p:ph idx="1"/>
          </p:nvPr>
        </p:nvSpPr>
        <p:spPr>
          <a:xfrm>
            <a:off x="1299651" y="5290076"/>
            <a:ext cx="9960485" cy="785421"/>
          </a:xfrm>
        </p:spPr>
        <p:txBody>
          <a:bodyPr vert="horz" lIns="0" tIns="45720" rIns="0" bIns="45720" rtlCol="0" anchor="t">
            <a:noAutofit/>
          </a:bodyPr>
          <a:lstStyle/>
          <a:p>
            <a:pPr marL="0" indent="0">
              <a:buNone/>
            </a:pPr>
            <a:r>
              <a:rPr lang="ja-JP" altLang="en-US" sz="2800">
                <a:latin typeface="游ゴシック"/>
                <a:ea typeface="游ゴシック"/>
                <a:cs typeface="Calibri"/>
              </a:rPr>
              <a:t>検証にあたり、画像のインパクトが原因で共有されたくなることを防ぐために画像を修正</a:t>
            </a:r>
          </a:p>
        </p:txBody>
      </p:sp>
      <p:sp>
        <p:nvSpPr>
          <p:cNvPr id="4" name="Slide Number Placeholder 3">
            <a:extLst>
              <a:ext uri="{FF2B5EF4-FFF2-40B4-BE49-F238E27FC236}">
                <a16:creationId xmlns:a16="http://schemas.microsoft.com/office/drawing/2014/main" id="{9A00637B-E514-4B99-97E5-4DCA8E7021A5}"/>
              </a:ext>
            </a:extLst>
          </p:cNvPr>
          <p:cNvSpPr>
            <a:spLocks noGrp="1"/>
          </p:cNvSpPr>
          <p:nvPr>
            <p:ph type="sldNum" sz="quarter" idx="12"/>
          </p:nvPr>
        </p:nvSpPr>
        <p:spPr/>
        <p:txBody>
          <a:bodyPr/>
          <a:lstStyle/>
          <a:p>
            <a:fld id="{629637A9-119A-49DA-BD12-AAC58B377D80}" type="slidenum">
              <a:rPr lang="en-US" sz="3200" dirty="0"/>
              <a:t>52</a:t>
            </a:fld>
            <a:endParaRPr lang="en-US" sz="3200">
              <a:cs typeface="Calibri"/>
            </a:endParaRPr>
          </a:p>
        </p:txBody>
      </p:sp>
      <p:pic>
        <p:nvPicPr>
          <p:cNvPr id="6" name="Picture 4">
            <a:extLst>
              <a:ext uri="{FF2B5EF4-FFF2-40B4-BE49-F238E27FC236}">
                <a16:creationId xmlns:a16="http://schemas.microsoft.com/office/drawing/2014/main" id="{7161C038-EFA7-4B08-8CA4-32307D2CF92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0366" y="2029990"/>
            <a:ext cx="3719646" cy="2680407"/>
          </a:xfrm>
          <a:prstGeom prst="rect">
            <a:avLst/>
          </a:prstGeom>
        </p:spPr>
      </p:pic>
      <p:pic>
        <p:nvPicPr>
          <p:cNvPr id="8" name="図 4">
            <a:extLst>
              <a:ext uri="{FF2B5EF4-FFF2-40B4-BE49-F238E27FC236}">
                <a16:creationId xmlns:a16="http://schemas.microsoft.com/office/drawing/2014/main" id="{7AEF54FC-E578-43FB-8823-1EEE79B703C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7668" y="2078402"/>
            <a:ext cx="3572891" cy="2602840"/>
          </a:xfrm>
          <a:prstGeom prst="rect">
            <a:avLst/>
          </a:prstGeom>
        </p:spPr>
      </p:pic>
      <p:sp>
        <p:nvSpPr>
          <p:cNvPr id="9" name="Arrow: Right 8">
            <a:extLst>
              <a:ext uri="{FF2B5EF4-FFF2-40B4-BE49-F238E27FC236}">
                <a16:creationId xmlns:a16="http://schemas.microsoft.com/office/drawing/2014/main" id="{04CF2335-54D5-4D18-91EB-2D64D3F8120F}"/>
              </a:ext>
            </a:extLst>
          </p:cNvPr>
          <p:cNvSpPr/>
          <p:nvPr/>
        </p:nvSpPr>
        <p:spPr>
          <a:xfrm>
            <a:off x="5608257" y="3101687"/>
            <a:ext cx="943493" cy="6450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CA567DB-D5E4-4E7F-A575-AEC5159A5A68}"/>
              </a:ext>
            </a:extLst>
          </p:cNvPr>
          <p:cNvSpPr txBox="1"/>
          <p:nvPr/>
        </p:nvSpPr>
        <p:spPr>
          <a:xfrm>
            <a:off x="2676525" y="1485899"/>
            <a:ext cx="274319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latin typeface="游ゴシック"/>
                <a:ea typeface="游ゴシック"/>
                <a:cs typeface="Calibri"/>
              </a:rPr>
              <a:t>修正前</a:t>
            </a:r>
            <a:endParaRPr lang="en-US" sz="2400">
              <a:latin typeface="游ゴシック"/>
              <a:ea typeface="游ゴシック"/>
              <a:cs typeface="Calibri"/>
            </a:endParaRPr>
          </a:p>
        </p:txBody>
      </p:sp>
      <p:sp>
        <p:nvSpPr>
          <p:cNvPr id="11" name="TextBox 10">
            <a:extLst>
              <a:ext uri="{FF2B5EF4-FFF2-40B4-BE49-F238E27FC236}">
                <a16:creationId xmlns:a16="http://schemas.microsoft.com/office/drawing/2014/main" id="{94A391EC-BD37-4111-BE02-F1E2ECC2A8B8}"/>
              </a:ext>
            </a:extLst>
          </p:cNvPr>
          <p:cNvSpPr txBox="1"/>
          <p:nvPr/>
        </p:nvSpPr>
        <p:spPr>
          <a:xfrm>
            <a:off x="8415337" y="1485899"/>
            <a:ext cx="274319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latin typeface="游ゴシック"/>
                <a:ea typeface="游ゴシック"/>
                <a:cs typeface="Calibri"/>
              </a:rPr>
              <a:t>修正後</a:t>
            </a:r>
            <a:endParaRPr lang="en-US" sz="2400">
              <a:latin typeface="游ゴシック"/>
              <a:ea typeface="游ゴシック"/>
              <a:cs typeface="Calibri"/>
            </a:endParaRPr>
          </a:p>
        </p:txBody>
      </p:sp>
      <p:sp>
        <p:nvSpPr>
          <p:cNvPr id="5" name="Oval 4">
            <a:extLst>
              <a:ext uri="{FF2B5EF4-FFF2-40B4-BE49-F238E27FC236}">
                <a16:creationId xmlns:a16="http://schemas.microsoft.com/office/drawing/2014/main" id="{4A3B23E3-6C9B-4DD3-8D9A-2EEBC414823B}"/>
              </a:ext>
            </a:extLst>
          </p:cNvPr>
          <p:cNvSpPr/>
          <p:nvPr/>
        </p:nvSpPr>
        <p:spPr>
          <a:xfrm>
            <a:off x="2924175" y="1804987"/>
            <a:ext cx="2107405" cy="323849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AB641D6-8DFD-46ED-BB16-8DB98D22ED15}"/>
              </a:ext>
            </a:extLst>
          </p:cNvPr>
          <p:cNvSpPr/>
          <p:nvPr/>
        </p:nvSpPr>
        <p:spPr>
          <a:xfrm>
            <a:off x="8627268" y="1888329"/>
            <a:ext cx="2190749" cy="296465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15863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3EE3DA-2666-5746-B484-8264D3AFC265}"/>
              </a:ext>
            </a:extLst>
          </p:cNvPr>
          <p:cNvSpPr>
            <a:spLocks noGrp="1"/>
          </p:cNvSpPr>
          <p:nvPr>
            <p:ph type="title"/>
          </p:nvPr>
        </p:nvSpPr>
        <p:spPr/>
        <p:txBody>
          <a:bodyPr vert="horz" lIns="91440" tIns="45720" rIns="91440" bIns="45720" rtlCol="0" anchor="b">
            <a:noAutofit/>
          </a:bodyPr>
          <a:lstStyle/>
          <a:p>
            <a:r>
              <a:rPr kumimoji="1" lang="ja-JP" altLang="en-US" b="1"/>
              <a:t>検証方法：独立変数（原因）</a:t>
            </a:r>
            <a:endParaRPr lang="ja-JP" altLang="en-US" b="1">
              <a:cs typeface="Calibri Light"/>
            </a:endParaRPr>
          </a:p>
        </p:txBody>
      </p:sp>
      <p:sp>
        <p:nvSpPr>
          <p:cNvPr id="4" name="スライド番号プレースホルダー 3">
            <a:extLst>
              <a:ext uri="{FF2B5EF4-FFF2-40B4-BE49-F238E27FC236}">
                <a16:creationId xmlns:a16="http://schemas.microsoft.com/office/drawing/2014/main" id="{274E0768-7997-9140-BEA2-FA5F1EF51ECC}"/>
              </a:ext>
            </a:extLst>
          </p:cNvPr>
          <p:cNvSpPr>
            <a:spLocks noGrp="1"/>
          </p:cNvSpPr>
          <p:nvPr>
            <p:ph type="sldNum" sz="quarter" idx="12"/>
          </p:nvPr>
        </p:nvSpPr>
        <p:spPr/>
        <p:txBody>
          <a:bodyPr/>
          <a:lstStyle/>
          <a:p>
            <a:fld id="{629637A9-119A-49DA-BD12-AAC58B377D80}" type="slidenum">
              <a:rPr lang="en-US" sz="3200" dirty="0"/>
              <a:t>53</a:t>
            </a:fld>
            <a:endParaRPr lang="en-US" sz="3200">
              <a:cs typeface="Calibri"/>
            </a:endParaRPr>
          </a:p>
        </p:txBody>
      </p:sp>
      <p:sp>
        <p:nvSpPr>
          <p:cNvPr id="11" name="テキスト ボックス 10">
            <a:extLst>
              <a:ext uri="{FF2B5EF4-FFF2-40B4-BE49-F238E27FC236}">
                <a16:creationId xmlns:a16="http://schemas.microsoft.com/office/drawing/2014/main" id="{FDDA7D40-B04F-9743-BCEF-FB2802FB6F91}"/>
              </a:ext>
            </a:extLst>
          </p:cNvPr>
          <p:cNvSpPr txBox="1"/>
          <p:nvPr/>
        </p:nvSpPr>
        <p:spPr>
          <a:xfrm>
            <a:off x="2023346" y="1469566"/>
            <a:ext cx="2794065" cy="1015663"/>
          </a:xfrm>
          <a:prstGeom prst="rect">
            <a:avLst/>
          </a:prstGeom>
          <a:noFill/>
        </p:spPr>
        <p:txBody>
          <a:bodyPr wrap="square" lIns="91440" tIns="45720" rIns="91440" bIns="45720" rtlCol="0" anchor="t">
            <a:spAutoFit/>
          </a:bodyPr>
          <a:lstStyle/>
          <a:p>
            <a:r>
              <a:rPr lang="ja-JP" altLang="en-US" sz="2000">
                <a:latin typeface="游ゴシック"/>
                <a:ea typeface="游ゴシック"/>
              </a:rPr>
              <a:t>ジェンダーフリー広告</a:t>
            </a:r>
          </a:p>
          <a:p>
            <a:pPr algn="ctr"/>
            <a:r>
              <a:rPr lang="en-US" altLang="ja-JP" sz="2000">
                <a:latin typeface="游ゴシック"/>
                <a:ea typeface="游ゴシック"/>
              </a:rPr>
              <a:t>(</a:t>
            </a:r>
            <a:r>
              <a:rPr lang="ja-JP" altLang="en-US" sz="2000">
                <a:latin typeface="游ゴシック"/>
                <a:ea typeface="游ゴシック"/>
              </a:rPr>
              <a:t>修正あり</a:t>
            </a:r>
            <a:r>
              <a:rPr lang="en-US" altLang="ja-JP" sz="2000">
                <a:latin typeface="游ゴシック"/>
                <a:ea typeface="游ゴシック"/>
              </a:rPr>
              <a:t>)</a:t>
            </a:r>
            <a:endParaRPr lang="ja-JP" altLang="en-US" sz="2000">
              <a:latin typeface="游ゴシック"/>
              <a:ea typeface="游ゴシック"/>
            </a:endParaRPr>
          </a:p>
          <a:p>
            <a:endParaRPr kumimoji="1" lang="ja-JP" altLang="en-US" sz="2000"/>
          </a:p>
        </p:txBody>
      </p:sp>
      <p:pic>
        <p:nvPicPr>
          <p:cNvPr id="5" name="図 4">
            <a:extLst>
              <a:ext uri="{FF2B5EF4-FFF2-40B4-BE49-F238E27FC236}">
                <a16:creationId xmlns:a16="http://schemas.microsoft.com/office/drawing/2014/main" id="{275B87E9-6429-C546-B4B1-95EC3FBC15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66240" y="2192364"/>
            <a:ext cx="3841943" cy="2640411"/>
          </a:xfrm>
          <a:prstGeom prst="rect">
            <a:avLst/>
          </a:prstGeom>
        </p:spPr>
      </p:pic>
      <p:pic>
        <p:nvPicPr>
          <p:cNvPr id="3" name="図 7">
            <a:extLst>
              <a:ext uri="{FF2B5EF4-FFF2-40B4-BE49-F238E27FC236}">
                <a16:creationId xmlns:a16="http://schemas.microsoft.com/office/drawing/2014/main" id="{187466D4-7E00-6144-BE64-218B06600E2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023947" y="2146364"/>
            <a:ext cx="3772746" cy="2732410"/>
          </a:xfrm>
          <a:prstGeom prst="rect">
            <a:avLst/>
          </a:prstGeom>
        </p:spPr>
      </p:pic>
      <p:sp>
        <p:nvSpPr>
          <p:cNvPr id="6" name="テキスト ボックス 5">
            <a:extLst>
              <a:ext uri="{FF2B5EF4-FFF2-40B4-BE49-F238E27FC236}">
                <a16:creationId xmlns:a16="http://schemas.microsoft.com/office/drawing/2014/main" id="{C026F6FB-8459-7A4D-9607-6B09B4D22E7F}"/>
              </a:ext>
            </a:extLst>
          </p:cNvPr>
          <p:cNvSpPr txBox="1"/>
          <p:nvPr/>
        </p:nvSpPr>
        <p:spPr>
          <a:xfrm flipH="1">
            <a:off x="8212167" y="1444806"/>
            <a:ext cx="1956487" cy="1015663"/>
          </a:xfrm>
          <a:prstGeom prst="rect">
            <a:avLst/>
          </a:prstGeom>
          <a:noFill/>
        </p:spPr>
        <p:txBody>
          <a:bodyPr wrap="square" lIns="91440" tIns="45720" rIns="91440" bIns="45720" rtlCol="0" anchor="t">
            <a:spAutoFit/>
          </a:bodyPr>
          <a:lstStyle/>
          <a:p>
            <a:r>
              <a:rPr lang="ja-JP" altLang="en-US" sz="2000">
                <a:latin typeface="游ゴシック"/>
                <a:ea typeface="游ゴシック"/>
              </a:rPr>
              <a:t>環境広告</a:t>
            </a:r>
          </a:p>
          <a:p>
            <a:r>
              <a:rPr lang="ja-JP" altLang="en-US" sz="2000">
                <a:latin typeface="游ゴシック"/>
                <a:ea typeface="游ゴシック"/>
              </a:rPr>
              <a:t>(架空)</a:t>
            </a:r>
          </a:p>
          <a:p>
            <a:endParaRPr kumimoji="1" lang="ja-JP" altLang="en-US" sz="2000"/>
          </a:p>
        </p:txBody>
      </p:sp>
      <p:sp>
        <p:nvSpPr>
          <p:cNvPr id="15" name="テキスト ボックス 14">
            <a:extLst>
              <a:ext uri="{FF2B5EF4-FFF2-40B4-BE49-F238E27FC236}">
                <a16:creationId xmlns:a16="http://schemas.microsoft.com/office/drawing/2014/main" id="{AFA9B537-1936-F943-9E35-AD9916DA06F9}"/>
              </a:ext>
            </a:extLst>
          </p:cNvPr>
          <p:cNvSpPr txBox="1"/>
          <p:nvPr/>
        </p:nvSpPr>
        <p:spPr>
          <a:xfrm>
            <a:off x="839446" y="5197901"/>
            <a:ext cx="10898739" cy="1261884"/>
          </a:xfrm>
          <a:prstGeom prst="rect">
            <a:avLst/>
          </a:prstGeom>
          <a:noFill/>
        </p:spPr>
        <p:txBody>
          <a:bodyPr wrap="square" lIns="91440" tIns="45720" rIns="91440" bIns="45720" rtlCol="0" anchor="t">
            <a:spAutoFit/>
          </a:bodyPr>
          <a:lstStyle/>
          <a:p>
            <a:r>
              <a:rPr lang="ja-JP" altLang="en-US" sz="2800">
                <a:latin typeface="+mn-ea"/>
              </a:rPr>
              <a:t>検証にあたって比較する広告を同一条件に揃える必要があり、貝印が環境広告を出稿していると仮定し、私たちで架空の広告を作成</a:t>
            </a:r>
            <a:endParaRPr lang="ja-JP" sz="2000">
              <a:latin typeface="+mn-ea"/>
            </a:endParaRPr>
          </a:p>
          <a:p>
            <a:endParaRPr lang="ja-JP" altLang="en-US" sz="2000">
              <a:latin typeface="+mn-ea"/>
            </a:endParaRPr>
          </a:p>
        </p:txBody>
      </p:sp>
    </p:spTree>
    <p:extLst>
      <p:ext uri="{BB962C8B-B14F-4D97-AF65-F5344CB8AC3E}">
        <p14:creationId xmlns:p14="http://schemas.microsoft.com/office/powerpoint/2010/main" val="42473543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2FA073-2508-2147-86CE-FE983A39FBD7}"/>
              </a:ext>
            </a:extLst>
          </p:cNvPr>
          <p:cNvSpPr>
            <a:spLocks noGrp="1"/>
          </p:cNvSpPr>
          <p:nvPr>
            <p:ph type="title"/>
          </p:nvPr>
        </p:nvSpPr>
        <p:spPr>
          <a:xfrm>
            <a:off x="1066800" y="609599"/>
            <a:ext cx="10058400" cy="1165013"/>
          </a:xfrm>
        </p:spPr>
        <p:txBody>
          <a:bodyPr>
            <a:noAutofit/>
          </a:bodyPr>
          <a:lstStyle/>
          <a:p>
            <a:r>
              <a:rPr kumimoji="1" lang="ja-JP" altLang="en-US" b="1"/>
              <a:t>検証方法：従属変数（結果）</a:t>
            </a:r>
            <a:br>
              <a:rPr lang="ja-JP" altLang="en-US" b="1"/>
            </a:br>
            <a:endParaRPr kumimoji="1" lang="ja-JP" altLang="en-US" b="1"/>
          </a:p>
        </p:txBody>
      </p:sp>
      <p:graphicFrame>
        <p:nvGraphicFramePr>
          <p:cNvPr id="5" name="表 5">
            <a:extLst>
              <a:ext uri="{FF2B5EF4-FFF2-40B4-BE49-F238E27FC236}">
                <a16:creationId xmlns:a16="http://schemas.microsoft.com/office/drawing/2014/main" id="{9A0058B6-4789-5B4C-BED0-AD1C0A58D928}"/>
              </a:ext>
            </a:extLst>
          </p:cNvPr>
          <p:cNvGraphicFramePr>
            <a:graphicFrameLocks noGrp="1"/>
          </p:cNvGraphicFramePr>
          <p:nvPr>
            <p:ph idx="1"/>
            <p:extLst>
              <p:ext uri="{D42A27DB-BD31-4B8C-83A1-F6EECF244321}">
                <p14:modId xmlns:p14="http://schemas.microsoft.com/office/powerpoint/2010/main" val="422894472"/>
              </p:ext>
            </p:extLst>
          </p:nvPr>
        </p:nvGraphicFramePr>
        <p:xfrm>
          <a:off x="488155" y="1309687"/>
          <a:ext cx="11390634" cy="4786774"/>
        </p:xfrm>
        <a:graphic>
          <a:graphicData uri="http://schemas.openxmlformats.org/drawingml/2006/table">
            <a:tbl>
              <a:tblPr firstRow="1" bandRow="1">
                <a:tableStyleId>{5C22544A-7EE6-4342-B048-85BDC9FD1C3A}</a:tableStyleId>
              </a:tblPr>
              <a:tblGrid>
                <a:gridCol w="881359">
                  <a:extLst>
                    <a:ext uri="{9D8B030D-6E8A-4147-A177-3AD203B41FA5}">
                      <a16:colId xmlns:a16="http://schemas.microsoft.com/office/drawing/2014/main" val="763240034"/>
                    </a:ext>
                  </a:extLst>
                </a:gridCol>
                <a:gridCol w="4608781">
                  <a:extLst>
                    <a:ext uri="{9D8B030D-6E8A-4147-A177-3AD203B41FA5}">
                      <a16:colId xmlns:a16="http://schemas.microsoft.com/office/drawing/2014/main" val="2729737340"/>
                    </a:ext>
                  </a:extLst>
                </a:gridCol>
                <a:gridCol w="934306">
                  <a:extLst>
                    <a:ext uri="{9D8B030D-6E8A-4147-A177-3AD203B41FA5}">
                      <a16:colId xmlns:a16="http://schemas.microsoft.com/office/drawing/2014/main" val="1128999454"/>
                    </a:ext>
                  </a:extLst>
                </a:gridCol>
                <a:gridCol w="844636">
                  <a:extLst>
                    <a:ext uri="{9D8B030D-6E8A-4147-A177-3AD203B41FA5}">
                      <a16:colId xmlns:a16="http://schemas.microsoft.com/office/drawing/2014/main" val="4003731824"/>
                    </a:ext>
                  </a:extLst>
                </a:gridCol>
                <a:gridCol w="1165344">
                  <a:extLst>
                    <a:ext uri="{9D8B030D-6E8A-4147-A177-3AD203B41FA5}">
                      <a16:colId xmlns:a16="http://schemas.microsoft.com/office/drawing/2014/main" val="3248341681"/>
                    </a:ext>
                  </a:extLst>
                </a:gridCol>
                <a:gridCol w="1156779">
                  <a:extLst>
                    <a:ext uri="{9D8B030D-6E8A-4147-A177-3AD203B41FA5}">
                      <a16:colId xmlns:a16="http://schemas.microsoft.com/office/drawing/2014/main" val="4208741446"/>
                    </a:ext>
                  </a:extLst>
                </a:gridCol>
                <a:gridCol w="844622">
                  <a:extLst>
                    <a:ext uri="{9D8B030D-6E8A-4147-A177-3AD203B41FA5}">
                      <a16:colId xmlns:a16="http://schemas.microsoft.com/office/drawing/2014/main" val="183754951"/>
                    </a:ext>
                  </a:extLst>
                </a:gridCol>
                <a:gridCol w="954807">
                  <a:extLst>
                    <a:ext uri="{9D8B030D-6E8A-4147-A177-3AD203B41FA5}">
                      <a16:colId xmlns:a16="http://schemas.microsoft.com/office/drawing/2014/main" val="1625684973"/>
                    </a:ext>
                  </a:extLst>
                </a:gridCol>
              </a:tblGrid>
              <a:tr h="1076096">
                <a:tc>
                  <a:txBody>
                    <a:bodyPr/>
                    <a:lstStyle/>
                    <a:p>
                      <a:pPr algn="ctr"/>
                      <a:r>
                        <a:rPr lang="ja-JP" altLang="en-US">
                          <a:latin typeface="游ゴシック"/>
                          <a:ea typeface="游ゴシック"/>
                        </a:rPr>
                        <a:t>仮説</a:t>
                      </a:r>
                      <a:endParaRPr kumimoji="1" lang="ja-JP" altLang="en-US">
                        <a:solidFill>
                          <a:schemeClr val="tx1"/>
                        </a:solidFill>
                        <a:latin typeface="游ゴシック"/>
                        <a:ea typeface="游ゴシック"/>
                      </a:endParaRPr>
                    </a:p>
                  </a:txBody>
                  <a:tcPr anchor="ctr"/>
                </a:tc>
                <a:tc>
                  <a:txBody>
                    <a:bodyPr/>
                    <a:lstStyle/>
                    <a:p>
                      <a:pPr algn="ctr"/>
                      <a:r>
                        <a:rPr kumimoji="1" lang="ja-JP" altLang="en-US">
                          <a:latin typeface="游ゴシック"/>
                          <a:ea typeface="游ゴシック"/>
                        </a:rPr>
                        <a:t>質問内容</a:t>
                      </a:r>
                      <a:endParaRPr kumimoji="1" lang="ja-JP" altLang="en-US">
                        <a:solidFill>
                          <a:schemeClr val="tx1"/>
                        </a:solidFill>
                        <a:latin typeface="游ゴシック"/>
                        <a:ea typeface="游ゴシック"/>
                      </a:endParaRPr>
                    </a:p>
                  </a:txBody>
                  <a:tcPr anchor="ctr"/>
                </a:tc>
                <a:tc>
                  <a:txBody>
                    <a:bodyPr/>
                    <a:lstStyle/>
                    <a:p>
                      <a:pPr algn="ctr"/>
                      <a:r>
                        <a:rPr kumimoji="1" lang="ja-JP" altLang="en-US" sz="1400">
                          <a:latin typeface="游ゴシック"/>
                          <a:ea typeface="游ゴシック"/>
                        </a:rPr>
                        <a:t>全くそう思わない</a:t>
                      </a:r>
                      <a:endParaRPr kumimoji="1" lang="ja-JP" altLang="en-US" sz="1400">
                        <a:solidFill>
                          <a:schemeClr val="tx1"/>
                        </a:solidFill>
                        <a:latin typeface="游ゴシック"/>
                        <a:ea typeface="游ゴシック"/>
                      </a:endParaRPr>
                    </a:p>
                  </a:txBody>
                  <a:tcPr anchor="ctr"/>
                </a:tc>
                <a:tc>
                  <a:txBody>
                    <a:bodyPr/>
                    <a:lstStyle/>
                    <a:p>
                      <a:pPr algn="ctr"/>
                      <a:r>
                        <a:rPr kumimoji="1" lang="ja-JP" altLang="en-US" sz="1400" kern="1200">
                          <a:latin typeface="游ゴシック"/>
                          <a:ea typeface="游ゴシック"/>
                        </a:rPr>
                        <a:t>そう思わない</a:t>
                      </a:r>
                      <a:endParaRPr kumimoji="1" lang="ja-JP" altLang="en-US" sz="1400" kern="1200">
                        <a:solidFill>
                          <a:schemeClr val="tx1"/>
                        </a:solidFill>
                        <a:latin typeface="游ゴシック"/>
                        <a:ea typeface="游ゴシック"/>
                        <a:cs typeface="+mn-cs"/>
                      </a:endParaRPr>
                    </a:p>
                  </a:txBody>
                  <a:tcPr anchor="ctr"/>
                </a:tc>
                <a:tc>
                  <a:txBody>
                    <a:bodyPr/>
                    <a:lstStyle/>
                    <a:p>
                      <a:pPr algn="ctr"/>
                      <a:r>
                        <a:rPr kumimoji="1" lang="ja-JP" altLang="en-US" sz="1400">
                          <a:latin typeface="游ゴシック"/>
                          <a:ea typeface="游ゴシック"/>
                        </a:rPr>
                        <a:t>どちらかといえばそう思わない</a:t>
                      </a:r>
                      <a:endParaRPr kumimoji="1" lang="ja-JP" altLang="en-US" sz="1400">
                        <a:solidFill>
                          <a:schemeClr val="tx1"/>
                        </a:solidFill>
                        <a:latin typeface="游ゴシック"/>
                        <a:ea typeface="游ゴシック"/>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a:latin typeface="游ゴシック"/>
                          <a:ea typeface="游ゴシック"/>
                        </a:rPr>
                        <a:t>どちらかといえばそう思</a:t>
                      </a:r>
                      <a:r>
                        <a:rPr lang="ja-JP" altLang="en-US" sz="1400">
                          <a:latin typeface="游ゴシック"/>
                          <a:ea typeface="游ゴシック"/>
                        </a:rPr>
                        <a:t>う</a:t>
                      </a:r>
                      <a:endParaRPr kumimoji="1" lang="ja-JP" altLang="en-US" sz="1400">
                        <a:latin typeface="游ゴシック"/>
                        <a:ea typeface="游ゴシック"/>
                      </a:endParaRPr>
                    </a:p>
                  </a:txBody>
                  <a:tcPr anchor="ctr"/>
                </a:tc>
                <a:tc>
                  <a:txBody>
                    <a:bodyPr/>
                    <a:lstStyle/>
                    <a:p>
                      <a:pPr algn="ctr"/>
                      <a:r>
                        <a:rPr kumimoji="1" lang="ja-JP" altLang="en-US" sz="1400">
                          <a:latin typeface="游ゴシック"/>
                          <a:ea typeface="游ゴシック"/>
                        </a:rPr>
                        <a:t>そう思う</a:t>
                      </a:r>
                      <a:endParaRPr kumimoji="1" lang="ja-JP" altLang="en-US" sz="1400">
                        <a:solidFill>
                          <a:schemeClr val="tx1"/>
                        </a:solidFill>
                        <a:latin typeface="游ゴシック"/>
                        <a:ea typeface="游ゴシック"/>
                      </a:endParaRPr>
                    </a:p>
                  </a:txBody>
                  <a:tcPr anchor="ctr"/>
                </a:tc>
                <a:tc>
                  <a:txBody>
                    <a:bodyPr/>
                    <a:lstStyle/>
                    <a:p>
                      <a:pPr algn="ctr"/>
                      <a:r>
                        <a:rPr kumimoji="1" lang="ja-JP" altLang="en-US" sz="1400">
                          <a:latin typeface="游ゴシック"/>
                          <a:ea typeface="游ゴシック"/>
                        </a:rPr>
                        <a:t>とてもそう思う</a:t>
                      </a:r>
                      <a:endParaRPr kumimoji="1" lang="ja-JP" altLang="en-US" sz="1400">
                        <a:solidFill>
                          <a:schemeClr val="tx1"/>
                        </a:solidFill>
                        <a:latin typeface="游ゴシック"/>
                        <a:ea typeface="游ゴシック"/>
                      </a:endParaRPr>
                    </a:p>
                  </a:txBody>
                  <a:tcPr anchor="ctr"/>
                </a:tc>
                <a:extLst>
                  <a:ext uri="{0D108BD9-81ED-4DB2-BD59-A6C34878D82A}">
                    <a16:rowId xmlns:a16="http://schemas.microsoft.com/office/drawing/2014/main" val="3335357545"/>
                  </a:ext>
                </a:extLst>
              </a:tr>
              <a:tr h="834902">
                <a:tc>
                  <a:txBody>
                    <a:bodyPr/>
                    <a:lstStyle/>
                    <a:p>
                      <a:pPr algn="ctr"/>
                      <a:r>
                        <a:rPr kumimoji="1" lang="ja-JP" altLang="en-US" sz="1400">
                          <a:latin typeface="游ゴシック"/>
                          <a:ea typeface="游ゴシック"/>
                        </a:rPr>
                        <a:t>１−１</a:t>
                      </a:r>
                    </a:p>
                  </a:txBody>
                  <a:tcPr anchor="ctr"/>
                </a:tc>
                <a:tc>
                  <a:txBody>
                    <a:bodyPr/>
                    <a:lstStyle/>
                    <a:p>
                      <a:pPr marL="0" marR="0" lvl="0" indent="0" algn="ctr" rtl="0" eaLnBrk="1" fontAlgn="auto" latinLnBrk="0" hangingPunct="1">
                        <a:lnSpc>
                          <a:spcPct val="100000"/>
                        </a:lnSpc>
                        <a:spcBef>
                          <a:spcPts val="0"/>
                        </a:spcBef>
                        <a:spcAft>
                          <a:spcPts val="0"/>
                        </a:spcAft>
                        <a:buClrTx/>
                        <a:buSzTx/>
                        <a:buFontTx/>
                        <a:buNone/>
                      </a:pPr>
                      <a:r>
                        <a:rPr lang="ja-JP" altLang="en-US" sz="1400" b="1">
                          <a:latin typeface="游ゴシック"/>
                          <a:ea typeface="游ゴシック"/>
                        </a:rPr>
                        <a:t>友人や家族など誰かに会った際に、</a:t>
                      </a:r>
                      <a:endParaRPr lang="en-US" altLang="ja-JP" sz="1400" b="1">
                        <a:latin typeface="游ゴシック"/>
                        <a:ea typeface="游ゴシック"/>
                      </a:endParaRPr>
                    </a:p>
                    <a:p>
                      <a:pPr marL="0" marR="0" lvl="0" indent="0" algn="ctr" defTabSz="914400">
                        <a:lnSpc>
                          <a:spcPct val="100000"/>
                        </a:lnSpc>
                        <a:spcBef>
                          <a:spcPts val="0"/>
                        </a:spcBef>
                        <a:spcAft>
                          <a:spcPts val="0"/>
                        </a:spcAft>
                        <a:buClrTx/>
                        <a:buSzTx/>
                        <a:buFontTx/>
                        <a:buNone/>
                        <a:tabLst/>
                        <a:defRPr/>
                      </a:pPr>
                      <a:r>
                        <a:rPr lang="ja-JP" altLang="en-US" sz="1400" b="1">
                          <a:latin typeface="游ゴシック"/>
                          <a:ea typeface="游ゴシック"/>
                        </a:rPr>
                        <a:t>他人に広告の内容を話したいと思いましたか。</a:t>
                      </a:r>
                      <a:endParaRPr lang="en-US" altLang="ja-JP" sz="1400" b="1">
                        <a:latin typeface="游ゴシック"/>
                        <a:ea typeface="游ゴシック"/>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１</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２</a:t>
                      </a:r>
                      <a:endParaRPr kumimoji="1" lang="en-US" altLang="ja-JP">
                        <a:latin typeface="游ゴシック"/>
                        <a:ea typeface="游ゴシック"/>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３</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４</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５</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６</a:t>
                      </a:r>
                    </a:p>
                  </a:txBody>
                  <a:tcPr anchor="ctr"/>
                </a:tc>
                <a:extLst>
                  <a:ext uri="{0D108BD9-81ED-4DB2-BD59-A6C34878D82A}">
                    <a16:rowId xmlns:a16="http://schemas.microsoft.com/office/drawing/2014/main" val="1936751746"/>
                  </a:ext>
                </a:extLst>
              </a:tr>
              <a:tr h="705029">
                <a:tc>
                  <a:txBody>
                    <a:bodyPr/>
                    <a:lstStyle/>
                    <a:p>
                      <a:pPr algn="ctr"/>
                      <a:r>
                        <a:rPr kumimoji="1" lang="ja-JP" altLang="en-US" sz="1400">
                          <a:latin typeface="游ゴシック"/>
                          <a:ea typeface="游ゴシック"/>
                        </a:rPr>
                        <a:t>１−２</a:t>
                      </a:r>
                    </a:p>
                  </a:txBody>
                  <a:tcPr anchor="ctr"/>
                </a:tc>
                <a:tc>
                  <a:txBody>
                    <a:bodyPr/>
                    <a:lstStyle/>
                    <a:p>
                      <a:pPr marL="0" marR="0" lvl="0" indent="0" algn="ctr">
                        <a:spcBef>
                          <a:spcPts val="0"/>
                        </a:spcBef>
                        <a:spcAft>
                          <a:spcPts val="0"/>
                        </a:spcAft>
                        <a:buNone/>
                      </a:pPr>
                      <a:r>
                        <a:rPr lang="en-US" sz="1400" b="1" i="0" u="none" strike="noStrike" noProof="0">
                          <a:latin typeface="游ゴシック"/>
                        </a:rPr>
                        <a:t>SNS</a:t>
                      </a:r>
                      <a:r>
                        <a:rPr lang="ja-JP" altLang="en-US" sz="1400" b="1" i="0" u="none" strike="noStrike" noProof="0">
                          <a:latin typeface="游ゴシック"/>
                          <a:ea typeface="游ゴシック"/>
                        </a:rPr>
                        <a:t>上で企業が発信したこの広告をInstagramの</a:t>
                      </a:r>
                      <a:endParaRPr lang="en-US" altLang="ja-JP"/>
                    </a:p>
                    <a:p>
                      <a:pPr marL="0" marR="0" lvl="0" indent="0" algn="ctr">
                        <a:spcBef>
                          <a:spcPts val="0"/>
                        </a:spcBef>
                        <a:spcAft>
                          <a:spcPts val="0"/>
                        </a:spcAft>
                        <a:buNone/>
                      </a:pPr>
                      <a:r>
                        <a:rPr lang="ja-JP" altLang="en-US" sz="1400" b="1" i="0" u="none" strike="noStrike" noProof="0">
                          <a:latin typeface="游ゴシック"/>
                          <a:ea typeface="游ゴシック"/>
                        </a:rPr>
                        <a:t>ストーリーズに投稿したくなりましたか。</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１</a:t>
                      </a:r>
                      <a:endParaRPr kumimoji="1" lang="en-US" altLang="ja-JP">
                        <a:latin typeface="游ゴシック"/>
                        <a:ea typeface="游ゴシック"/>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２</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３</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４</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５</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６</a:t>
                      </a:r>
                    </a:p>
                  </a:txBody>
                  <a:tcPr anchor="ctr"/>
                </a:tc>
                <a:extLst>
                  <a:ext uri="{0D108BD9-81ED-4DB2-BD59-A6C34878D82A}">
                    <a16:rowId xmlns:a16="http://schemas.microsoft.com/office/drawing/2014/main" val="2469611863"/>
                  </a:ext>
                </a:extLst>
              </a:tr>
              <a:tr h="705029">
                <a:tc>
                  <a:txBody>
                    <a:bodyPr/>
                    <a:lstStyle/>
                    <a:p>
                      <a:pPr algn="ctr"/>
                      <a:r>
                        <a:rPr kumimoji="1" lang="ja-JP" altLang="en-US" sz="1400">
                          <a:latin typeface="游ゴシック"/>
                          <a:ea typeface="游ゴシック"/>
                        </a:rPr>
                        <a:t>１−３</a:t>
                      </a:r>
                    </a:p>
                  </a:txBody>
                  <a:tcPr anchor="ctr"/>
                </a:tc>
                <a:tc>
                  <a:txBody>
                    <a:bodyPr/>
                    <a:lstStyle/>
                    <a:p>
                      <a:pPr marL="0" marR="0" lvl="0" indent="0" algn="ctr">
                        <a:spcBef>
                          <a:spcPts val="0"/>
                        </a:spcBef>
                        <a:spcAft>
                          <a:spcPts val="0"/>
                        </a:spcAft>
                        <a:buNone/>
                      </a:pPr>
                      <a:r>
                        <a:rPr lang="en-US" altLang="ja-JP" sz="1400" b="1" i="0" u="none" strike="noStrike" kern="1200" noProof="0">
                          <a:effectLst/>
                          <a:latin typeface="游ゴシック"/>
                          <a:ea typeface="ＭＳ Ｐゴシック"/>
                        </a:rPr>
                        <a:t>SNS</a:t>
                      </a:r>
                      <a:r>
                        <a:rPr lang="ja-JP" sz="1400" b="1" i="0" u="none" strike="noStrike" kern="1200" noProof="0">
                          <a:effectLst/>
                          <a:latin typeface="游ゴシック"/>
                          <a:ea typeface="游ゴシック"/>
                        </a:rPr>
                        <a:t>上で企業が発信したこの広告の投稿を</a:t>
                      </a:r>
                      <a:endParaRPr lang="en-US" altLang="ja-JP" b="1">
                        <a:latin typeface="游ゴシック"/>
                        <a:ea typeface="游ゴシック"/>
                      </a:endParaRPr>
                    </a:p>
                    <a:p>
                      <a:pPr marL="0" marR="0" lvl="0" indent="0" algn="ctr">
                        <a:spcBef>
                          <a:spcPts val="0"/>
                        </a:spcBef>
                        <a:spcAft>
                          <a:spcPts val="0"/>
                        </a:spcAft>
                        <a:buNone/>
                      </a:pPr>
                      <a:r>
                        <a:rPr lang="ja-JP" altLang="en-US" sz="1400" b="1" i="0" u="none" strike="noStrike" kern="1200" noProof="0">
                          <a:effectLst/>
                          <a:latin typeface="游ゴシック"/>
                          <a:ea typeface="游ゴシック"/>
                        </a:rPr>
                        <a:t>リツイ</a:t>
                      </a:r>
                      <a:r>
                        <a:rPr lang="ja-JP" sz="1400" b="1" i="0" u="none" strike="noStrike" kern="1200" noProof="0">
                          <a:effectLst/>
                          <a:latin typeface="游ゴシック"/>
                          <a:ea typeface="游ゴシック"/>
                        </a:rPr>
                        <a:t>ー</a:t>
                      </a:r>
                      <a:r>
                        <a:rPr lang="ja-JP" altLang="en-US" sz="1400" b="1" i="0" u="none" strike="noStrike" kern="1200" noProof="0">
                          <a:effectLst/>
                          <a:latin typeface="游ゴシック"/>
                          <a:ea typeface="游ゴシック"/>
                        </a:rPr>
                        <a:t>ト</a:t>
                      </a:r>
                      <a:r>
                        <a:rPr lang="ja-JP" sz="1400" b="1" i="0" u="none" strike="noStrike" kern="1200" noProof="0">
                          <a:effectLst/>
                          <a:latin typeface="游ゴシック"/>
                          <a:ea typeface="游ゴシック"/>
                        </a:rPr>
                        <a:t>したくなりましたか。</a:t>
                      </a:r>
                      <a:endParaRPr lang="en-US" altLang="ja-JP" b="1">
                        <a:latin typeface="游ゴシック"/>
                        <a:ea typeface="游ゴシック"/>
                      </a:endParaRPr>
                    </a:p>
                  </a:txBody>
                  <a:tcPr anchor="ctr"/>
                </a:tc>
                <a:tc>
                  <a:txBody>
                    <a:bodyPr/>
                    <a:lstStyle/>
                    <a:p>
                      <a:pPr marL="0" marR="0" indent="0" algn="ctr" rtl="0" eaLnBrk="1" fontAlgn="auto" latinLnBrk="0" hangingPunct="1">
                        <a:spcBef>
                          <a:spcPts val="0"/>
                        </a:spcBef>
                        <a:spcAft>
                          <a:spcPts val="0"/>
                        </a:spcAft>
                      </a:pPr>
                      <a:endParaRPr lang="en-US" altLang="ja-JP">
                        <a:effectLst/>
                        <a:latin typeface="游ゴシック"/>
                      </a:endParaRPr>
                    </a:p>
                    <a:p>
                      <a:pPr marL="0" marR="0" indent="0" algn="ctr" rtl="0" eaLnBrk="1" fontAlgn="auto" latinLnBrk="0" hangingPunct="1">
                        <a:spcBef>
                          <a:spcPts val="0"/>
                        </a:spcBef>
                        <a:spcAft>
                          <a:spcPts val="0"/>
                        </a:spcAft>
                      </a:pPr>
                      <a:r>
                        <a:rPr lang="ja-JP" altLang="en-US">
                          <a:effectLst/>
                          <a:latin typeface="游ゴシック"/>
                          <a:ea typeface="游ゴシック"/>
                        </a:rPr>
                        <a:t>１</a:t>
                      </a:r>
                      <a:endParaRPr lang="en-US" altLang="ja-JP">
                        <a:effectLst/>
                        <a:latin typeface="游ゴシック"/>
                        <a:ea typeface="游ゴシック"/>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２</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３</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４</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５</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６</a:t>
                      </a:r>
                    </a:p>
                  </a:txBody>
                  <a:tcPr anchor="ctr"/>
                </a:tc>
                <a:extLst>
                  <a:ext uri="{0D108BD9-81ED-4DB2-BD59-A6C34878D82A}">
                    <a16:rowId xmlns:a16="http://schemas.microsoft.com/office/drawing/2014/main" val="2265101974"/>
                  </a:ext>
                </a:extLst>
              </a:tr>
              <a:tr h="705029">
                <a:tc>
                  <a:txBody>
                    <a:bodyPr/>
                    <a:lstStyle/>
                    <a:p>
                      <a:pPr algn="ctr"/>
                      <a:r>
                        <a:rPr kumimoji="1" lang="ja-JP" altLang="en-US" sz="1400">
                          <a:latin typeface="游ゴシック"/>
                          <a:ea typeface="游ゴシック"/>
                        </a:rPr>
                        <a:t>１−４</a:t>
                      </a:r>
                    </a:p>
                  </a:txBody>
                  <a:tcPr anchor="ctr"/>
                </a:tc>
                <a:tc>
                  <a:txBody>
                    <a:bodyPr/>
                    <a:lstStyle/>
                    <a:p>
                      <a:pPr algn="ctr"/>
                      <a:r>
                        <a:rPr lang="en-US" altLang="ja-JP" sz="1400" b="1" kern="1200">
                          <a:effectLst/>
                          <a:latin typeface="游ゴシック"/>
                        </a:rPr>
                        <a:t>SNS</a:t>
                      </a:r>
                      <a:r>
                        <a:rPr lang="ja-JP" altLang="en-US" sz="1400" b="1" kern="1200">
                          <a:effectLst/>
                          <a:latin typeface="游ゴシック"/>
                          <a:ea typeface="游ゴシック"/>
                        </a:rPr>
                        <a:t>上で企業が発信したこの広告の投稿に</a:t>
                      </a:r>
                      <a:endParaRPr lang="ja-JP" altLang="en-US" sz="1400" b="1" kern="1200">
                        <a:solidFill>
                          <a:srgbClr val="000000"/>
                        </a:solidFill>
                        <a:effectLst/>
                        <a:latin typeface="游ゴシック"/>
                        <a:ea typeface="游ゴシック"/>
                        <a:cs typeface="+mn-cs"/>
                      </a:endParaRPr>
                    </a:p>
                    <a:p>
                      <a:pPr lvl="0" algn="ctr">
                        <a:buNone/>
                      </a:pPr>
                      <a:r>
                        <a:rPr lang="ja-JP" altLang="en-US" sz="1400" b="1" kern="1200">
                          <a:effectLst/>
                          <a:latin typeface="游ゴシック"/>
                          <a:ea typeface="游ゴシック"/>
                        </a:rPr>
                        <a:t>コメントしたくなりましたか 。</a:t>
                      </a:r>
                      <a:endParaRPr lang="ja-JP" altLang="en-US" sz="1400" b="1" kern="1200">
                        <a:solidFill>
                          <a:srgbClr val="000000"/>
                        </a:solidFill>
                        <a:effectLst/>
                        <a:latin typeface="游ゴシック"/>
                        <a:ea typeface="游ゴシック"/>
                        <a:cs typeface="+mn-cs"/>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１</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２</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３</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４</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５</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６</a:t>
                      </a:r>
                    </a:p>
                  </a:txBody>
                  <a:tcPr anchor="ctr"/>
                </a:tc>
                <a:extLst>
                  <a:ext uri="{0D108BD9-81ED-4DB2-BD59-A6C34878D82A}">
                    <a16:rowId xmlns:a16="http://schemas.microsoft.com/office/drawing/2014/main" val="186797045"/>
                  </a:ext>
                </a:extLst>
              </a:tr>
              <a:tr h="760689">
                <a:tc>
                  <a:txBody>
                    <a:bodyPr/>
                    <a:lstStyle/>
                    <a:p>
                      <a:pPr algn="ctr"/>
                      <a:r>
                        <a:rPr kumimoji="1" lang="ja-JP" altLang="en-US" sz="1400">
                          <a:latin typeface="游ゴシック"/>
                          <a:ea typeface="游ゴシック"/>
                        </a:rPr>
                        <a:t>１−５</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1" kern="1200">
                          <a:effectLst/>
                          <a:latin typeface="游ゴシック"/>
                        </a:rPr>
                        <a:t>SNS</a:t>
                      </a:r>
                      <a:r>
                        <a:rPr lang="ja-JP" altLang="en-US" sz="1400" b="1" kern="1200">
                          <a:effectLst/>
                          <a:latin typeface="游ゴシック"/>
                          <a:ea typeface="游ゴシック"/>
                        </a:rPr>
                        <a:t>上で企業が発信したこの広告の投稿を</a:t>
                      </a:r>
                      <a:r>
                        <a:rPr lang="en-US" altLang="ja-JP" sz="1400" b="1" kern="1200">
                          <a:effectLst/>
                          <a:latin typeface="游ゴシック"/>
                        </a:rPr>
                        <a:t>Twitter</a:t>
                      </a:r>
                      <a:r>
                        <a:rPr lang="ja-JP" altLang="en-US" sz="1400" b="1" kern="1200">
                          <a:effectLst/>
                          <a:latin typeface="游ゴシック"/>
                          <a:ea typeface="游ゴシック"/>
                        </a:rPr>
                        <a:t>や</a:t>
                      </a:r>
                      <a:r>
                        <a:rPr lang="en-US" altLang="ja-JP" sz="1400" b="1" kern="1200">
                          <a:effectLst/>
                          <a:latin typeface="游ゴシック"/>
                        </a:rPr>
                        <a:t>Instagram</a:t>
                      </a:r>
                      <a:r>
                        <a:rPr lang="ja-JP" altLang="en-US" sz="1400" b="1" kern="1200">
                          <a:effectLst/>
                          <a:latin typeface="游ゴシック"/>
                          <a:ea typeface="游ゴシック"/>
                        </a:rPr>
                        <a:t>で投稿したくなりましたか。</a:t>
                      </a:r>
                      <a:endParaRPr lang="en-US" altLang="ja-JP" sz="1400" b="1" kern="1200">
                        <a:effectLst/>
                        <a:latin typeface="游ゴシック"/>
                        <a:ea typeface="游ゴシック"/>
                      </a:endParaRP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１</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２</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３</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４</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５</a:t>
                      </a:r>
                    </a:p>
                  </a:txBody>
                  <a:tcPr anchor="ctr"/>
                </a:tc>
                <a:tc>
                  <a:txBody>
                    <a:bodyPr/>
                    <a:lstStyle/>
                    <a:p>
                      <a:pPr algn="ctr"/>
                      <a:endParaRPr kumimoji="1" lang="en-US" altLang="ja-JP">
                        <a:latin typeface="游ゴシック"/>
                      </a:endParaRPr>
                    </a:p>
                    <a:p>
                      <a:pPr algn="ctr"/>
                      <a:r>
                        <a:rPr kumimoji="1" lang="ja-JP" altLang="en-US">
                          <a:latin typeface="游ゴシック"/>
                          <a:ea typeface="游ゴシック"/>
                        </a:rPr>
                        <a:t>６</a:t>
                      </a:r>
                      <a:endParaRPr kumimoji="1" lang="en-US" altLang="ja-JP">
                        <a:latin typeface="游ゴシック"/>
                        <a:ea typeface="游ゴシック"/>
                      </a:endParaRPr>
                    </a:p>
                  </a:txBody>
                  <a:tcPr anchor="ctr"/>
                </a:tc>
                <a:extLst>
                  <a:ext uri="{0D108BD9-81ED-4DB2-BD59-A6C34878D82A}">
                    <a16:rowId xmlns:a16="http://schemas.microsoft.com/office/drawing/2014/main" val="1861131037"/>
                  </a:ext>
                </a:extLst>
              </a:tr>
            </a:tbl>
          </a:graphicData>
        </a:graphic>
      </p:graphicFrame>
      <p:sp>
        <p:nvSpPr>
          <p:cNvPr id="4" name="スライド番号プレースホルダー 3">
            <a:extLst>
              <a:ext uri="{FF2B5EF4-FFF2-40B4-BE49-F238E27FC236}">
                <a16:creationId xmlns:a16="http://schemas.microsoft.com/office/drawing/2014/main" id="{4A72BDFD-37FD-AA4C-9F10-19D649509133}"/>
              </a:ext>
            </a:extLst>
          </p:cNvPr>
          <p:cNvSpPr>
            <a:spLocks noGrp="1"/>
          </p:cNvSpPr>
          <p:nvPr>
            <p:ph type="sldNum" sz="quarter" idx="12"/>
          </p:nvPr>
        </p:nvSpPr>
        <p:spPr/>
        <p:txBody>
          <a:bodyPr/>
          <a:lstStyle/>
          <a:p>
            <a:fld id="{629637A9-119A-49DA-BD12-AAC58B377D80}" type="slidenum">
              <a:rPr lang="en-US" sz="3200" dirty="0"/>
              <a:t>54</a:t>
            </a:fld>
            <a:endParaRPr lang="en-US" sz="3200">
              <a:cs typeface="Calibri"/>
            </a:endParaRPr>
          </a:p>
        </p:txBody>
      </p:sp>
    </p:spTree>
    <p:extLst>
      <p:ext uri="{BB962C8B-B14F-4D97-AF65-F5344CB8AC3E}">
        <p14:creationId xmlns:p14="http://schemas.microsoft.com/office/powerpoint/2010/main" val="14959954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5903" y="111282"/>
            <a:ext cx="10058400" cy="1133231"/>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他人に話したくなるか</a:t>
            </a:r>
          </a:p>
        </p:txBody>
      </p:sp>
      <p:pic>
        <p:nvPicPr>
          <p:cNvPr id="4" name="コンテンツ プレースホルダー 3"/>
          <p:cNvPicPr>
            <a:picLocks noGrp="1" noChangeAspect="1"/>
          </p:cNvPicPr>
          <p:nvPr>
            <p:ph idx="1"/>
          </p:nvPr>
        </p:nvPicPr>
        <p:blipFill>
          <a:blip r:embed="rId2"/>
          <a:stretch>
            <a:fillRect/>
          </a:stretch>
        </p:blipFill>
        <p:spPr>
          <a:xfrm>
            <a:off x="2602691" y="2154794"/>
            <a:ext cx="7246410" cy="1383487"/>
          </a:xfrm>
          <a:prstGeom prst="rect">
            <a:avLst/>
          </a:prstGeom>
        </p:spPr>
      </p:pic>
      <p:sp>
        <p:nvSpPr>
          <p:cNvPr id="11" name="Slide Number Placeholder 10">
            <a:extLst>
              <a:ext uri="{FF2B5EF4-FFF2-40B4-BE49-F238E27FC236}">
                <a16:creationId xmlns:a16="http://schemas.microsoft.com/office/drawing/2014/main" id="{4CB0ED52-6D17-4B76-81AB-5AB84B0A998E}"/>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55</a:t>
            </a:fld>
            <a:endParaRPr lang="en-US" sz="3200">
              <a:ea typeface="ＭＳ Ｐゴシック"/>
              <a:cs typeface="Calibri"/>
            </a:endParaRPr>
          </a:p>
        </p:txBody>
      </p:sp>
      <p:pic>
        <p:nvPicPr>
          <p:cNvPr id="5" name="図 4"/>
          <p:cNvPicPr>
            <a:picLocks noChangeAspect="1"/>
          </p:cNvPicPr>
          <p:nvPr/>
        </p:nvPicPr>
        <p:blipFill>
          <a:blip r:embed="rId3"/>
          <a:stretch>
            <a:fillRect/>
          </a:stretch>
        </p:blipFill>
        <p:spPr>
          <a:xfrm>
            <a:off x="1106891" y="3428176"/>
            <a:ext cx="10228883" cy="1657890"/>
          </a:xfrm>
          <a:prstGeom prst="rect">
            <a:avLst/>
          </a:prstGeom>
        </p:spPr>
      </p:pic>
      <p:sp>
        <p:nvSpPr>
          <p:cNvPr id="3" name="円/楕円 2">
            <a:extLst>
              <a:ext uri="{FF2B5EF4-FFF2-40B4-BE49-F238E27FC236}">
                <a16:creationId xmlns:a16="http://schemas.microsoft.com/office/drawing/2014/main" id="{21E55617-6702-5143-AA14-C97E9EC7BBD5}"/>
              </a:ext>
            </a:extLst>
          </p:cNvPr>
          <p:cNvSpPr/>
          <p:nvPr/>
        </p:nvSpPr>
        <p:spPr>
          <a:xfrm>
            <a:off x="6595565" y="4082398"/>
            <a:ext cx="997125" cy="92405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a:extLst>
              <a:ext uri="{FF2B5EF4-FFF2-40B4-BE49-F238E27FC236}">
                <a16:creationId xmlns:a16="http://schemas.microsoft.com/office/drawing/2014/main" id="{CC70CA3B-433E-8D4B-809E-A83E7BC2242C}"/>
              </a:ext>
            </a:extLst>
          </p:cNvPr>
          <p:cNvSpPr/>
          <p:nvPr/>
        </p:nvSpPr>
        <p:spPr>
          <a:xfrm>
            <a:off x="6573898" y="2560753"/>
            <a:ext cx="1031244" cy="9809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C023CB32-3A65-9444-9E79-2C6963D552FE}"/>
              </a:ext>
            </a:extLst>
          </p:cNvPr>
          <p:cNvSpPr txBox="1"/>
          <p:nvPr/>
        </p:nvSpPr>
        <p:spPr>
          <a:xfrm>
            <a:off x="1235903" y="5217526"/>
            <a:ext cx="10198317" cy="954107"/>
          </a:xfrm>
          <a:prstGeom prst="rect">
            <a:avLst/>
          </a:prstGeom>
          <a:noFill/>
        </p:spPr>
        <p:txBody>
          <a:bodyPr wrap="square" lIns="91440" tIns="45720" rIns="91440" bIns="45720" rtlCol="0" anchor="t">
            <a:spAutoFit/>
          </a:bodyPr>
          <a:lstStyle/>
          <a:p>
            <a:pPr algn="ctr"/>
            <a:r>
              <a:rPr kumimoji="1" lang="ja-JP" altLang="en-US" sz="2800">
                <a:latin typeface="Yu Gothic"/>
                <a:ea typeface="Yu Gothic"/>
              </a:rPr>
              <a:t>「他人に話したいか」の調査では有意確率</a:t>
            </a:r>
            <a:r>
              <a:rPr lang="ja-JP" altLang="en-US" sz="2800">
                <a:latin typeface="Yu Gothic"/>
                <a:ea typeface="Yu Gothic"/>
              </a:rPr>
              <a:t>３％水準</a:t>
            </a:r>
            <a:r>
              <a:rPr kumimoji="1" lang="ja-JP" altLang="en-US" sz="2800">
                <a:latin typeface="Yu Gothic"/>
                <a:ea typeface="Yu Gothic"/>
              </a:rPr>
              <a:t>で</a:t>
            </a:r>
            <a:endParaRPr lang="en-US" altLang="ja-JP"/>
          </a:p>
          <a:p>
            <a:pPr algn="ctr"/>
            <a:r>
              <a:rPr kumimoji="1" lang="ja-JP" altLang="en-US" sz="2800">
                <a:latin typeface="Yu Gothic"/>
                <a:ea typeface="Yu Gothic"/>
              </a:rPr>
              <a:t>多少なりとも傾向は見られた</a:t>
            </a:r>
            <a:endParaRPr lang="ja-JP"/>
          </a:p>
        </p:txBody>
      </p:sp>
      <p:sp>
        <p:nvSpPr>
          <p:cNvPr id="8" name="角丸四角形 7">
            <a:extLst>
              <a:ext uri="{FF2B5EF4-FFF2-40B4-BE49-F238E27FC236}">
                <a16:creationId xmlns:a16="http://schemas.microsoft.com/office/drawing/2014/main" id="{B6951D30-8AA5-8441-AF75-025FE258402A}"/>
              </a:ext>
            </a:extLst>
          </p:cNvPr>
          <p:cNvSpPr/>
          <p:nvPr/>
        </p:nvSpPr>
        <p:spPr>
          <a:xfrm>
            <a:off x="1112520" y="5077786"/>
            <a:ext cx="10058400" cy="1102316"/>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TextBox 8">
            <a:extLst>
              <a:ext uri="{FF2B5EF4-FFF2-40B4-BE49-F238E27FC236}">
                <a16:creationId xmlns:a16="http://schemas.microsoft.com/office/drawing/2014/main" id="{15EB8696-A556-4971-AF3F-5C07903EB1D1}"/>
              </a:ext>
            </a:extLst>
          </p:cNvPr>
          <p:cNvSpPr txBox="1"/>
          <p:nvPr/>
        </p:nvSpPr>
        <p:spPr>
          <a:xfrm>
            <a:off x="695112" y="1486720"/>
            <a:ext cx="1225113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Yu Gothic"/>
                <a:ea typeface="Yu Gothic"/>
                <a:cs typeface="Calibri"/>
              </a:rPr>
              <a:t>仮説１－１　ジェンダーフリー広告の方が</a:t>
            </a:r>
            <a:r>
              <a:rPr lang="ja-JP" altLang="en-US" sz="2400" b="1">
                <a:latin typeface="Yu Gothic"/>
                <a:ea typeface="Yu Gothic"/>
                <a:cs typeface="Calibri"/>
              </a:rPr>
              <a:t>他人に広告の内容を話したくなる。</a:t>
            </a:r>
            <a:endParaRPr lang="en-US" sz="2400" b="1">
              <a:cs typeface="Calibri"/>
            </a:endParaRPr>
          </a:p>
        </p:txBody>
      </p:sp>
    </p:spTree>
    <p:extLst>
      <p:ext uri="{BB962C8B-B14F-4D97-AF65-F5344CB8AC3E}">
        <p14:creationId xmlns:p14="http://schemas.microsoft.com/office/powerpoint/2010/main" val="27220182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0E5D-2E19-4DE3-B723-4E20DE02DEDC}"/>
              </a:ext>
            </a:extLst>
          </p:cNvPr>
          <p:cNvSpPr>
            <a:spLocks noGrp="1"/>
          </p:cNvSpPr>
          <p:nvPr>
            <p:ph type="title"/>
          </p:nvPr>
        </p:nvSpPr>
        <p:spPr>
          <a:xfrm>
            <a:off x="953599" y="247136"/>
            <a:ext cx="10058400" cy="1104446"/>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ストーリーズに投稿したくなるか</a:t>
            </a:r>
            <a:endParaRPr kumimoji="1" lang="en-US" sz="4400">
              <a:latin typeface="游ゴシック" panose="020B0400000000000000" pitchFamily="50" charset="-128"/>
              <a:ea typeface="游ゴシック" panose="020B0400000000000000" pitchFamily="50" charset="-128"/>
            </a:endParaRPr>
          </a:p>
        </p:txBody>
      </p:sp>
      <p:sp>
        <p:nvSpPr>
          <p:cNvPr id="3" name="Content Placeholder 2">
            <a:extLst>
              <a:ext uri="{FF2B5EF4-FFF2-40B4-BE49-F238E27FC236}">
                <a16:creationId xmlns:a16="http://schemas.microsoft.com/office/drawing/2014/main" id="{AD1239C5-250E-4306-9C58-93D43066A72E}"/>
              </a:ext>
            </a:extLst>
          </p:cNvPr>
          <p:cNvSpPr>
            <a:spLocks noGrp="1"/>
          </p:cNvSpPr>
          <p:nvPr>
            <p:ph idx="1"/>
          </p:nvPr>
        </p:nvSpPr>
        <p:spPr>
          <a:xfrm>
            <a:off x="882434" y="1354517"/>
            <a:ext cx="10916183" cy="731766"/>
          </a:xfrm>
        </p:spPr>
        <p:txBody>
          <a:bodyPr vert="horz" lIns="0" tIns="45720" rIns="0" bIns="45720" rtlCol="0" anchor="t">
            <a:noAutofit/>
          </a:bodyPr>
          <a:lstStyle/>
          <a:p>
            <a:r>
              <a:rPr lang="ja-JP" sz="2400">
                <a:latin typeface="Yu Gothic"/>
                <a:ea typeface="Yu Gothic"/>
                <a:cs typeface="Calibri"/>
              </a:rPr>
              <a:t>仮説１−２　ジェンダーフリー広告の方が</a:t>
            </a:r>
            <a:r>
              <a:rPr lang="ja-JP" sz="2400" b="1">
                <a:latin typeface="Yu Gothic"/>
                <a:ea typeface="Yu Gothic"/>
                <a:cs typeface="Calibri"/>
              </a:rPr>
              <a:t>広告を</a:t>
            </a:r>
            <a:r>
              <a:rPr lang="en-US" altLang="ja-JP" sz="2400" b="1">
                <a:latin typeface="Yu Gothic"/>
                <a:ea typeface="+mn-lt"/>
                <a:cs typeface="Calibri"/>
              </a:rPr>
              <a:t>Instagram</a:t>
            </a:r>
            <a:r>
              <a:rPr lang="ja-JP" sz="2400" b="1">
                <a:latin typeface="Yu Gothic"/>
                <a:ea typeface="Yu Gothic"/>
                <a:cs typeface="Calibri"/>
              </a:rPr>
              <a:t>のストーリーズに投稿</a:t>
            </a:r>
            <a:r>
              <a:rPr lang="ja-JP" sz="2400">
                <a:latin typeface="Yu Gothic"/>
                <a:ea typeface="Yu Gothic"/>
                <a:cs typeface="Calibri"/>
              </a:rPr>
              <a:t>したくなる</a:t>
            </a:r>
            <a:endParaRPr lang="ja-JP" altLang="en-US" sz="2400">
              <a:ea typeface="ＭＳ Ｐゴシック"/>
              <a:cs typeface="Calibri"/>
            </a:endParaRPr>
          </a:p>
        </p:txBody>
      </p:sp>
      <p:sp>
        <p:nvSpPr>
          <p:cNvPr id="4" name="Slide Number Placeholder 3">
            <a:extLst>
              <a:ext uri="{FF2B5EF4-FFF2-40B4-BE49-F238E27FC236}">
                <a16:creationId xmlns:a16="http://schemas.microsoft.com/office/drawing/2014/main" id="{A32D535F-0934-455B-B05F-5B9101D42D0C}"/>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56</a:t>
            </a:fld>
            <a:endParaRPr lang="ja-JP" altLang="en-US" sz="3200">
              <a:ea typeface="ＭＳ Ｐゴシック"/>
              <a:cs typeface="Calibri"/>
            </a:endParaRPr>
          </a:p>
        </p:txBody>
      </p:sp>
      <p:pic>
        <p:nvPicPr>
          <p:cNvPr id="5" name="コンテンツ プレースホルダー 3">
            <a:extLst>
              <a:ext uri="{FF2B5EF4-FFF2-40B4-BE49-F238E27FC236}">
                <a16:creationId xmlns:a16="http://schemas.microsoft.com/office/drawing/2014/main" id="{A11DA29F-D236-40F1-871C-C704FBAC2A73}"/>
              </a:ext>
            </a:extLst>
          </p:cNvPr>
          <p:cNvPicPr>
            <a:picLocks noChangeAspect="1"/>
          </p:cNvPicPr>
          <p:nvPr/>
        </p:nvPicPr>
        <p:blipFill>
          <a:blip r:embed="rId2"/>
          <a:stretch>
            <a:fillRect/>
          </a:stretch>
        </p:blipFill>
        <p:spPr>
          <a:xfrm>
            <a:off x="2636377" y="2206511"/>
            <a:ext cx="7181766" cy="1314852"/>
          </a:xfrm>
          <a:prstGeom prst="rect">
            <a:avLst/>
          </a:prstGeom>
        </p:spPr>
      </p:pic>
      <p:pic>
        <p:nvPicPr>
          <p:cNvPr id="6" name="図 5">
            <a:extLst>
              <a:ext uri="{FF2B5EF4-FFF2-40B4-BE49-F238E27FC236}">
                <a16:creationId xmlns:a16="http://schemas.microsoft.com/office/drawing/2014/main" id="{3A1E573C-3E10-4450-82BD-548A420B275B}"/>
              </a:ext>
            </a:extLst>
          </p:cNvPr>
          <p:cNvPicPr>
            <a:picLocks noChangeAspect="1"/>
          </p:cNvPicPr>
          <p:nvPr/>
        </p:nvPicPr>
        <p:blipFill>
          <a:blip r:embed="rId3"/>
          <a:stretch>
            <a:fillRect/>
          </a:stretch>
        </p:blipFill>
        <p:spPr>
          <a:xfrm>
            <a:off x="953599" y="3524006"/>
            <a:ext cx="10374318" cy="1733451"/>
          </a:xfrm>
          <a:prstGeom prst="rect">
            <a:avLst/>
          </a:prstGeom>
        </p:spPr>
      </p:pic>
      <p:sp>
        <p:nvSpPr>
          <p:cNvPr id="8" name="角丸四角形 7">
            <a:extLst>
              <a:ext uri="{FF2B5EF4-FFF2-40B4-BE49-F238E27FC236}">
                <a16:creationId xmlns:a16="http://schemas.microsoft.com/office/drawing/2014/main" id="{29CA0DA5-597B-46CD-BC92-05A906AE94E6}"/>
              </a:ext>
            </a:extLst>
          </p:cNvPr>
          <p:cNvSpPr/>
          <p:nvPr/>
        </p:nvSpPr>
        <p:spPr>
          <a:xfrm>
            <a:off x="301166" y="5319885"/>
            <a:ext cx="11575778" cy="869136"/>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2">
            <a:extLst>
              <a:ext uri="{FF2B5EF4-FFF2-40B4-BE49-F238E27FC236}">
                <a16:creationId xmlns:a16="http://schemas.microsoft.com/office/drawing/2014/main" id="{C05458A0-AE6D-4C65-8590-753273CD0016}"/>
              </a:ext>
            </a:extLst>
          </p:cNvPr>
          <p:cNvSpPr txBox="1"/>
          <p:nvPr/>
        </p:nvSpPr>
        <p:spPr>
          <a:xfrm>
            <a:off x="69769" y="5489357"/>
            <a:ext cx="11809643" cy="523220"/>
          </a:xfrm>
          <a:prstGeom prst="rect">
            <a:avLst/>
          </a:prstGeom>
          <a:noFill/>
        </p:spPr>
        <p:txBody>
          <a:bodyPr wrap="none" lIns="91440" tIns="45720" rIns="91440" bIns="45720" rtlCol="0" anchor="t">
            <a:spAutoFit/>
          </a:bodyPr>
          <a:lstStyle/>
          <a:p>
            <a:r>
              <a:rPr kumimoji="1" lang="ja-JP" altLang="en-US" sz="2800">
                <a:latin typeface="Yu Gothic"/>
                <a:ea typeface="Yu Gothic"/>
              </a:rPr>
              <a:t>「</a:t>
            </a:r>
            <a:r>
              <a:rPr lang="ja-JP" altLang="en-US" sz="2800">
                <a:latin typeface="Yu Gothic"/>
                <a:ea typeface="Yu Gothic"/>
              </a:rPr>
              <a:t>ストーリーズに投稿</a:t>
            </a:r>
            <a:r>
              <a:rPr kumimoji="1" lang="ja-JP" altLang="en-US" sz="2800">
                <a:latin typeface="Yu Gothic"/>
                <a:ea typeface="Yu Gothic"/>
              </a:rPr>
              <a:t>したくなるか」は</a:t>
            </a:r>
            <a:r>
              <a:rPr lang="ja-JP" altLang="en-US" sz="2800">
                <a:latin typeface="Yu Gothic"/>
                <a:ea typeface="Yu Gothic"/>
              </a:rPr>
              <a:t>８8.6</a:t>
            </a:r>
            <a:r>
              <a:rPr kumimoji="1" lang="ja-JP" altLang="en-US" sz="2800">
                <a:latin typeface="Yu Gothic"/>
                <a:ea typeface="Yu Gothic"/>
              </a:rPr>
              <a:t>％の有意確率で棄却された</a:t>
            </a:r>
            <a:endParaRPr lang="ja-JP" altLang="en-US" sz="2800">
              <a:latin typeface="Yu Gothic"/>
              <a:ea typeface="Yu Gothic"/>
            </a:endParaRPr>
          </a:p>
        </p:txBody>
      </p:sp>
      <p:sp>
        <p:nvSpPr>
          <p:cNvPr id="12" name="円/楕円 5">
            <a:extLst>
              <a:ext uri="{FF2B5EF4-FFF2-40B4-BE49-F238E27FC236}">
                <a16:creationId xmlns:a16="http://schemas.microsoft.com/office/drawing/2014/main" id="{CF8CF6CF-29FC-4E85-BFA3-286FA62E1A38}"/>
              </a:ext>
            </a:extLst>
          </p:cNvPr>
          <p:cNvSpPr/>
          <p:nvPr/>
        </p:nvSpPr>
        <p:spPr>
          <a:xfrm>
            <a:off x="6410835" y="4243571"/>
            <a:ext cx="1004740" cy="92791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5">
            <a:extLst>
              <a:ext uri="{FF2B5EF4-FFF2-40B4-BE49-F238E27FC236}">
                <a16:creationId xmlns:a16="http://schemas.microsoft.com/office/drawing/2014/main" id="{04228E0E-B439-4B3A-8EE8-6A9B8A18D3BB}"/>
              </a:ext>
            </a:extLst>
          </p:cNvPr>
          <p:cNvSpPr/>
          <p:nvPr/>
        </p:nvSpPr>
        <p:spPr>
          <a:xfrm>
            <a:off x="6474093" y="2622666"/>
            <a:ext cx="1031244" cy="9809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959990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241819"/>
            <a:ext cx="10058400" cy="1151696"/>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リツイートしたくなるか</a:t>
            </a:r>
          </a:p>
        </p:txBody>
      </p:sp>
      <p:pic>
        <p:nvPicPr>
          <p:cNvPr id="4" name="コンテンツ プレースホルダー 3"/>
          <p:cNvPicPr>
            <a:picLocks noGrp="1" noChangeAspect="1"/>
          </p:cNvPicPr>
          <p:nvPr>
            <p:ph idx="1"/>
          </p:nvPr>
        </p:nvPicPr>
        <p:blipFill>
          <a:blip r:embed="rId2"/>
          <a:stretch>
            <a:fillRect/>
          </a:stretch>
        </p:blipFill>
        <p:spPr>
          <a:xfrm>
            <a:off x="2428182" y="2110365"/>
            <a:ext cx="7620606" cy="1585729"/>
          </a:xfrm>
          <a:prstGeom prst="rect">
            <a:avLst/>
          </a:prstGeom>
        </p:spPr>
      </p:pic>
      <p:sp>
        <p:nvSpPr>
          <p:cNvPr id="10" name="Slide Number Placeholder 9">
            <a:extLst>
              <a:ext uri="{FF2B5EF4-FFF2-40B4-BE49-F238E27FC236}">
                <a16:creationId xmlns:a16="http://schemas.microsoft.com/office/drawing/2014/main" id="{E60464CB-EEB9-43F2-93D5-BB3BF462A696}"/>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57</a:t>
            </a:fld>
            <a:endParaRPr lang="en-US" sz="3200">
              <a:ea typeface="ＭＳ Ｐゴシック"/>
              <a:cs typeface="Calibri"/>
            </a:endParaRPr>
          </a:p>
        </p:txBody>
      </p:sp>
      <p:pic>
        <p:nvPicPr>
          <p:cNvPr id="5" name="図 4"/>
          <p:cNvPicPr>
            <a:picLocks noChangeAspect="1"/>
          </p:cNvPicPr>
          <p:nvPr/>
        </p:nvPicPr>
        <p:blipFill>
          <a:blip r:embed="rId3"/>
          <a:stretch>
            <a:fillRect/>
          </a:stretch>
        </p:blipFill>
        <p:spPr>
          <a:xfrm>
            <a:off x="948767" y="3514145"/>
            <a:ext cx="10600630" cy="1805740"/>
          </a:xfrm>
          <a:prstGeom prst="rect">
            <a:avLst/>
          </a:prstGeom>
        </p:spPr>
      </p:pic>
      <p:sp>
        <p:nvSpPr>
          <p:cNvPr id="6" name="円/楕円 5">
            <a:extLst>
              <a:ext uri="{FF2B5EF4-FFF2-40B4-BE49-F238E27FC236}">
                <a16:creationId xmlns:a16="http://schemas.microsoft.com/office/drawing/2014/main" id="{01DF39EE-7DC8-EB46-A63B-FE6E92A5424A}"/>
              </a:ext>
            </a:extLst>
          </p:cNvPr>
          <p:cNvSpPr/>
          <p:nvPr/>
        </p:nvSpPr>
        <p:spPr>
          <a:xfrm>
            <a:off x="6465384" y="4179740"/>
            <a:ext cx="1042617" cy="106053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7EDF414D-EF4B-FE44-B3FE-A5CDA0C70736}"/>
              </a:ext>
            </a:extLst>
          </p:cNvPr>
          <p:cNvSpPr/>
          <p:nvPr/>
        </p:nvSpPr>
        <p:spPr>
          <a:xfrm>
            <a:off x="6460167" y="2646934"/>
            <a:ext cx="1065363" cy="96954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FFCA2627-291D-664C-BC72-13B79E761294}"/>
              </a:ext>
            </a:extLst>
          </p:cNvPr>
          <p:cNvSpPr txBox="1"/>
          <p:nvPr/>
        </p:nvSpPr>
        <p:spPr>
          <a:xfrm>
            <a:off x="461959" y="5579872"/>
            <a:ext cx="11609268" cy="523220"/>
          </a:xfrm>
          <a:prstGeom prst="rect">
            <a:avLst/>
          </a:prstGeom>
          <a:noFill/>
        </p:spPr>
        <p:txBody>
          <a:bodyPr wrap="none" lIns="91440" tIns="45720" rIns="91440" bIns="45720" rtlCol="0" anchor="t">
            <a:spAutoFit/>
          </a:bodyPr>
          <a:lstStyle/>
          <a:p>
            <a:r>
              <a:rPr kumimoji="1" lang="ja-JP" altLang="en-US" sz="2800">
                <a:latin typeface="Yu Gothic"/>
                <a:ea typeface="Yu Gothic"/>
              </a:rPr>
              <a:t>「広告をリツイートしたくなるか」は７４</a:t>
            </a:r>
            <a:r>
              <a:rPr lang="ja-JP" altLang="en-US" sz="2800">
                <a:latin typeface="Yu Gothic"/>
                <a:ea typeface="Yu Gothic"/>
              </a:rPr>
              <a:t>.7</a:t>
            </a:r>
            <a:r>
              <a:rPr kumimoji="1" lang="ja-JP" altLang="en-US" sz="2800">
                <a:latin typeface="Yu Gothic"/>
                <a:ea typeface="Yu Gothic"/>
              </a:rPr>
              <a:t>％の有意確率で棄却された</a:t>
            </a:r>
            <a:endParaRPr lang="ja-JP" altLang="en-US" sz="2800">
              <a:latin typeface="Yu Gothic"/>
              <a:ea typeface="Yu Gothic"/>
            </a:endParaRPr>
          </a:p>
        </p:txBody>
      </p:sp>
      <p:sp>
        <p:nvSpPr>
          <p:cNvPr id="8" name="角丸四角形 7">
            <a:extLst>
              <a:ext uri="{FF2B5EF4-FFF2-40B4-BE49-F238E27FC236}">
                <a16:creationId xmlns:a16="http://schemas.microsoft.com/office/drawing/2014/main" id="{FD81A75D-6806-7840-A00F-0E183F824B54}"/>
              </a:ext>
            </a:extLst>
          </p:cNvPr>
          <p:cNvSpPr/>
          <p:nvPr/>
        </p:nvSpPr>
        <p:spPr>
          <a:xfrm>
            <a:off x="547581" y="5319885"/>
            <a:ext cx="11455508" cy="869136"/>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TextBox 8">
            <a:extLst>
              <a:ext uri="{FF2B5EF4-FFF2-40B4-BE49-F238E27FC236}">
                <a16:creationId xmlns:a16="http://schemas.microsoft.com/office/drawing/2014/main" id="{35267D1D-9D10-4080-A149-E59205DC002A}"/>
              </a:ext>
            </a:extLst>
          </p:cNvPr>
          <p:cNvSpPr txBox="1"/>
          <p:nvPr/>
        </p:nvSpPr>
        <p:spPr>
          <a:xfrm>
            <a:off x="784498" y="1487499"/>
            <a:ext cx="109318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Yu Gothic"/>
                <a:ea typeface="Yu Gothic"/>
                <a:cs typeface="Calibri"/>
              </a:rPr>
              <a:t>仮説１−３　ジェンダーフリー広告の方が</a:t>
            </a:r>
            <a:r>
              <a:rPr lang="ja-JP" altLang="en-US" sz="2400" b="1">
                <a:latin typeface="Yu Gothic"/>
                <a:ea typeface="Yu Gothic"/>
                <a:cs typeface="Calibri"/>
              </a:rPr>
              <a:t>広告をリツイート</a:t>
            </a:r>
            <a:r>
              <a:rPr lang="ja-JP" altLang="en-US" sz="2400">
                <a:latin typeface="Yu Gothic"/>
                <a:ea typeface="Yu Gothic"/>
                <a:cs typeface="Calibri"/>
              </a:rPr>
              <a:t>したくなる。</a:t>
            </a:r>
            <a:endParaRPr lang="en-US" sz="2400">
              <a:ea typeface="+mn-lt"/>
              <a:cs typeface="+mn-lt"/>
            </a:endParaRPr>
          </a:p>
        </p:txBody>
      </p:sp>
    </p:spTree>
    <p:extLst>
      <p:ext uri="{BB962C8B-B14F-4D97-AF65-F5344CB8AC3E}">
        <p14:creationId xmlns:p14="http://schemas.microsoft.com/office/powerpoint/2010/main" val="193250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192515"/>
            <a:ext cx="10058400" cy="1138024"/>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コメントしたくなるか</a:t>
            </a:r>
          </a:p>
        </p:txBody>
      </p:sp>
      <p:pic>
        <p:nvPicPr>
          <p:cNvPr id="4" name="コンテンツ プレースホルダー 3"/>
          <p:cNvPicPr>
            <a:picLocks noGrp="1" noChangeAspect="1"/>
          </p:cNvPicPr>
          <p:nvPr>
            <p:ph idx="1"/>
          </p:nvPr>
        </p:nvPicPr>
        <p:blipFill>
          <a:blip r:embed="rId2"/>
          <a:stretch>
            <a:fillRect/>
          </a:stretch>
        </p:blipFill>
        <p:spPr>
          <a:xfrm>
            <a:off x="2611205" y="2014683"/>
            <a:ext cx="7299865" cy="1522437"/>
          </a:xfrm>
          <a:prstGeom prst="rect">
            <a:avLst/>
          </a:prstGeom>
        </p:spPr>
      </p:pic>
      <p:sp>
        <p:nvSpPr>
          <p:cNvPr id="10" name="Slide Number Placeholder 9">
            <a:extLst>
              <a:ext uri="{FF2B5EF4-FFF2-40B4-BE49-F238E27FC236}">
                <a16:creationId xmlns:a16="http://schemas.microsoft.com/office/drawing/2014/main" id="{31C89CBE-72C3-40A2-A7AB-7970DA82613E}"/>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58</a:t>
            </a:fld>
            <a:endParaRPr lang="en-US" sz="3200">
              <a:ea typeface="ＭＳ Ｐゴシック"/>
              <a:cs typeface="Calibri"/>
            </a:endParaRPr>
          </a:p>
        </p:txBody>
      </p:sp>
      <p:pic>
        <p:nvPicPr>
          <p:cNvPr id="5" name="図 4"/>
          <p:cNvPicPr>
            <a:picLocks noChangeAspect="1"/>
          </p:cNvPicPr>
          <p:nvPr/>
        </p:nvPicPr>
        <p:blipFill>
          <a:blip r:embed="rId3"/>
          <a:stretch>
            <a:fillRect/>
          </a:stretch>
        </p:blipFill>
        <p:spPr>
          <a:xfrm>
            <a:off x="1008930" y="3456227"/>
            <a:ext cx="10484605" cy="1828486"/>
          </a:xfrm>
          <a:prstGeom prst="rect">
            <a:avLst/>
          </a:prstGeom>
        </p:spPr>
      </p:pic>
      <p:sp>
        <p:nvSpPr>
          <p:cNvPr id="3" name="テキスト ボックス 2">
            <a:extLst>
              <a:ext uri="{FF2B5EF4-FFF2-40B4-BE49-F238E27FC236}">
                <a16:creationId xmlns:a16="http://schemas.microsoft.com/office/drawing/2014/main" id="{327B5A4E-6910-1C43-9E65-7A8C255E3891}"/>
              </a:ext>
            </a:extLst>
          </p:cNvPr>
          <p:cNvSpPr txBox="1"/>
          <p:nvPr/>
        </p:nvSpPr>
        <p:spPr>
          <a:xfrm>
            <a:off x="696753" y="5522658"/>
            <a:ext cx="11250196" cy="523220"/>
          </a:xfrm>
          <a:prstGeom prst="rect">
            <a:avLst/>
          </a:prstGeom>
          <a:noFill/>
        </p:spPr>
        <p:txBody>
          <a:bodyPr wrap="none" lIns="91440" tIns="45720" rIns="91440" bIns="45720" rtlCol="0" anchor="t">
            <a:spAutoFit/>
          </a:bodyPr>
          <a:lstStyle/>
          <a:p>
            <a:r>
              <a:rPr kumimoji="1" lang="ja-JP" altLang="en-US" sz="2800">
                <a:latin typeface="游ゴシック"/>
                <a:ea typeface="游ゴシック"/>
              </a:rPr>
              <a:t>「広告にコメントしたくなるか」は２８</a:t>
            </a:r>
            <a:r>
              <a:rPr lang="ja-JP" altLang="en-US" sz="2800">
                <a:latin typeface="游ゴシック"/>
                <a:ea typeface="游ゴシック"/>
              </a:rPr>
              <a:t>.2</a:t>
            </a:r>
            <a:r>
              <a:rPr kumimoji="1" lang="ja-JP" altLang="en-US" sz="2800">
                <a:latin typeface="游ゴシック"/>
                <a:ea typeface="游ゴシック"/>
              </a:rPr>
              <a:t>％の有意確率で棄却された</a:t>
            </a:r>
            <a:endParaRPr lang="ja-JP" altLang="en-US" sz="2800">
              <a:latin typeface="游ゴシック"/>
              <a:ea typeface="游ゴシック"/>
            </a:endParaRPr>
          </a:p>
        </p:txBody>
      </p:sp>
      <p:sp>
        <p:nvSpPr>
          <p:cNvPr id="6" name="角丸四角形 5">
            <a:extLst>
              <a:ext uri="{FF2B5EF4-FFF2-40B4-BE49-F238E27FC236}">
                <a16:creationId xmlns:a16="http://schemas.microsoft.com/office/drawing/2014/main" id="{532CEFE6-93A7-A049-AEDC-6921113BBC4E}"/>
              </a:ext>
            </a:extLst>
          </p:cNvPr>
          <p:cNvSpPr/>
          <p:nvPr/>
        </p:nvSpPr>
        <p:spPr>
          <a:xfrm>
            <a:off x="935741" y="5294536"/>
            <a:ext cx="10949431" cy="812271"/>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68471DF3-45A1-5644-9609-E6BAC02FD5BB}"/>
              </a:ext>
            </a:extLst>
          </p:cNvPr>
          <p:cNvSpPr/>
          <p:nvPr/>
        </p:nvSpPr>
        <p:spPr>
          <a:xfrm>
            <a:off x="6322109" y="2537203"/>
            <a:ext cx="1042617" cy="92405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a:extLst>
              <a:ext uri="{FF2B5EF4-FFF2-40B4-BE49-F238E27FC236}">
                <a16:creationId xmlns:a16="http://schemas.microsoft.com/office/drawing/2014/main" id="{385B41D1-E81F-194D-86AC-330AB5E34165}"/>
              </a:ext>
            </a:extLst>
          </p:cNvPr>
          <p:cNvSpPr/>
          <p:nvPr/>
        </p:nvSpPr>
        <p:spPr>
          <a:xfrm>
            <a:off x="6416411" y="4165749"/>
            <a:ext cx="1053990" cy="101504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TextBox 8">
            <a:extLst>
              <a:ext uri="{FF2B5EF4-FFF2-40B4-BE49-F238E27FC236}">
                <a16:creationId xmlns:a16="http://schemas.microsoft.com/office/drawing/2014/main" id="{BE531765-DA53-4734-9AE3-2DD5DC28A3B7}"/>
              </a:ext>
            </a:extLst>
          </p:cNvPr>
          <p:cNvSpPr txBox="1"/>
          <p:nvPr/>
        </p:nvSpPr>
        <p:spPr>
          <a:xfrm>
            <a:off x="1165497" y="1435430"/>
            <a:ext cx="1047693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Yu Gothic"/>
                <a:ea typeface="Yu Gothic"/>
                <a:cs typeface="Calibri"/>
              </a:rPr>
              <a:t>仮説１−４　ジェンダーフリー広告の方が</a:t>
            </a:r>
            <a:r>
              <a:rPr lang="ja-JP" altLang="en-US" sz="2400" b="1">
                <a:latin typeface="Yu Gothic"/>
                <a:ea typeface="Yu Gothic"/>
                <a:cs typeface="Calibri"/>
              </a:rPr>
              <a:t>広告にコメント</a:t>
            </a:r>
            <a:r>
              <a:rPr lang="ja-JP" altLang="en-US" sz="2400">
                <a:latin typeface="Yu Gothic"/>
                <a:ea typeface="Yu Gothic"/>
                <a:cs typeface="Calibri"/>
              </a:rPr>
              <a:t>したくなる。</a:t>
            </a:r>
            <a:endParaRPr lang="en-US" sz="2400">
              <a:ea typeface="+mn-lt"/>
              <a:cs typeface="+mn-lt"/>
            </a:endParaRPr>
          </a:p>
        </p:txBody>
      </p:sp>
    </p:spTree>
    <p:extLst>
      <p:ext uri="{BB962C8B-B14F-4D97-AF65-F5344CB8AC3E}">
        <p14:creationId xmlns:p14="http://schemas.microsoft.com/office/powerpoint/2010/main" val="33448524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010894" y="201596"/>
            <a:ext cx="10058400" cy="1119786"/>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cs typeface="Calibri Light"/>
              </a:rPr>
            </a:br>
            <a:r>
              <a:rPr kumimoji="1" lang="ja-JP" altLang="en-US" sz="4400">
                <a:latin typeface="游ゴシック" panose="020B0400000000000000" pitchFamily="50" charset="-128"/>
                <a:ea typeface="游ゴシック" panose="020B0400000000000000" pitchFamily="50" charset="-128"/>
              </a:rPr>
              <a:t>投稿したくなるか</a:t>
            </a:r>
          </a:p>
        </p:txBody>
      </p:sp>
      <p:pic>
        <p:nvPicPr>
          <p:cNvPr id="4" name="コンテンツ プレースホルダー 3"/>
          <p:cNvPicPr>
            <a:picLocks noGrp="1" noChangeAspect="1"/>
          </p:cNvPicPr>
          <p:nvPr>
            <p:ph idx="1"/>
          </p:nvPr>
        </p:nvPicPr>
        <p:blipFill>
          <a:blip r:embed="rId2"/>
          <a:stretch>
            <a:fillRect/>
          </a:stretch>
        </p:blipFill>
        <p:spPr>
          <a:xfrm>
            <a:off x="2694212" y="2069045"/>
            <a:ext cx="7226016" cy="1562983"/>
          </a:xfrm>
          <a:prstGeom prst="rect">
            <a:avLst/>
          </a:prstGeom>
        </p:spPr>
      </p:pic>
      <p:sp>
        <p:nvSpPr>
          <p:cNvPr id="10" name="Slide Number Placeholder 9">
            <a:extLst>
              <a:ext uri="{FF2B5EF4-FFF2-40B4-BE49-F238E27FC236}">
                <a16:creationId xmlns:a16="http://schemas.microsoft.com/office/drawing/2014/main" id="{2B718EC8-57F4-47EE-B1DC-4F6C326522B4}"/>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59</a:t>
            </a:fld>
            <a:endParaRPr lang="en-US" sz="3200">
              <a:ea typeface="ＭＳ Ｐゴシック"/>
              <a:cs typeface="Calibri"/>
            </a:endParaRPr>
          </a:p>
        </p:txBody>
      </p:sp>
      <p:pic>
        <p:nvPicPr>
          <p:cNvPr id="5" name="図 4"/>
          <p:cNvPicPr>
            <a:picLocks noChangeAspect="1"/>
          </p:cNvPicPr>
          <p:nvPr/>
        </p:nvPicPr>
        <p:blipFill>
          <a:blip r:embed="rId3"/>
          <a:stretch>
            <a:fillRect/>
          </a:stretch>
        </p:blipFill>
        <p:spPr>
          <a:xfrm>
            <a:off x="1307297" y="3484177"/>
            <a:ext cx="9989951" cy="1737501"/>
          </a:xfrm>
          <a:prstGeom prst="rect">
            <a:avLst/>
          </a:prstGeom>
        </p:spPr>
      </p:pic>
      <p:sp>
        <p:nvSpPr>
          <p:cNvPr id="6" name="円/楕円 5">
            <a:extLst>
              <a:ext uri="{FF2B5EF4-FFF2-40B4-BE49-F238E27FC236}">
                <a16:creationId xmlns:a16="http://schemas.microsoft.com/office/drawing/2014/main" id="{7DC2AF2E-E059-E740-98B1-C4EADC7BE831}"/>
              </a:ext>
            </a:extLst>
          </p:cNvPr>
          <p:cNvSpPr/>
          <p:nvPr/>
        </p:nvSpPr>
        <p:spPr>
          <a:xfrm>
            <a:off x="6369183" y="2555950"/>
            <a:ext cx="1042617" cy="9922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87702966-F62E-DF4F-A0BB-25601F528271}"/>
              </a:ext>
            </a:extLst>
          </p:cNvPr>
          <p:cNvSpPr/>
          <p:nvPr/>
        </p:nvSpPr>
        <p:spPr>
          <a:xfrm>
            <a:off x="6370511" y="4159829"/>
            <a:ext cx="1042617" cy="9809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658AF280-4DAC-2A46-952E-BDA8578F5221}"/>
              </a:ext>
            </a:extLst>
          </p:cNvPr>
          <p:cNvSpPr txBox="1"/>
          <p:nvPr/>
        </p:nvSpPr>
        <p:spPr>
          <a:xfrm>
            <a:off x="1046279" y="5496044"/>
            <a:ext cx="10532050" cy="523220"/>
          </a:xfrm>
          <a:prstGeom prst="rect">
            <a:avLst/>
          </a:prstGeom>
          <a:noFill/>
        </p:spPr>
        <p:txBody>
          <a:bodyPr wrap="none" lIns="91440" tIns="45720" rIns="91440" bIns="45720" rtlCol="0" anchor="t">
            <a:spAutoFit/>
          </a:bodyPr>
          <a:lstStyle/>
          <a:p>
            <a:r>
              <a:rPr kumimoji="1" lang="ja-JP" altLang="en-US" sz="2800">
                <a:latin typeface="游ゴシック"/>
                <a:ea typeface="游ゴシック"/>
              </a:rPr>
              <a:t>「広告を投稿したくなるか」は３９</a:t>
            </a:r>
            <a:r>
              <a:rPr lang="ja-JP" altLang="en-US" sz="2800">
                <a:latin typeface="游ゴシック"/>
                <a:ea typeface="游ゴシック"/>
              </a:rPr>
              <a:t>.1</a:t>
            </a:r>
            <a:r>
              <a:rPr kumimoji="1" lang="ja-JP" altLang="en-US" sz="2800">
                <a:latin typeface="游ゴシック"/>
                <a:ea typeface="游ゴシック"/>
              </a:rPr>
              <a:t>％の有意確率で棄却された</a:t>
            </a:r>
          </a:p>
        </p:txBody>
      </p:sp>
      <p:sp>
        <p:nvSpPr>
          <p:cNvPr id="8" name="角丸四角形 7">
            <a:extLst>
              <a:ext uri="{FF2B5EF4-FFF2-40B4-BE49-F238E27FC236}">
                <a16:creationId xmlns:a16="http://schemas.microsoft.com/office/drawing/2014/main" id="{BE96C958-7CCC-6B43-86BF-412EDCA4DDAC}"/>
              </a:ext>
            </a:extLst>
          </p:cNvPr>
          <p:cNvSpPr/>
          <p:nvPr/>
        </p:nvSpPr>
        <p:spPr>
          <a:xfrm>
            <a:off x="1145204" y="5228296"/>
            <a:ext cx="10336882" cy="971494"/>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TextBox 8">
            <a:extLst>
              <a:ext uri="{FF2B5EF4-FFF2-40B4-BE49-F238E27FC236}">
                <a16:creationId xmlns:a16="http://schemas.microsoft.com/office/drawing/2014/main" id="{5A6932E1-12AE-4B73-8B2F-4D8BE6DD39C3}"/>
              </a:ext>
            </a:extLst>
          </p:cNvPr>
          <p:cNvSpPr txBox="1"/>
          <p:nvPr/>
        </p:nvSpPr>
        <p:spPr>
          <a:xfrm>
            <a:off x="1010894" y="1364526"/>
            <a:ext cx="10727494"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Yu Gothic"/>
                <a:ea typeface="Yu Gothic"/>
                <a:cs typeface="Calibri"/>
              </a:rPr>
              <a:t>仮説１−５　ジェンダーフリー広告の方が</a:t>
            </a:r>
            <a:r>
              <a:rPr lang="ja-JP" altLang="en-US" sz="2400" b="1">
                <a:latin typeface="Yu Gothic"/>
                <a:ea typeface="Yu Gothic"/>
                <a:cs typeface="Calibri"/>
              </a:rPr>
              <a:t>広告を</a:t>
            </a:r>
            <a:r>
              <a:rPr lang="en-US" sz="2400" b="1">
                <a:latin typeface="Yu Gothic"/>
                <a:ea typeface="Yu Gothic"/>
                <a:cs typeface="Calibri"/>
              </a:rPr>
              <a:t>Twitter</a:t>
            </a:r>
            <a:r>
              <a:rPr lang="ja-JP" altLang="en-US" sz="2400" b="1">
                <a:latin typeface="Yu Gothic"/>
                <a:ea typeface="Yu Gothic"/>
                <a:cs typeface="Calibri"/>
              </a:rPr>
              <a:t>や</a:t>
            </a:r>
            <a:r>
              <a:rPr lang="en-US" sz="2400" b="1">
                <a:latin typeface="Yu Gothic"/>
                <a:ea typeface="Yu Gothic"/>
                <a:cs typeface="Calibri"/>
              </a:rPr>
              <a:t>Instagram</a:t>
            </a:r>
            <a:r>
              <a:rPr lang="ja-JP" altLang="en-US" sz="2400" b="1">
                <a:latin typeface="Yu Gothic"/>
                <a:ea typeface="Yu Gothic"/>
                <a:cs typeface="Calibri"/>
              </a:rPr>
              <a:t>で投稿</a:t>
            </a:r>
            <a:r>
              <a:rPr lang="ja-JP" altLang="en-US" sz="2400">
                <a:latin typeface="Yu Gothic"/>
                <a:ea typeface="Yu Gothic"/>
                <a:cs typeface="Calibri"/>
              </a:rPr>
              <a:t>したくなる。</a:t>
            </a:r>
            <a:endParaRPr lang="en-US" sz="2400">
              <a:ea typeface="+mn-lt"/>
              <a:cs typeface="+mn-lt"/>
            </a:endParaRPr>
          </a:p>
          <a:p>
            <a:pPr algn="l"/>
            <a:endParaRPr lang="en-US" sz="2400">
              <a:cs typeface="Calibri"/>
            </a:endParaRPr>
          </a:p>
        </p:txBody>
      </p:sp>
    </p:spTree>
    <p:extLst>
      <p:ext uri="{BB962C8B-B14F-4D97-AF65-F5344CB8AC3E}">
        <p14:creationId xmlns:p14="http://schemas.microsoft.com/office/powerpoint/2010/main" val="220021644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98E794-AA2F-D449-9482-83E7F4006478}"/>
              </a:ext>
            </a:extLst>
          </p:cNvPr>
          <p:cNvSpPr>
            <a:spLocks noGrp="1"/>
          </p:cNvSpPr>
          <p:nvPr>
            <p:ph type="title"/>
          </p:nvPr>
        </p:nvSpPr>
        <p:spPr>
          <a:xfrm>
            <a:off x="1154083" y="243136"/>
            <a:ext cx="10058400" cy="1174550"/>
          </a:xfrm>
        </p:spPr>
        <p:txBody>
          <a:bodyPr>
            <a:normAutofit/>
          </a:bodyPr>
          <a:lstStyle/>
          <a:p>
            <a:r>
              <a:rPr kumimoji="1" lang="ja-JP" altLang="en-US" sz="3200" b="1"/>
              <a:t>現状分析</a:t>
            </a:r>
            <a:br>
              <a:rPr lang="ja-JP" altLang="en-US">
                <a:latin typeface="Yu Gothic Light"/>
                <a:ea typeface="Yu Gothic Light"/>
              </a:rPr>
            </a:br>
            <a:r>
              <a:rPr kumimoji="1" lang="en-US" altLang="ja-JP" sz="4400">
                <a:latin typeface="游ゴシック" panose="020B0400000000000000" pitchFamily="50" charset="-128"/>
                <a:ea typeface="游ゴシック" panose="020B0400000000000000" pitchFamily="50" charset="-128"/>
              </a:rPr>
              <a:t>SDGs</a:t>
            </a:r>
            <a:r>
              <a:rPr kumimoji="1" lang="ja-JP" altLang="en-US" sz="4400">
                <a:latin typeface="游ゴシック" panose="020B0400000000000000" pitchFamily="50" charset="-128"/>
                <a:ea typeface="游ゴシック" panose="020B0400000000000000" pitchFamily="50" charset="-128"/>
              </a:rPr>
              <a:t>への</a:t>
            </a:r>
            <a:r>
              <a:rPr kumimoji="1" lang="en-US" altLang="ja-JP" sz="4400" err="1">
                <a:latin typeface="游ゴシック" panose="020B0400000000000000" pitchFamily="50" charset="-128"/>
                <a:ea typeface="游ゴシック" panose="020B0400000000000000" pitchFamily="50" charset="-128"/>
              </a:rPr>
              <a:t>取り組</a:t>
            </a:r>
            <a:r>
              <a:rPr kumimoji="1" lang="ja-JP" altLang="en-US" sz="4400">
                <a:latin typeface="游ゴシック" panose="020B0400000000000000" pitchFamily="50" charset="-128"/>
                <a:ea typeface="游ゴシック" panose="020B0400000000000000" pitchFamily="50" charset="-128"/>
              </a:rPr>
              <a:t>み</a:t>
            </a:r>
            <a:endParaRPr lang="ja-JP" altLang="en-US" sz="4000">
              <a:latin typeface="游ゴシック" panose="020B0400000000000000" pitchFamily="50" charset="-128"/>
              <a:ea typeface="游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ED49EED0-8AE6-0B45-895C-59BD1CEC8517}"/>
              </a:ext>
            </a:extLst>
          </p:cNvPr>
          <p:cNvSpPr>
            <a:spLocks noGrp="1"/>
          </p:cNvSpPr>
          <p:nvPr>
            <p:ph idx="1"/>
          </p:nvPr>
        </p:nvSpPr>
        <p:spPr>
          <a:xfrm>
            <a:off x="628826" y="2253197"/>
            <a:ext cx="11391202" cy="4012014"/>
          </a:xfrm>
        </p:spPr>
        <p:txBody>
          <a:bodyPr vert="horz" lIns="0" tIns="45720" rIns="0" bIns="45720" rtlCol="0" anchor="t">
            <a:normAutofit/>
          </a:bodyPr>
          <a:lstStyle/>
          <a:p>
            <a:r>
              <a:rPr kumimoji="1" lang="ja-JP" altLang="en-US" sz="3200">
                <a:latin typeface="Yu Gothic"/>
                <a:ea typeface="Yu Gothic"/>
              </a:rPr>
              <a:t>従業員数</a:t>
            </a:r>
            <a:r>
              <a:rPr kumimoji="1" lang="en-US" altLang="ja-JP" sz="3200">
                <a:latin typeface="Yu Gothic"/>
                <a:ea typeface="Yu Gothic"/>
              </a:rPr>
              <a:t>1001</a:t>
            </a:r>
            <a:r>
              <a:rPr kumimoji="1" lang="ja-JP" altLang="en-US" sz="3200">
                <a:latin typeface="Yu Gothic"/>
                <a:ea typeface="Yu Gothic"/>
              </a:rPr>
              <a:t>人以上の企業の</a:t>
            </a:r>
            <a:r>
              <a:rPr kumimoji="1" lang="en-US" altLang="ja-JP" sz="3200">
                <a:latin typeface="Yu Gothic"/>
                <a:ea typeface="Yu Gothic"/>
              </a:rPr>
              <a:t>SDGs</a:t>
            </a:r>
            <a:r>
              <a:rPr kumimoji="1" lang="ja-JP" altLang="en-US" sz="3200">
                <a:latin typeface="Yu Gothic"/>
                <a:ea typeface="Yu Gothic"/>
              </a:rPr>
              <a:t>取り組み率は</a:t>
            </a:r>
            <a:r>
              <a:rPr kumimoji="1" lang="ja-JP" altLang="en-US" sz="3200" b="1">
                <a:latin typeface="Yu Gothic"/>
                <a:ea typeface="Yu Gothic"/>
              </a:rPr>
              <a:t>７６</a:t>
            </a:r>
            <a:r>
              <a:rPr kumimoji="1" lang="en-US" altLang="ja-JP" sz="3200" b="1">
                <a:latin typeface="Yu Gothic"/>
                <a:ea typeface="Yu Gothic"/>
              </a:rPr>
              <a:t>.</a:t>
            </a:r>
            <a:r>
              <a:rPr kumimoji="1" lang="ja-JP" altLang="en-US" sz="3200" b="1">
                <a:latin typeface="Yu Gothic"/>
                <a:ea typeface="Yu Gothic"/>
              </a:rPr>
              <a:t>３％</a:t>
            </a:r>
            <a:endParaRPr lang="ja-JP" altLang="en-US" sz="3200" b="1">
              <a:latin typeface="Yu Gothic"/>
              <a:ea typeface="Yu Gothic"/>
            </a:endParaRPr>
          </a:p>
          <a:p>
            <a:endParaRPr lang="en" altLang="ja-JP">
              <a:latin typeface="Yu Gothic"/>
              <a:ea typeface="Yu Gothic"/>
            </a:endParaRPr>
          </a:p>
          <a:p>
            <a:endParaRPr lang="ja-JP" altLang="en-US">
              <a:latin typeface="Yu Gothic"/>
              <a:ea typeface="Yu Gothic"/>
            </a:endParaRPr>
          </a:p>
        </p:txBody>
      </p:sp>
      <p:sp>
        <p:nvSpPr>
          <p:cNvPr id="6" name="スライド番号プレースホルダー 5">
            <a:extLst>
              <a:ext uri="{FF2B5EF4-FFF2-40B4-BE49-F238E27FC236}">
                <a16:creationId xmlns:a16="http://schemas.microsoft.com/office/drawing/2014/main" id="{31644284-51C9-BE47-9317-71ED611254C8}"/>
              </a:ext>
            </a:extLst>
          </p:cNvPr>
          <p:cNvSpPr>
            <a:spLocks noGrp="1"/>
          </p:cNvSpPr>
          <p:nvPr>
            <p:ph type="sldNum" sz="quarter" idx="12"/>
          </p:nvPr>
        </p:nvSpPr>
        <p:spPr/>
        <p:txBody>
          <a:bodyPr/>
          <a:lstStyle/>
          <a:p>
            <a:fld id="{629637A9-119A-49DA-BD12-AAC58B377D80}" type="slidenum">
              <a:rPr lang="en-US" sz="3200" dirty="0"/>
              <a:t>6</a:t>
            </a:fld>
            <a:endParaRPr lang="en-US" sz="3200">
              <a:cs typeface="Calibri"/>
            </a:endParaRPr>
          </a:p>
        </p:txBody>
      </p:sp>
      <p:sp>
        <p:nvSpPr>
          <p:cNvPr id="5" name="TextBox 4">
            <a:extLst>
              <a:ext uri="{FF2B5EF4-FFF2-40B4-BE49-F238E27FC236}">
                <a16:creationId xmlns:a16="http://schemas.microsoft.com/office/drawing/2014/main" id="{EF9DDA17-A704-49AA-8EAD-1E7E358BA2CE}"/>
              </a:ext>
            </a:extLst>
          </p:cNvPr>
          <p:cNvSpPr txBox="1"/>
          <p:nvPr/>
        </p:nvSpPr>
        <p:spPr>
          <a:xfrm>
            <a:off x="1682261" y="5921847"/>
            <a:ext cx="10391954" cy="3433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200"/>
              </a:spcBef>
              <a:spcAft>
                <a:spcPts val="200"/>
              </a:spcAft>
            </a:pPr>
            <a:r>
              <a:rPr lang="en">
                <a:latin typeface="Yu Gothic"/>
                <a:ea typeface="Yu Gothic"/>
                <a:cs typeface="Calibri"/>
                <a:hlinkClick r:id="rId2"/>
              </a:rPr>
              <a:t>https://www.sangyo-rodo.metro.tokyo.lg.jp/toukei/59566db29b65effb6bb53e2b369d8af6_2.pdf</a:t>
            </a:r>
            <a:endParaRPr lang="en">
              <a:ea typeface="+mn-lt"/>
              <a:cs typeface="+mn-lt"/>
            </a:endParaRPr>
          </a:p>
        </p:txBody>
      </p:sp>
      <p:sp>
        <p:nvSpPr>
          <p:cNvPr id="7" name="Rectangle: Rounded Corners 6">
            <a:extLst>
              <a:ext uri="{FF2B5EF4-FFF2-40B4-BE49-F238E27FC236}">
                <a16:creationId xmlns:a16="http://schemas.microsoft.com/office/drawing/2014/main" id="{6EC75695-A88E-4CE2-B890-356E7B349BD5}"/>
              </a:ext>
            </a:extLst>
          </p:cNvPr>
          <p:cNvSpPr/>
          <p:nvPr/>
        </p:nvSpPr>
        <p:spPr>
          <a:xfrm>
            <a:off x="2472349" y="4927977"/>
            <a:ext cx="7253698" cy="86564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a:extLst>
              <a:ext uri="{FF2B5EF4-FFF2-40B4-BE49-F238E27FC236}">
                <a16:creationId xmlns:a16="http://schemas.microsoft.com/office/drawing/2014/main" id="{4DAE726A-3B81-42CF-A949-783612E09BC1}"/>
              </a:ext>
            </a:extLst>
          </p:cNvPr>
          <p:cNvSpPr/>
          <p:nvPr/>
        </p:nvSpPr>
        <p:spPr>
          <a:xfrm>
            <a:off x="5886905" y="3988874"/>
            <a:ext cx="488830" cy="5319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05D29FF-EF19-4542-A354-BC5185D0335B}"/>
              </a:ext>
            </a:extLst>
          </p:cNvPr>
          <p:cNvSpPr txBox="1"/>
          <p:nvPr/>
        </p:nvSpPr>
        <p:spPr>
          <a:xfrm>
            <a:off x="927623" y="2965561"/>
            <a:ext cx="1064087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a:latin typeface="Yu Gothic"/>
                <a:ea typeface="Yu Gothic"/>
                <a:cs typeface="Calibri"/>
              </a:rPr>
              <a:t>＝大企業を中心としてSDGsに取り組む企業が増えている</a:t>
            </a:r>
            <a:endParaRPr lang="en-US" sz="3200">
              <a:latin typeface="Yu Gothic"/>
              <a:ea typeface="Yu Gothic"/>
              <a:cs typeface="Calibri"/>
            </a:endParaRPr>
          </a:p>
        </p:txBody>
      </p:sp>
      <p:sp>
        <p:nvSpPr>
          <p:cNvPr id="4" name="TextBox 3">
            <a:extLst>
              <a:ext uri="{FF2B5EF4-FFF2-40B4-BE49-F238E27FC236}">
                <a16:creationId xmlns:a16="http://schemas.microsoft.com/office/drawing/2014/main" id="{0FBB9158-A522-47B6-A55E-E9FD04D6CF5C}"/>
              </a:ext>
            </a:extLst>
          </p:cNvPr>
          <p:cNvSpPr txBox="1"/>
          <p:nvPr/>
        </p:nvSpPr>
        <p:spPr>
          <a:xfrm>
            <a:off x="3348251" y="5031474"/>
            <a:ext cx="577982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latin typeface="游ゴシック"/>
                <a:ea typeface="游ゴシック"/>
                <a:cs typeface="Calibri"/>
              </a:rPr>
              <a:t>SDGs</a:t>
            </a:r>
            <a:r>
              <a:rPr lang="ja-JP" altLang="en-US" sz="3600">
                <a:latin typeface="游ゴシック"/>
                <a:ea typeface="游ゴシック"/>
                <a:cs typeface="Calibri"/>
              </a:rPr>
              <a:t>は話題になっている</a:t>
            </a:r>
            <a:endParaRPr lang="en-US" sz="3600">
              <a:latin typeface="游ゴシック"/>
              <a:ea typeface="游ゴシック"/>
              <a:cs typeface="Calibri"/>
            </a:endParaRPr>
          </a:p>
        </p:txBody>
      </p:sp>
    </p:spTree>
    <p:extLst>
      <p:ext uri="{BB962C8B-B14F-4D97-AF65-F5344CB8AC3E}">
        <p14:creationId xmlns:p14="http://schemas.microsoft.com/office/powerpoint/2010/main" val="34940793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51A32BE5-A424-6A43-AE61-27E58C6EDDAD}"/>
              </a:ext>
            </a:extLst>
          </p:cNvPr>
          <p:cNvSpPr txBox="1">
            <a:spLocks noGrp="1"/>
          </p:cNvSpPr>
          <p:nvPr>
            <p:ph type="title"/>
          </p:nvPr>
        </p:nvSpPr>
        <p:spPr>
          <a:xfrm>
            <a:off x="1154083" y="120261"/>
            <a:ext cx="10058400" cy="11745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kumimoji="1" lang="ja-JP" b="1">
                <a:latin typeface="游ゴシック Medium" panose="020B0500000000000000" pitchFamily="50" charset="-128"/>
                <a:ea typeface="游ゴシック Medium" panose="020B0500000000000000" pitchFamily="50" charset="-128"/>
                <a:cs typeface="+mj-lt"/>
              </a:rPr>
              <a:t>検証結果　まとめ</a:t>
            </a:r>
            <a:r>
              <a:rPr kumimoji="1" lang="ja-JP" altLang="en-US" b="1">
                <a:latin typeface="游ゴシック Medium" panose="020B0500000000000000" pitchFamily="50" charset="-128"/>
                <a:ea typeface="游ゴシック Medium" panose="020B0500000000000000" pitchFamily="50" charset="-128"/>
              </a:rPr>
              <a:t>　</a:t>
            </a:r>
            <a:endParaRPr kumimoji="0" lang="en-US" altLang="ja-JP" b="1">
              <a:latin typeface="游ゴシック Medium" panose="020B0500000000000000" pitchFamily="50" charset="-128"/>
              <a:ea typeface="游ゴシック Medium" panose="020B0500000000000000" pitchFamily="50" charset="-128"/>
            </a:endParaRPr>
          </a:p>
        </p:txBody>
      </p:sp>
      <p:graphicFrame>
        <p:nvGraphicFramePr>
          <p:cNvPr id="6" name="コンテンツ プレースホルダー 5">
            <a:extLst>
              <a:ext uri="{FF2B5EF4-FFF2-40B4-BE49-F238E27FC236}">
                <a16:creationId xmlns:a16="http://schemas.microsoft.com/office/drawing/2014/main" id="{418B32CC-A3AF-8E44-B6BF-A633C0FF64CA}"/>
              </a:ext>
            </a:extLst>
          </p:cNvPr>
          <p:cNvGraphicFramePr>
            <a:graphicFrameLocks noGrp="1"/>
          </p:cNvGraphicFramePr>
          <p:nvPr>
            <p:ph idx="1"/>
            <p:extLst>
              <p:ext uri="{D42A27DB-BD31-4B8C-83A1-F6EECF244321}">
                <p14:modId xmlns:p14="http://schemas.microsoft.com/office/powerpoint/2010/main" val="3353419405"/>
              </p:ext>
            </p:extLst>
          </p:nvPr>
        </p:nvGraphicFramePr>
        <p:xfrm>
          <a:off x="979517" y="1294811"/>
          <a:ext cx="9911270" cy="3783196"/>
        </p:xfrm>
        <a:graphic>
          <a:graphicData uri="http://schemas.openxmlformats.org/drawingml/2006/table">
            <a:tbl>
              <a:tblPr firstRow="1" bandRow="1">
                <a:tableStyleId>{5940675A-B579-460E-94D1-54222C63F5DA}</a:tableStyleId>
              </a:tblPr>
              <a:tblGrid>
                <a:gridCol w="3681355">
                  <a:extLst>
                    <a:ext uri="{9D8B030D-6E8A-4147-A177-3AD203B41FA5}">
                      <a16:colId xmlns:a16="http://schemas.microsoft.com/office/drawing/2014/main" val="2308534499"/>
                    </a:ext>
                  </a:extLst>
                </a:gridCol>
                <a:gridCol w="2098915">
                  <a:extLst>
                    <a:ext uri="{9D8B030D-6E8A-4147-A177-3AD203B41FA5}">
                      <a16:colId xmlns:a16="http://schemas.microsoft.com/office/drawing/2014/main" val="1117949385"/>
                    </a:ext>
                  </a:extLst>
                </a:gridCol>
                <a:gridCol w="2140373">
                  <a:extLst>
                    <a:ext uri="{9D8B030D-6E8A-4147-A177-3AD203B41FA5}">
                      <a16:colId xmlns:a16="http://schemas.microsoft.com/office/drawing/2014/main" val="483946287"/>
                    </a:ext>
                  </a:extLst>
                </a:gridCol>
                <a:gridCol w="1990627">
                  <a:extLst>
                    <a:ext uri="{9D8B030D-6E8A-4147-A177-3AD203B41FA5}">
                      <a16:colId xmlns:a16="http://schemas.microsoft.com/office/drawing/2014/main" val="3931169143"/>
                    </a:ext>
                  </a:extLst>
                </a:gridCol>
              </a:tblGrid>
              <a:tr h="622984">
                <a:tc>
                  <a:txBody>
                    <a:bodyPr/>
                    <a:lstStyle/>
                    <a:p>
                      <a:pPr algn="ctr"/>
                      <a:r>
                        <a:rPr kumimoji="1" lang="ja-JP" altLang="en-US"/>
                        <a:t>仮説</a:t>
                      </a:r>
                    </a:p>
                  </a:txBody>
                  <a:tcPr anchor="ctr">
                    <a:solidFill>
                      <a:schemeClr val="accent1">
                        <a:lumMod val="40000"/>
                        <a:lumOff val="60000"/>
                      </a:schemeClr>
                    </a:solidFill>
                  </a:tcPr>
                </a:tc>
                <a:tc>
                  <a:txBody>
                    <a:bodyPr/>
                    <a:lstStyle/>
                    <a:p>
                      <a:pPr algn="ctr"/>
                      <a:r>
                        <a:rPr lang="ja-JP" altLang="en-US"/>
                        <a:t>ジェンダーフリー広告平均値</a:t>
                      </a:r>
                      <a:endParaRPr kumimoji="1" lang="ja-JP" altLang="en-US"/>
                    </a:p>
                  </a:txBody>
                  <a:tcPr>
                    <a:solidFill>
                      <a:schemeClr val="accent1">
                        <a:lumMod val="40000"/>
                        <a:lumOff val="60000"/>
                      </a:schemeClr>
                    </a:solidFill>
                  </a:tcPr>
                </a:tc>
                <a:tc>
                  <a:txBody>
                    <a:bodyPr/>
                    <a:lstStyle/>
                    <a:p>
                      <a:pPr algn="ctr"/>
                      <a:r>
                        <a:rPr lang="ja-JP" altLang="en-US"/>
                        <a:t>環境広告</a:t>
                      </a:r>
                    </a:p>
                    <a:p>
                      <a:pPr lvl="0" algn="ctr">
                        <a:buNone/>
                      </a:pPr>
                      <a:r>
                        <a:rPr lang="ja-JP" altLang="en-US"/>
                        <a:t>平均値</a:t>
                      </a:r>
                    </a:p>
                  </a:txBody>
                  <a:tcPr>
                    <a:solidFill>
                      <a:schemeClr val="accent1">
                        <a:lumMod val="40000"/>
                        <a:lumOff val="60000"/>
                      </a:schemeClr>
                    </a:solidFill>
                  </a:tcPr>
                </a:tc>
                <a:tc>
                  <a:txBody>
                    <a:bodyPr/>
                    <a:lstStyle/>
                    <a:p>
                      <a:pPr algn="ctr"/>
                      <a:r>
                        <a:rPr lang="ja-JP" altLang="en-US"/>
                        <a:t>有意確率</a:t>
                      </a:r>
                      <a:endParaRPr kumimoji="1" lang="ja-JP" altLang="en-US"/>
                    </a:p>
                  </a:txBody>
                  <a:tcPr anchor="ctr">
                    <a:solidFill>
                      <a:schemeClr val="accent1">
                        <a:lumMod val="40000"/>
                        <a:lumOff val="60000"/>
                      </a:schemeClr>
                    </a:solidFill>
                  </a:tcPr>
                </a:tc>
                <a:extLst>
                  <a:ext uri="{0D108BD9-81ED-4DB2-BD59-A6C34878D82A}">
                    <a16:rowId xmlns:a16="http://schemas.microsoft.com/office/drawing/2014/main" val="195621733"/>
                  </a:ext>
                </a:extLst>
              </a:tr>
              <a:tr h="622984">
                <a:tc>
                  <a:txBody>
                    <a:bodyPr/>
                    <a:lstStyle/>
                    <a:p>
                      <a:pPr marL="0" marR="0" lvl="0" indent="0" algn="l">
                        <a:lnSpc>
                          <a:spcPct val="100000"/>
                        </a:lnSpc>
                        <a:spcBef>
                          <a:spcPts val="0"/>
                        </a:spcBef>
                        <a:spcAft>
                          <a:spcPts val="0"/>
                        </a:spcAft>
                        <a:buNone/>
                      </a:pPr>
                      <a:r>
                        <a:rPr lang="en-US" altLang="ja-JP" sz="1800" b="0" i="0" u="none" strike="noStrike" noProof="0">
                          <a:latin typeface="Yu Gothic"/>
                          <a:ea typeface="ＭＳ Ｐゴシック"/>
                        </a:rPr>
                        <a:t>1-1</a:t>
                      </a:r>
                      <a:r>
                        <a:rPr lang="ja-JP" altLang="ja-JP" sz="1800" b="0" i="0" u="none" strike="noStrike" noProof="0">
                          <a:latin typeface="Yu Gothic"/>
                          <a:ea typeface="Yu Gothic"/>
                        </a:rPr>
                        <a:t>他人に話したいと思いましたか。</a:t>
                      </a:r>
                      <a:endParaRPr lang="en-US" altLang="ja-JP" sz="1800" b="0" i="0" u="none" strike="noStrike" noProof="0">
                        <a:latin typeface="Yu Gothic"/>
                        <a:ea typeface="Yu Gothic"/>
                      </a:endParaRPr>
                    </a:p>
                  </a:txBody>
                  <a:tcPr anchor="ct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2.53</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2.17</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1">
                          <a:solidFill>
                            <a:srgbClr val="FF0000"/>
                          </a:solidFill>
                          <a:latin typeface="Yu Gothic"/>
                        </a:rPr>
                        <a:t>0.014</a:t>
                      </a:r>
                      <a:endParaRPr kumimoji="1" lang="ja-JP" altLang="en-US" sz="2000" b="1">
                        <a:solidFill>
                          <a:srgbClr val="FF0000"/>
                        </a:solidFill>
                        <a:latin typeface="Yu Gothic"/>
                        <a:ea typeface="Yu Gothic"/>
                      </a:endParaRPr>
                    </a:p>
                  </a:txBody>
                  <a:tcPr anchor="ctr"/>
                </a:tc>
                <a:extLst>
                  <a:ext uri="{0D108BD9-81ED-4DB2-BD59-A6C34878D82A}">
                    <a16:rowId xmlns:a16="http://schemas.microsoft.com/office/drawing/2014/main" val="1811028603"/>
                  </a:ext>
                </a:extLst>
              </a:tr>
              <a:tr h="622984">
                <a:tc>
                  <a:txBody>
                    <a:bodyPr/>
                    <a:lstStyle/>
                    <a:p>
                      <a:pPr marL="0" marR="0" lvl="0" indent="0" algn="l">
                        <a:spcBef>
                          <a:spcPts val="0"/>
                        </a:spcBef>
                        <a:spcAft>
                          <a:spcPts val="0"/>
                        </a:spcAft>
                        <a:buNone/>
                      </a:pPr>
                      <a:r>
                        <a:rPr lang="en-US" altLang="ja-JP" sz="1800" b="0" i="0" u="none" strike="noStrike" noProof="0">
                          <a:latin typeface="Yu Gothic"/>
                          <a:ea typeface="ＭＳ Ｐゴシック"/>
                        </a:rPr>
                        <a:t>1-2</a:t>
                      </a:r>
                      <a:r>
                        <a:rPr lang="ja-JP" altLang="ja-JP" sz="1800" b="0" i="0" u="none" strike="noStrike" noProof="0">
                          <a:latin typeface="Yu Gothic"/>
                          <a:ea typeface="Yu Gothic"/>
                        </a:rPr>
                        <a:t>Instagramのストーリーズに投稿したくなりましたか。</a:t>
                      </a:r>
                      <a:endParaRPr lang="en-US" altLang="ja-JP" sz="1800" b="0" i="0" u="none" strike="noStrike" noProof="0">
                        <a:latin typeface="Yu Gothic"/>
                        <a:ea typeface="Yu Gothic"/>
                      </a:endParaRPr>
                    </a:p>
                  </a:txBody>
                  <a:tcPr anchor="ct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1.81</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1.83</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solidFill>
                            <a:schemeClr val="tx1"/>
                          </a:solidFill>
                          <a:latin typeface="Yu Gothic"/>
                        </a:rPr>
                        <a:t>0.886</a:t>
                      </a:r>
                      <a:endParaRPr kumimoji="1" lang="ja-JP" altLang="en-US" sz="2000" b="0">
                        <a:solidFill>
                          <a:schemeClr val="tx1"/>
                        </a:solidFill>
                        <a:latin typeface="Yu Gothic"/>
                        <a:ea typeface="Yu Gothic"/>
                      </a:endParaRPr>
                    </a:p>
                  </a:txBody>
                  <a:tcPr anchor="ctr"/>
                </a:tc>
                <a:extLst>
                  <a:ext uri="{0D108BD9-81ED-4DB2-BD59-A6C34878D82A}">
                    <a16:rowId xmlns:a16="http://schemas.microsoft.com/office/drawing/2014/main" val="3553319076"/>
                  </a:ext>
                </a:extLst>
              </a:tr>
              <a:tr h="6229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a:latin typeface="Yu Gothic"/>
                          <a:ea typeface="Yu Gothic"/>
                        </a:rPr>
                        <a:t>1-3リツイートしたくなりましたか。</a:t>
                      </a:r>
                      <a:endParaRPr kumimoji="1" lang="ja-JP" altLang="en-US" b="0">
                        <a:latin typeface="Yu Gothic"/>
                        <a:ea typeface="Yu Gothic"/>
                      </a:endParaRPr>
                    </a:p>
                  </a:txBody>
                  <a:tcP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2.03</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2.07</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solidFill>
                            <a:schemeClr val="tx1"/>
                          </a:solidFill>
                          <a:latin typeface="Yu Gothic"/>
                        </a:rPr>
                        <a:t>0.747</a:t>
                      </a:r>
                      <a:endParaRPr kumimoji="1" lang="ja-JP" altLang="en-US" sz="2000" b="0">
                        <a:solidFill>
                          <a:schemeClr val="tx1"/>
                        </a:solidFill>
                        <a:latin typeface="Yu Gothic"/>
                        <a:ea typeface="Yu Gothic"/>
                      </a:endParaRPr>
                    </a:p>
                  </a:txBody>
                  <a:tcPr anchor="ctr"/>
                </a:tc>
                <a:extLst>
                  <a:ext uri="{0D108BD9-81ED-4DB2-BD59-A6C34878D82A}">
                    <a16:rowId xmlns:a16="http://schemas.microsoft.com/office/drawing/2014/main" val="2029676265"/>
                  </a:ext>
                </a:extLst>
              </a:tr>
              <a:tr h="5827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a:latin typeface="Yu Gothic"/>
                          <a:ea typeface="Yu Gothic"/>
                        </a:rPr>
                        <a:t>1-4コメントしたくなりましたか。</a:t>
                      </a:r>
                      <a:endParaRPr kumimoji="1" lang="ja-JP" altLang="en-US" b="0">
                        <a:latin typeface="Yu Gothic"/>
                        <a:ea typeface="Yu Gothic"/>
                      </a:endParaRPr>
                    </a:p>
                  </a:txBody>
                  <a:tcP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1.84</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1.71</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solidFill>
                            <a:schemeClr val="tx1"/>
                          </a:solidFill>
                          <a:latin typeface="Yu Gothic"/>
                        </a:rPr>
                        <a:t>0.282</a:t>
                      </a:r>
                      <a:endParaRPr kumimoji="1" lang="ja-JP" altLang="en-US" sz="2000" b="0">
                        <a:solidFill>
                          <a:schemeClr val="tx1"/>
                        </a:solidFill>
                        <a:latin typeface="Yu Gothic"/>
                        <a:ea typeface="Yu Gothic"/>
                      </a:endParaRPr>
                    </a:p>
                  </a:txBody>
                  <a:tcPr anchor="ctr"/>
                </a:tc>
                <a:extLst>
                  <a:ext uri="{0D108BD9-81ED-4DB2-BD59-A6C34878D82A}">
                    <a16:rowId xmlns:a16="http://schemas.microsoft.com/office/drawing/2014/main" val="2991620928"/>
                  </a:ext>
                </a:extLst>
              </a:tr>
              <a:tr h="6229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a:latin typeface="Yu Gothic"/>
                          <a:ea typeface="Yu Gothic"/>
                        </a:rPr>
                        <a:t>1-5TwitterやInstagramで投稿したくなりましたか。</a:t>
                      </a:r>
                      <a:endParaRPr kumimoji="1" lang="ja-JP" altLang="en-US" b="0">
                        <a:latin typeface="Yu Gothic"/>
                        <a:ea typeface="Yu Gothic"/>
                      </a:endParaRPr>
                    </a:p>
                  </a:txBody>
                  <a:tcP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1.69</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latin typeface="Yu Gothic"/>
                        </a:rPr>
                        <a:t>1.79</a:t>
                      </a:r>
                      <a:endParaRPr kumimoji="1" lang="en-US" altLang="ja-JP" sz="2000" b="0">
                        <a:latin typeface="Yu Gothic"/>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000" b="0">
                          <a:solidFill>
                            <a:schemeClr val="tx1"/>
                          </a:solidFill>
                          <a:latin typeface="Yu Gothic"/>
                        </a:rPr>
                        <a:t>0.391</a:t>
                      </a:r>
                      <a:endParaRPr kumimoji="1" lang="ja-JP" altLang="en-US" sz="2000" b="0">
                        <a:solidFill>
                          <a:schemeClr val="tx1"/>
                        </a:solidFill>
                        <a:latin typeface="Yu Gothic"/>
                        <a:ea typeface="Yu Gothic"/>
                      </a:endParaRPr>
                    </a:p>
                  </a:txBody>
                  <a:tcPr anchor="ctr"/>
                </a:tc>
                <a:extLst>
                  <a:ext uri="{0D108BD9-81ED-4DB2-BD59-A6C34878D82A}">
                    <a16:rowId xmlns:a16="http://schemas.microsoft.com/office/drawing/2014/main" val="1084563734"/>
                  </a:ext>
                </a:extLst>
              </a:tr>
            </a:tbl>
          </a:graphicData>
        </a:graphic>
      </p:graphicFrame>
      <p:sp>
        <p:nvSpPr>
          <p:cNvPr id="4" name="スライド番号プレースホルダー 3">
            <a:extLst>
              <a:ext uri="{FF2B5EF4-FFF2-40B4-BE49-F238E27FC236}">
                <a16:creationId xmlns:a16="http://schemas.microsoft.com/office/drawing/2014/main" id="{DCB1B955-AE8A-614B-B36A-7019C8D36743}"/>
              </a:ext>
            </a:extLst>
          </p:cNvPr>
          <p:cNvSpPr>
            <a:spLocks noGrp="1"/>
          </p:cNvSpPr>
          <p:nvPr>
            <p:ph type="sldNum" sz="quarter" idx="12"/>
          </p:nvPr>
        </p:nvSpPr>
        <p:spPr/>
        <p:txBody>
          <a:bodyPr/>
          <a:lstStyle/>
          <a:p>
            <a:fld id="{629637A9-119A-49DA-BD12-AAC58B377D80}" type="slidenum">
              <a:rPr lang="en-US" sz="3200" smtClean="0"/>
              <a:t>60</a:t>
            </a:fld>
            <a:endParaRPr lang="en-US" sz="3200"/>
          </a:p>
        </p:txBody>
      </p:sp>
      <p:sp>
        <p:nvSpPr>
          <p:cNvPr id="5" name="Rectangle: Rounded Corners 4">
            <a:extLst>
              <a:ext uri="{FF2B5EF4-FFF2-40B4-BE49-F238E27FC236}">
                <a16:creationId xmlns:a16="http://schemas.microsoft.com/office/drawing/2014/main" id="{86C8EBB9-3F03-47C5-B7D4-124F69A6603C}"/>
              </a:ext>
            </a:extLst>
          </p:cNvPr>
          <p:cNvSpPr/>
          <p:nvPr/>
        </p:nvSpPr>
        <p:spPr>
          <a:xfrm>
            <a:off x="830803" y="5249638"/>
            <a:ext cx="10530394" cy="1002919"/>
          </a:xfrm>
          <a:prstGeom prst="roundRect">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FF288E9-11CD-4B07-B7E1-88386DB2712E}"/>
              </a:ext>
            </a:extLst>
          </p:cNvPr>
          <p:cNvSpPr txBox="1"/>
          <p:nvPr/>
        </p:nvSpPr>
        <p:spPr>
          <a:xfrm>
            <a:off x="980118" y="5298450"/>
            <a:ext cx="1040632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rgbClr val="404040"/>
                </a:solidFill>
                <a:latin typeface="游ゴシック"/>
                <a:ea typeface="游ゴシック"/>
              </a:rPr>
              <a:t>環境広告よりもジェンダーフリー広告の方が共有されやすいという傾向は若干みられたものの、大きな差はみられなかった。</a:t>
            </a:r>
          </a:p>
        </p:txBody>
      </p:sp>
    </p:spTree>
    <p:extLst>
      <p:ext uri="{BB962C8B-B14F-4D97-AF65-F5344CB8AC3E}">
        <p14:creationId xmlns:p14="http://schemas.microsoft.com/office/powerpoint/2010/main" val="36206918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F44969-3771-E649-A367-1B2A01BECB6C}"/>
              </a:ext>
            </a:extLst>
          </p:cNvPr>
          <p:cNvSpPr>
            <a:spLocks noGrp="1"/>
          </p:cNvSpPr>
          <p:nvPr>
            <p:ph type="title"/>
          </p:nvPr>
        </p:nvSpPr>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rPr>
            </a:br>
            <a:r>
              <a:rPr kumimoji="1" lang="ja-JP" altLang="en-US" sz="4400">
                <a:latin typeface="游ゴシック" panose="020B0400000000000000" pitchFamily="50" charset="-128"/>
                <a:ea typeface="游ゴシック" panose="020B0400000000000000" pitchFamily="50" charset="-128"/>
              </a:rPr>
              <a:t>棄却理由</a:t>
            </a:r>
            <a:r>
              <a:rPr kumimoji="1" lang="en-US" altLang="ja-JP" sz="4400">
                <a:latin typeface="游ゴシック" panose="020B0400000000000000" pitchFamily="50" charset="-128"/>
                <a:ea typeface="游ゴシック" panose="020B0400000000000000" pitchFamily="50" charset="-128"/>
              </a:rPr>
              <a:t>①</a:t>
            </a:r>
            <a:endParaRPr kumimoji="1" lang="ja-JP" altLang="en-US" sz="4400">
              <a:latin typeface="游ゴシック" panose="020B0400000000000000" pitchFamily="50" charset="-128"/>
              <a:ea typeface="游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1BAFAE4E-993A-5042-BD26-34DEA0E2E444}"/>
              </a:ext>
            </a:extLst>
          </p:cNvPr>
          <p:cNvSpPr>
            <a:spLocks noGrp="1"/>
          </p:cNvSpPr>
          <p:nvPr>
            <p:ph idx="1"/>
          </p:nvPr>
        </p:nvSpPr>
        <p:spPr>
          <a:xfrm>
            <a:off x="1297094" y="2163663"/>
            <a:ext cx="10058400" cy="3305354"/>
          </a:xfrm>
        </p:spPr>
        <p:txBody>
          <a:bodyPr vert="horz" lIns="0" tIns="45720" rIns="0" bIns="45720" rtlCol="0" anchor="t">
            <a:normAutofit/>
          </a:bodyPr>
          <a:lstStyle/>
          <a:p>
            <a:pPr>
              <a:buClr>
                <a:schemeClr val="tx1"/>
              </a:buClr>
              <a:buFont typeface="Arial" panose="020B0604020202020204" pitchFamily="34" charset="0"/>
              <a:buChar char="•"/>
            </a:pPr>
            <a:r>
              <a:rPr kumimoji="1" lang="en-US" altLang="ja-JP" sz="3200">
                <a:latin typeface="Yu Gothic" panose="020B0400000000000000" pitchFamily="34" charset="-128"/>
                <a:ea typeface="Yu Gothic" panose="020B0400000000000000" pitchFamily="34" charset="-128"/>
              </a:rPr>
              <a:t>SNS</a:t>
            </a:r>
            <a:r>
              <a:rPr kumimoji="1" lang="ja-JP" altLang="en-US" sz="3200">
                <a:latin typeface="Yu Gothic" panose="020B0400000000000000" pitchFamily="34" charset="-128"/>
                <a:ea typeface="Yu Gothic" panose="020B0400000000000000" pitchFamily="34" charset="-128"/>
              </a:rPr>
              <a:t>への投稿頻度が少ないサンプルが多かった</a:t>
            </a:r>
          </a:p>
          <a:p>
            <a:pPr>
              <a:buClr>
                <a:schemeClr val="tx1"/>
              </a:buClr>
              <a:buFont typeface="Arial" panose="020B0604020202020204" pitchFamily="34" charset="0"/>
              <a:buChar char="•"/>
            </a:pPr>
            <a:r>
              <a:rPr kumimoji="1" lang="ja-JP" altLang="en-US" sz="3200">
                <a:latin typeface="Yu Gothic" panose="020B0400000000000000" pitchFamily="34" charset="-128"/>
                <a:ea typeface="Yu Gothic" panose="020B0400000000000000" pitchFamily="34" charset="-128"/>
              </a:rPr>
              <a:t>サンプル数の年代に偏りがあった</a:t>
            </a:r>
            <a:r>
              <a:rPr kumimoji="1" lang="en-US" altLang="ja-JP" sz="3200">
                <a:latin typeface="Yu Gothic" panose="020B0400000000000000" pitchFamily="34" charset="-128"/>
                <a:ea typeface="Yu Gothic" panose="020B0400000000000000" pitchFamily="34" charset="-128"/>
              </a:rPr>
              <a:t>(20</a:t>
            </a:r>
            <a:r>
              <a:rPr kumimoji="1" lang="ja-JP" altLang="en-US" sz="3200">
                <a:latin typeface="Yu Gothic" panose="020B0400000000000000" pitchFamily="34" charset="-128"/>
                <a:ea typeface="Yu Gothic" panose="020B0400000000000000" pitchFamily="34" charset="-128"/>
              </a:rPr>
              <a:t>代が多かった</a:t>
            </a:r>
            <a:r>
              <a:rPr kumimoji="1" lang="en-US" altLang="ja-JP" sz="3200">
                <a:latin typeface="Yu Gothic" panose="020B0400000000000000" pitchFamily="34" charset="-128"/>
                <a:ea typeface="Yu Gothic" panose="020B0400000000000000" pitchFamily="34" charset="-128"/>
              </a:rPr>
              <a:t>)</a:t>
            </a:r>
          </a:p>
          <a:p>
            <a:pPr>
              <a:buClr>
                <a:schemeClr val="tx1"/>
              </a:buClr>
              <a:buFont typeface="Arial" panose="020B0604020202020204" pitchFamily="34" charset="0"/>
              <a:buChar char="•"/>
            </a:pPr>
            <a:r>
              <a:rPr kumimoji="1" lang="ja-JP" altLang="en-US" sz="3200">
                <a:latin typeface="Yu Gothic"/>
                <a:ea typeface="Yu Gothic"/>
              </a:rPr>
              <a:t>インターネットを利用した調査だったため、回答の質にばらつきがあった。</a:t>
            </a:r>
            <a:endParaRPr lang="ja-JP" altLang="en-US" sz="3200">
              <a:latin typeface="Yu Gothic"/>
              <a:ea typeface="Yu Gothic"/>
            </a:endParaRPr>
          </a:p>
          <a:p>
            <a:pPr>
              <a:buClr>
                <a:schemeClr val="tx1"/>
              </a:buClr>
              <a:buFont typeface="Arial" panose="020B0604020202020204" pitchFamily="34" charset="0"/>
              <a:buChar char="•"/>
            </a:pPr>
            <a:endParaRPr kumimoji="1" lang="ja-JP" altLang="en-US" sz="3200">
              <a:latin typeface="Yu Gothic" panose="020B0400000000000000" pitchFamily="34" charset="-128"/>
              <a:ea typeface="Yu Gothic" panose="020B0400000000000000" pitchFamily="34" charset="-128"/>
            </a:endParaRPr>
          </a:p>
        </p:txBody>
      </p:sp>
      <p:sp>
        <p:nvSpPr>
          <p:cNvPr id="4" name="スライド番号プレースホルダー 3">
            <a:extLst>
              <a:ext uri="{FF2B5EF4-FFF2-40B4-BE49-F238E27FC236}">
                <a16:creationId xmlns:a16="http://schemas.microsoft.com/office/drawing/2014/main" id="{0264025E-E31E-734D-8EB9-B0C261738C2F}"/>
              </a:ext>
            </a:extLst>
          </p:cNvPr>
          <p:cNvSpPr>
            <a:spLocks noGrp="1"/>
          </p:cNvSpPr>
          <p:nvPr>
            <p:ph type="sldNum" sz="quarter" idx="12"/>
          </p:nvPr>
        </p:nvSpPr>
        <p:spPr/>
        <p:txBody>
          <a:bodyPr/>
          <a:lstStyle/>
          <a:p>
            <a:fld id="{629637A9-119A-49DA-BD12-AAC58B377D80}" type="slidenum">
              <a:rPr lang="en-US" sz="3200" dirty="0" smtClean="0"/>
              <a:t>61</a:t>
            </a:fld>
            <a:endParaRPr lang="en-US" sz="3200">
              <a:cs typeface="Calibri"/>
            </a:endParaRPr>
          </a:p>
        </p:txBody>
      </p:sp>
    </p:spTree>
    <p:extLst>
      <p:ext uri="{BB962C8B-B14F-4D97-AF65-F5344CB8AC3E}">
        <p14:creationId xmlns:p14="http://schemas.microsoft.com/office/powerpoint/2010/main" val="40105424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21943" y="216128"/>
            <a:ext cx="10058400" cy="1148898"/>
          </a:xfrm>
        </p:spPr>
        <p:txBody>
          <a:bodyPr vert="horz" lIns="91440" tIns="45720" rIns="91440" bIns="45720" rtlCol="0" anchor="b">
            <a:noAutofit/>
          </a:bodyPr>
          <a:lstStyle/>
          <a:p>
            <a:r>
              <a:rPr lang="ja-JP" altLang="en-US" sz="3200" b="1">
                <a:cs typeface="Calibri Light"/>
              </a:rPr>
              <a:t>検証結果</a:t>
            </a:r>
            <a:br>
              <a:rPr lang="ja-JP" altLang="en-US" sz="3200">
                <a:latin typeface="游ゴシック Light"/>
                <a:ea typeface="游ゴシック Light"/>
              </a:rPr>
            </a:br>
            <a:r>
              <a:rPr kumimoji="1" lang="ja-JP" altLang="en-US" sz="4400">
                <a:latin typeface="游ゴシック" panose="020B0400000000000000" pitchFamily="50" charset="-128"/>
                <a:ea typeface="游ゴシック" panose="020B0400000000000000" pitchFamily="50" charset="-128"/>
              </a:rPr>
              <a:t>棄却理由</a:t>
            </a:r>
            <a:r>
              <a:rPr kumimoji="1" lang="en-US" altLang="ja-JP" sz="4400">
                <a:latin typeface="游ゴシック" panose="020B0400000000000000" pitchFamily="50" charset="-128"/>
                <a:ea typeface="游ゴシック" panose="020B0400000000000000" pitchFamily="50" charset="-128"/>
              </a:rPr>
              <a:t>②</a:t>
            </a:r>
            <a:endParaRPr kumimoji="1" lang="ja-JP" altLang="en-US" sz="4400">
              <a:latin typeface="游ゴシック" panose="020B0400000000000000" pitchFamily="50" charset="-128"/>
              <a:ea typeface="游ゴシック" panose="020B0400000000000000" pitchFamily="50" charset="-128"/>
            </a:endParaRPr>
          </a:p>
        </p:txBody>
      </p:sp>
      <p:pic>
        <p:nvPicPr>
          <p:cNvPr id="4" name="コンテンツ プレースホルダー 3"/>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r="-202" b="27509"/>
          <a:stretch/>
        </p:blipFill>
        <p:spPr>
          <a:xfrm>
            <a:off x="576738" y="1790701"/>
            <a:ext cx="5902804" cy="2737331"/>
          </a:xfrm>
          <a:prstGeom prst="rect">
            <a:avLst/>
          </a:prstGeom>
        </p:spPr>
      </p:pic>
      <p:sp>
        <p:nvSpPr>
          <p:cNvPr id="7" name="Slide Number Placeholder 6">
            <a:extLst>
              <a:ext uri="{FF2B5EF4-FFF2-40B4-BE49-F238E27FC236}">
                <a16:creationId xmlns:a16="http://schemas.microsoft.com/office/drawing/2014/main" id="{A125B379-19AF-48E6-A0B9-ABCB23CE8545}"/>
              </a:ext>
            </a:extLst>
          </p:cNvPr>
          <p:cNvSpPr>
            <a:spLocks noGrp="1"/>
          </p:cNvSpPr>
          <p:nvPr>
            <p:ph type="sldNum" sz="quarter" idx="12"/>
          </p:nvPr>
        </p:nvSpPr>
        <p:spPr/>
        <p:txBody>
          <a:bodyPr/>
          <a:lstStyle/>
          <a:p>
            <a:fld id="{2D02CE3A-133C-4D1C-BBE1-231395FFDCB8}" type="slidenum">
              <a:rPr kumimoji="1" lang="ja-JP" altLang="en-US" sz="3200" dirty="0" smtClean="0">
                <a:ea typeface="ＭＳ Ｐゴシック"/>
              </a:rPr>
              <a:t>62</a:t>
            </a:fld>
            <a:endParaRPr lang="en-US" sz="3200">
              <a:ea typeface="ＭＳ Ｐゴシック"/>
              <a:cs typeface="Calibri"/>
            </a:endParaRPr>
          </a:p>
        </p:txBody>
      </p:sp>
      <p:pic>
        <p:nvPicPr>
          <p:cNvPr id="5" name="図 4"/>
          <p:cNvPicPr>
            <a:picLocks noChangeAspect="1"/>
          </p:cNvPicPr>
          <p:nvPr/>
        </p:nvPicPr>
        <p:blipFill rotWithShape="1">
          <a:blip r:embed="rId4" cstate="email">
            <a:extLst>
              <a:ext uri="{28A0092B-C50C-407E-A947-70E740481C1C}">
                <a14:useLocalDpi xmlns:a14="http://schemas.microsoft.com/office/drawing/2010/main"/>
              </a:ext>
            </a:extLst>
          </a:blip>
          <a:srcRect l="-223" t="395" r="37312" b="23842"/>
          <a:stretch/>
        </p:blipFill>
        <p:spPr>
          <a:xfrm>
            <a:off x="6290225" y="1849120"/>
            <a:ext cx="5585294" cy="2678912"/>
          </a:xfrm>
          <a:prstGeom prst="rect">
            <a:avLst/>
          </a:prstGeom>
        </p:spPr>
      </p:pic>
      <p:sp>
        <p:nvSpPr>
          <p:cNvPr id="3" name="テキスト ボックス 2">
            <a:extLst>
              <a:ext uri="{FF2B5EF4-FFF2-40B4-BE49-F238E27FC236}">
                <a16:creationId xmlns:a16="http://schemas.microsoft.com/office/drawing/2014/main" id="{FD04DA18-D30B-5E41-8DE3-00C654B22B8E}"/>
              </a:ext>
            </a:extLst>
          </p:cNvPr>
          <p:cNvSpPr txBox="1"/>
          <p:nvPr/>
        </p:nvSpPr>
        <p:spPr>
          <a:xfrm>
            <a:off x="1020012" y="5262162"/>
            <a:ext cx="10160331" cy="523220"/>
          </a:xfrm>
          <a:prstGeom prst="rect">
            <a:avLst/>
          </a:prstGeom>
          <a:noFill/>
        </p:spPr>
        <p:txBody>
          <a:bodyPr wrap="square" lIns="91440" tIns="45720" rIns="91440" bIns="45720" rtlCol="0" anchor="t">
            <a:spAutoFit/>
          </a:bodyPr>
          <a:lstStyle/>
          <a:p>
            <a:r>
              <a:rPr lang="ja-JP" altLang="en-US" sz="2800">
                <a:latin typeface="Yu Gothic"/>
                <a:ea typeface="Yu Gothic"/>
              </a:rPr>
              <a:t>広告の内容を「とても理解した」のサンプル数が少なかった</a:t>
            </a:r>
            <a:endParaRPr lang="ja-JP" sz="1600">
              <a:latin typeface="Yu Gothic"/>
              <a:ea typeface="Yu Gothic"/>
            </a:endParaRPr>
          </a:p>
        </p:txBody>
      </p:sp>
      <p:sp>
        <p:nvSpPr>
          <p:cNvPr id="6" name="円: 塗りつぶしなし 5">
            <a:extLst>
              <a:ext uri="{FF2B5EF4-FFF2-40B4-BE49-F238E27FC236}">
                <a16:creationId xmlns:a16="http://schemas.microsoft.com/office/drawing/2014/main" id="{EBF34824-A7AD-E14B-8C42-BCD4CA0A5091}"/>
              </a:ext>
            </a:extLst>
          </p:cNvPr>
          <p:cNvSpPr/>
          <p:nvPr/>
        </p:nvSpPr>
        <p:spPr>
          <a:xfrm>
            <a:off x="3367012" y="2329968"/>
            <a:ext cx="712609" cy="2198064"/>
          </a:xfrm>
          <a:prstGeom prst="donut">
            <a:avLst>
              <a:gd name="adj" fmla="val 0"/>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9" name="Rectangle: Rounded Corners 8">
            <a:extLst>
              <a:ext uri="{FF2B5EF4-FFF2-40B4-BE49-F238E27FC236}">
                <a16:creationId xmlns:a16="http://schemas.microsoft.com/office/drawing/2014/main" id="{5653DF1E-F456-4D0D-9CE4-3B373BA48B4D}"/>
              </a:ext>
            </a:extLst>
          </p:cNvPr>
          <p:cNvSpPr/>
          <p:nvPr/>
        </p:nvSpPr>
        <p:spPr>
          <a:xfrm>
            <a:off x="733424" y="5067299"/>
            <a:ext cx="10596562" cy="1000124"/>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15913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29E8F7-D424-D74A-BA81-B0735F855D9C}"/>
              </a:ext>
            </a:extLst>
          </p:cNvPr>
          <p:cNvSpPr>
            <a:spLocks noGrp="1"/>
          </p:cNvSpPr>
          <p:nvPr>
            <p:ph type="title"/>
          </p:nvPr>
        </p:nvSpPr>
        <p:spPr/>
        <p:txBody>
          <a:bodyPr>
            <a:normAutofit/>
          </a:bodyPr>
          <a:lstStyle/>
          <a:p>
            <a:r>
              <a:rPr kumimoji="1" lang="ja-JP" altLang="en-US" b="1"/>
              <a:t>学術的インプリケーション</a:t>
            </a:r>
            <a:endParaRPr lang="ja-JP" altLang="en-US" b="1"/>
          </a:p>
        </p:txBody>
      </p:sp>
      <p:sp>
        <p:nvSpPr>
          <p:cNvPr id="3" name="コンテンツ プレースホルダー 2">
            <a:extLst>
              <a:ext uri="{FF2B5EF4-FFF2-40B4-BE49-F238E27FC236}">
                <a16:creationId xmlns:a16="http://schemas.microsoft.com/office/drawing/2014/main" id="{4B7ED381-B6A9-7B49-A420-BCAEA62D2D4C}"/>
              </a:ext>
            </a:extLst>
          </p:cNvPr>
          <p:cNvSpPr>
            <a:spLocks noGrp="1"/>
          </p:cNvSpPr>
          <p:nvPr>
            <p:ph idx="1"/>
          </p:nvPr>
        </p:nvSpPr>
        <p:spPr>
          <a:xfrm>
            <a:off x="1154083" y="1920524"/>
            <a:ext cx="10058400" cy="4263530"/>
          </a:xfrm>
        </p:spPr>
        <p:txBody>
          <a:bodyPr vert="horz" lIns="0" tIns="45720" rIns="0" bIns="45720" rtlCol="0" anchor="t">
            <a:normAutofit/>
          </a:bodyPr>
          <a:lstStyle/>
          <a:p>
            <a:r>
              <a:rPr kumimoji="1" lang="ja-JP" altLang="en-US" sz="3200">
                <a:latin typeface="游ゴシック"/>
                <a:ea typeface="游ゴシック"/>
              </a:rPr>
              <a:t>ジェンダーフリー広告に着目した事が従来の研究にはない知見である。</a:t>
            </a:r>
            <a:endParaRPr lang="en-US" altLang="ja-JP" sz="3200">
              <a:latin typeface="游ゴシック"/>
              <a:ea typeface="游ゴシック"/>
            </a:endParaRPr>
          </a:p>
          <a:p>
            <a:r>
              <a:rPr kumimoji="1" lang="ja-JP" altLang="en-US" sz="3200">
                <a:latin typeface="游ゴシック"/>
                <a:ea typeface="游ゴシック"/>
              </a:rPr>
              <a:t>社会問題と行動の関係を見いだそうとしたこの研究は従来のものとは一線を画す。</a:t>
            </a:r>
            <a:endParaRPr lang="ja-JP" altLang="en-US" sz="3200">
              <a:latin typeface="游ゴシック"/>
              <a:ea typeface="游ゴシック"/>
            </a:endParaRPr>
          </a:p>
        </p:txBody>
      </p:sp>
      <p:sp>
        <p:nvSpPr>
          <p:cNvPr id="4" name="スライド番号プレースホルダー 3">
            <a:extLst>
              <a:ext uri="{FF2B5EF4-FFF2-40B4-BE49-F238E27FC236}">
                <a16:creationId xmlns:a16="http://schemas.microsoft.com/office/drawing/2014/main" id="{9A471C93-484E-3C4E-A65E-25B34B633F5B}"/>
              </a:ext>
            </a:extLst>
          </p:cNvPr>
          <p:cNvSpPr>
            <a:spLocks noGrp="1"/>
          </p:cNvSpPr>
          <p:nvPr>
            <p:ph type="sldNum" sz="quarter" idx="12"/>
          </p:nvPr>
        </p:nvSpPr>
        <p:spPr/>
        <p:txBody>
          <a:bodyPr/>
          <a:lstStyle/>
          <a:p>
            <a:fld id="{629637A9-119A-49DA-BD12-AAC58B377D80}" type="slidenum">
              <a:rPr lang="en-US" sz="3200" dirty="0"/>
              <a:t>63</a:t>
            </a:fld>
            <a:endParaRPr lang="en-US" sz="3200">
              <a:cs typeface="Calibri"/>
            </a:endParaRPr>
          </a:p>
        </p:txBody>
      </p:sp>
    </p:spTree>
    <p:extLst>
      <p:ext uri="{BB962C8B-B14F-4D97-AF65-F5344CB8AC3E}">
        <p14:creationId xmlns:p14="http://schemas.microsoft.com/office/powerpoint/2010/main" val="19391377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52EA5B-1274-1743-B234-DB89AB0E6B6B}"/>
              </a:ext>
            </a:extLst>
          </p:cNvPr>
          <p:cNvSpPr>
            <a:spLocks noGrp="1"/>
          </p:cNvSpPr>
          <p:nvPr>
            <p:ph type="title"/>
          </p:nvPr>
        </p:nvSpPr>
        <p:spPr/>
        <p:txBody>
          <a:bodyPr>
            <a:normAutofit/>
          </a:bodyPr>
          <a:lstStyle/>
          <a:p>
            <a:r>
              <a:rPr kumimoji="1" lang="ja-JP" altLang="en-US" b="1"/>
              <a:t>実務的インプリケーション</a:t>
            </a:r>
          </a:p>
        </p:txBody>
      </p:sp>
      <p:sp>
        <p:nvSpPr>
          <p:cNvPr id="3" name="コンテンツ プレースホルダー 2">
            <a:extLst>
              <a:ext uri="{FF2B5EF4-FFF2-40B4-BE49-F238E27FC236}">
                <a16:creationId xmlns:a16="http://schemas.microsoft.com/office/drawing/2014/main" id="{C55E6242-925D-9E43-9D00-C128D31500B3}"/>
              </a:ext>
            </a:extLst>
          </p:cNvPr>
          <p:cNvSpPr>
            <a:spLocks noGrp="1"/>
          </p:cNvSpPr>
          <p:nvPr>
            <p:ph idx="1"/>
          </p:nvPr>
        </p:nvSpPr>
        <p:spPr>
          <a:xfrm>
            <a:off x="1246293" y="1942177"/>
            <a:ext cx="10193867" cy="4634088"/>
          </a:xfrm>
        </p:spPr>
        <p:txBody>
          <a:bodyPr vert="horz" lIns="0" tIns="45720" rIns="0" bIns="45720" rtlCol="0" anchor="t">
            <a:normAutofit/>
          </a:bodyPr>
          <a:lstStyle/>
          <a:p>
            <a:pPr marL="0" indent="0">
              <a:buNone/>
            </a:pPr>
            <a:r>
              <a:rPr kumimoji="1" lang="ja-JP" altLang="en-US" sz="3200">
                <a:latin typeface="游ゴシック"/>
                <a:ea typeface="游ゴシック"/>
              </a:rPr>
              <a:t>企業が広告を介してジェンダーに取り組む際には、メッセージ性だけではなく、その他の工夫が必要だという事がわかった。</a:t>
            </a:r>
            <a:endParaRPr kumimoji="1" lang="en-US" altLang="ja-JP" sz="3200">
              <a:latin typeface="游ゴシック"/>
              <a:ea typeface="游ゴシック"/>
            </a:endParaRPr>
          </a:p>
          <a:p>
            <a:pPr marL="0" indent="0">
              <a:buNone/>
            </a:pPr>
            <a:r>
              <a:rPr kumimoji="1" lang="ja-JP" altLang="en-US" sz="3200">
                <a:latin typeface="游ゴシック"/>
                <a:ea typeface="游ゴシック"/>
              </a:rPr>
              <a:t>また、今回の研究ではジェンダーフリー広告には共有の効果はみられなかったため、もっと弱い効果があるのではないかと推測する。</a:t>
            </a:r>
            <a:endParaRPr lang="en-US" altLang="ja-JP" sz="3200">
              <a:latin typeface="游ゴシック"/>
              <a:ea typeface="游ゴシック"/>
            </a:endParaRPr>
          </a:p>
        </p:txBody>
      </p:sp>
      <p:sp>
        <p:nvSpPr>
          <p:cNvPr id="4" name="スライド番号プレースホルダー 3">
            <a:extLst>
              <a:ext uri="{FF2B5EF4-FFF2-40B4-BE49-F238E27FC236}">
                <a16:creationId xmlns:a16="http://schemas.microsoft.com/office/drawing/2014/main" id="{FAD181C7-D597-7749-9C78-A16122D2D778}"/>
              </a:ext>
            </a:extLst>
          </p:cNvPr>
          <p:cNvSpPr>
            <a:spLocks noGrp="1"/>
          </p:cNvSpPr>
          <p:nvPr>
            <p:ph type="sldNum" sz="quarter" idx="12"/>
          </p:nvPr>
        </p:nvSpPr>
        <p:spPr/>
        <p:txBody>
          <a:bodyPr/>
          <a:lstStyle/>
          <a:p>
            <a:fld id="{629637A9-119A-49DA-BD12-AAC58B377D80}" type="slidenum">
              <a:rPr lang="en-US" sz="3200" dirty="0"/>
              <a:t>64</a:t>
            </a:fld>
            <a:endParaRPr lang="en-US" sz="3200">
              <a:cs typeface="Calibri"/>
            </a:endParaRPr>
          </a:p>
        </p:txBody>
      </p:sp>
    </p:spTree>
    <p:extLst>
      <p:ext uri="{BB962C8B-B14F-4D97-AF65-F5344CB8AC3E}">
        <p14:creationId xmlns:p14="http://schemas.microsoft.com/office/powerpoint/2010/main" val="22651965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4BE00-5EDA-4DDC-99F2-EA4749D01AE1}"/>
              </a:ext>
            </a:extLst>
          </p:cNvPr>
          <p:cNvSpPr>
            <a:spLocks noGrp="1"/>
          </p:cNvSpPr>
          <p:nvPr>
            <p:ph type="title"/>
          </p:nvPr>
        </p:nvSpPr>
        <p:spPr/>
        <p:txBody>
          <a:bodyPr>
            <a:normAutofit/>
          </a:bodyPr>
          <a:lstStyle/>
          <a:p>
            <a:r>
              <a:rPr lang="ja-JP" altLang="en-US" b="1">
                <a:cs typeface="Calibri Light"/>
              </a:rPr>
              <a:t>参考文献・URL</a:t>
            </a:r>
          </a:p>
        </p:txBody>
      </p:sp>
      <p:sp>
        <p:nvSpPr>
          <p:cNvPr id="3" name="Content Placeholder 2">
            <a:extLst>
              <a:ext uri="{FF2B5EF4-FFF2-40B4-BE49-F238E27FC236}">
                <a16:creationId xmlns:a16="http://schemas.microsoft.com/office/drawing/2014/main" id="{AE12215D-21BB-4F1C-BDBA-E239AFF4BFE7}"/>
              </a:ext>
            </a:extLst>
          </p:cNvPr>
          <p:cNvSpPr>
            <a:spLocks noGrp="1"/>
          </p:cNvSpPr>
          <p:nvPr>
            <p:ph idx="1"/>
          </p:nvPr>
        </p:nvSpPr>
        <p:spPr>
          <a:xfrm>
            <a:off x="1154083" y="1576213"/>
            <a:ext cx="10397067" cy="4883572"/>
          </a:xfrm>
        </p:spPr>
        <p:txBody>
          <a:bodyPr vert="horz" lIns="0" tIns="45720" rIns="0" bIns="45720" rtlCol="0" anchor="t">
            <a:normAutofit/>
          </a:bodyPr>
          <a:lstStyle/>
          <a:p>
            <a:r>
              <a:rPr lang="ja-JP" altLang="en-US" sz="1400">
                <a:latin typeface="+mn-ea"/>
                <a:ea typeface="+mn-ea"/>
                <a:cs typeface="+mn-lt"/>
              </a:rPr>
              <a:t>・外務省「</a:t>
            </a:r>
            <a:r>
              <a:rPr lang="en-US" altLang="ja-JP" sz="1400">
                <a:latin typeface="+mn-ea"/>
                <a:ea typeface="+mn-ea"/>
                <a:cs typeface="+mn-lt"/>
              </a:rPr>
              <a:t>SDGs</a:t>
            </a:r>
            <a:r>
              <a:rPr lang="ja-JP" altLang="en-US" sz="1400">
                <a:latin typeface="+mn-ea"/>
                <a:ea typeface="+mn-ea"/>
                <a:cs typeface="+mn-lt"/>
              </a:rPr>
              <a:t>とは？ ｜ </a:t>
            </a:r>
            <a:r>
              <a:rPr lang="en-US" altLang="ja-JP" sz="1400">
                <a:latin typeface="+mn-ea"/>
                <a:ea typeface="+mn-ea"/>
                <a:cs typeface="+mn-lt"/>
              </a:rPr>
              <a:t>JAPAN SDGs Action Platform </a:t>
            </a:r>
            <a:r>
              <a:rPr lang="ja-JP" altLang="en-US" sz="1400">
                <a:latin typeface="+mn-ea"/>
                <a:ea typeface="+mn-ea"/>
                <a:cs typeface="+mn-lt"/>
              </a:rPr>
              <a:t>｜」（</a:t>
            </a:r>
            <a:r>
              <a:rPr lang="en-US" altLang="ja-JP" sz="1400">
                <a:latin typeface="+mn-ea"/>
                <a:ea typeface="+mn-ea"/>
                <a:cs typeface="+mn-lt"/>
              </a:rPr>
              <a:t>2020/12/15 </a:t>
            </a:r>
            <a:r>
              <a:rPr lang="ja-JP" altLang="en-US" sz="1400">
                <a:latin typeface="+mn-ea"/>
                <a:ea typeface="+mn-ea"/>
                <a:cs typeface="+mn-lt"/>
              </a:rPr>
              <a:t>アクセス）</a:t>
            </a:r>
            <a:endParaRPr lang="en-US" altLang="ja-JP" sz="1400">
              <a:latin typeface="+mn-ea"/>
              <a:ea typeface="+mn-ea"/>
              <a:cs typeface="+mn-lt"/>
            </a:endParaRPr>
          </a:p>
          <a:p>
            <a:r>
              <a:rPr lang="en-US" altLang="ja-JP" sz="1400">
                <a:latin typeface="+mn-ea"/>
                <a:ea typeface="+mn-ea"/>
                <a:cs typeface="+mn-lt"/>
                <a:hlinkClick r:id="rId2"/>
              </a:rPr>
              <a:t>https://www.mofa.go.jp/mofaj/gaiko/oda/sdgs/about/index.html</a:t>
            </a:r>
            <a:endParaRPr lang="en-US" altLang="ja-JP" sz="1400">
              <a:latin typeface="+mn-ea"/>
              <a:ea typeface="+mn-ea"/>
              <a:cs typeface="+mn-lt"/>
            </a:endParaRPr>
          </a:p>
          <a:p>
            <a:r>
              <a:rPr lang="ja-JP" altLang="en-US" sz="1400">
                <a:latin typeface="+mn-ea"/>
                <a:ea typeface="+mn-ea"/>
                <a:cs typeface="+mn-lt"/>
              </a:rPr>
              <a:t>・</a:t>
            </a:r>
            <a:r>
              <a:rPr lang="zh-TW" altLang="en-US" sz="1400">
                <a:latin typeface="+mn-ea"/>
                <a:ea typeface="+mn-ea"/>
                <a:cs typeface="+mn-lt"/>
              </a:rPr>
              <a:t>令和元年度政策調査</a:t>
            </a:r>
            <a:r>
              <a:rPr lang="ja-JP" altLang="en-US" sz="1400">
                <a:latin typeface="+mn-ea"/>
                <a:ea typeface="+mn-ea"/>
                <a:cs typeface="+mn-lt"/>
              </a:rPr>
              <a:t>「都内企業等における</a:t>
            </a:r>
            <a:r>
              <a:rPr lang="en-US" altLang="ja-JP" sz="1400">
                <a:latin typeface="+mn-ea"/>
                <a:ea typeface="+mn-ea"/>
                <a:cs typeface="+mn-lt"/>
              </a:rPr>
              <a:t>SDGs</a:t>
            </a:r>
            <a:r>
              <a:rPr lang="ja-JP" altLang="en-US" sz="1400">
                <a:latin typeface="+mn-ea"/>
                <a:ea typeface="+mn-ea"/>
                <a:cs typeface="+mn-lt"/>
              </a:rPr>
              <a:t>の認知度・実態等に関する調査報告書（概要版）」（</a:t>
            </a:r>
            <a:r>
              <a:rPr lang="en-US" altLang="ja-JP" sz="1400">
                <a:latin typeface="+mn-ea"/>
                <a:ea typeface="+mn-ea"/>
                <a:cs typeface="+mn-lt"/>
              </a:rPr>
              <a:t>2020/12/14 </a:t>
            </a:r>
            <a:r>
              <a:rPr lang="ja-JP" altLang="en-US" sz="1400">
                <a:latin typeface="+mn-ea"/>
                <a:ea typeface="+mn-ea"/>
                <a:cs typeface="+mn-lt"/>
              </a:rPr>
              <a:t>アクセス）</a:t>
            </a:r>
            <a:endParaRPr lang="en-US" altLang="ja-JP" sz="1400">
              <a:latin typeface="+mn-ea"/>
              <a:ea typeface="+mn-ea"/>
              <a:cs typeface="+mn-lt"/>
            </a:endParaRPr>
          </a:p>
          <a:p>
            <a:r>
              <a:rPr lang="en" altLang="ja-JP" sz="1400">
                <a:latin typeface="+mn-ea"/>
                <a:ea typeface="+mn-ea"/>
                <a:cs typeface="Calibri"/>
                <a:hlinkClick r:id="rId3"/>
              </a:rPr>
              <a:t>https://www.sangyo-rodo.metro.tokyo.lg.jp/toukei/59566db29b65effb6bb53e2b369d8af6_2.pdf</a:t>
            </a:r>
            <a:endParaRPr lang="en-US" altLang="ja-JP" sz="1400">
              <a:latin typeface="+mn-ea"/>
              <a:ea typeface="+mn-ea"/>
              <a:cs typeface="+mn-lt"/>
            </a:endParaRPr>
          </a:p>
          <a:p>
            <a:r>
              <a:rPr lang="ja-JP" altLang="en-US" sz="1400">
                <a:latin typeface="+mn-ea"/>
                <a:ea typeface="+mn-ea"/>
                <a:cs typeface="+mn-lt"/>
              </a:rPr>
              <a:t>・</a:t>
            </a:r>
            <a:r>
              <a:rPr lang="ja-JP" sz="1400">
                <a:latin typeface="+mn-ea"/>
                <a:ea typeface="+mn-ea"/>
                <a:cs typeface="+mn-lt"/>
              </a:rPr>
              <a:t>広岡守穂（２０１５） 『ジェンダーと自己実現』  有信堂高文社</a:t>
            </a:r>
          </a:p>
          <a:p>
            <a:r>
              <a:rPr lang="en-US" altLang="ja-JP" sz="1400">
                <a:latin typeface="+mn-ea"/>
                <a:ea typeface="+mn-ea"/>
                <a:cs typeface="Calibri"/>
              </a:rPr>
              <a:t>・下村直樹（２０００）「</a:t>
            </a:r>
            <a:r>
              <a:rPr lang="en-US" altLang="ja-JP" sz="1400" err="1">
                <a:latin typeface="+mn-ea"/>
                <a:ea typeface="+mn-ea"/>
                <a:cs typeface="Calibri"/>
              </a:rPr>
              <a:t>企業広告から得られる消費者の企業イメージ分析：手段目的連鎖モデルに基づくイメージ構造化</a:t>
            </a:r>
            <a:r>
              <a:rPr lang="en-US" altLang="ja-JP" sz="1400">
                <a:latin typeface="+mn-ea"/>
                <a:ea typeface="+mn-ea"/>
                <a:cs typeface="Calibri"/>
              </a:rPr>
              <a:t>」(2020/12/14 </a:t>
            </a:r>
            <a:r>
              <a:rPr lang="ja-JP" altLang="en-US" sz="1400">
                <a:latin typeface="+mn-ea"/>
                <a:ea typeface="+mn-ea"/>
                <a:cs typeface="Calibri"/>
              </a:rPr>
              <a:t>アクセス）</a:t>
            </a:r>
            <a:endParaRPr lang="en-US" altLang="ja-JP" sz="1400">
              <a:latin typeface="+mn-ea"/>
              <a:ea typeface="+mn-ea"/>
              <a:cs typeface="Calibri"/>
            </a:endParaRPr>
          </a:p>
          <a:p>
            <a:r>
              <a:rPr lang="en-US" sz="1400">
                <a:latin typeface="+mn-ea"/>
                <a:ea typeface="+mn-ea"/>
                <a:cs typeface="+mn-lt"/>
                <a:hlinkClick r:id="rId4"/>
              </a:rPr>
              <a:t>file:///C:/Users/USER/Downloads/49(4)_P79-100.pdf</a:t>
            </a:r>
            <a:endParaRPr lang="en-US" altLang="ja-JP" sz="1400">
              <a:latin typeface="+mn-ea"/>
              <a:ea typeface="+mn-ea"/>
              <a:cs typeface="Calibri"/>
            </a:endParaRPr>
          </a:p>
          <a:p>
            <a:r>
              <a:rPr lang="ja-JP" altLang="en-US" sz="1400">
                <a:latin typeface="+mn-ea"/>
                <a:ea typeface="+mn-ea"/>
                <a:cs typeface="Calibri"/>
              </a:rPr>
              <a:t>・「”国際女性デー”に考える、自分らしく生きる方法～ジェンダーギャップ指数を低迷させる３つの固定観念」</a:t>
            </a:r>
            <a:r>
              <a:rPr lang="en-US" altLang="ja-JP" sz="1400">
                <a:latin typeface="+mn-ea"/>
                <a:ea typeface="+mn-ea"/>
                <a:cs typeface="Calibri"/>
              </a:rPr>
              <a:t>(2020/12/13 </a:t>
            </a:r>
            <a:r>
              <a:rPr lang="ja-JP" altLang="en-US" sz="1400">
                <a:latin typeface="+mn-ea"/>
                <a:ea typeface="+mn-ea"/>
                <a:cs typeface="Calibri"/>
              </a:rPr>
              <a:t>アクセス</a:t>
            </a:r>
            <a:r>
              <a:rPr lang="en-US" altLang="ja-JP" sz="1400">
                <a:latin typeface="+mn-ea"/>
                <a:ea typeface="+mn-ea"/>
                <a:cs typeface="Calibri"/>
              </a:rPr>
              <a:t>)</a:t>
            </a:r>
            <a:endParaRPr lang="ja-JP" altLang="en-US" sz="1400">
              <a:latin typeface="+mn-ea"/>
              <a:ea typeface="+mn-ea"/>
              <a:cs typeface="Calibri"/>
            </a:endParaRPr>
          </a:p>
          <a:p>
            <a:r>
              <a:rPr lang="en-US" sz="1400">
                <a:latin typeface="+mn-ea"/>
                <a:ea typeface="+mn-ea"/>
                <a:cs typeface="Calibri"/>
                <a:hlinkClick r:id="rId5"/>
              </a:rPr>
              <a:t>https://sourire-heart.com/10345/</a:t>
            </a:r>
            <a:endParaRPr lang="en-US" sz="1400">
              <a:latin typeface="+mn-ea"/>
              <a:ea typeface="+mn-ea"/>
              <a:cs typeface="+mn-lt"/>
            </a:endParaRPr>
          </a:p>
          <a:p>
            <a:r>
              <a:rPr lang="ja-JP" altLang="en-US" sz="1400">
                <a:latin typeface="+mn-ea"/>
                <a:ea typeface="+mn-ea"/>
                <a:cs typeface="Calibri"/>
              </a:rPr>
              <a:t>・</a:t>
            </a:r>
            <a:r>
              <a:rPr lang="en-US" altLang="ja-JP" sz="1400">
                <a:latin typeface="+mn-ea"/>
                <a:ea typeface="+mn-ea"/>
                <a:cs typeface="Calibri"/>
              </a:rPr>
              <a:t>「</a:t>
            </a:r>
            <a:r>
              <a:rPr lang="en-US" altLang="ja-JP" sz="1400" err="1">
                <a:latin typeface="+mn-ea"/>
                <a:ea typeface="+mn-ea"/>
                <a:cs typeface="Calibri"/>
              </a:rPr>
              <a:t>持続可能な開発目標</a:t>
            </a:r>
            <a:r>
              <a:rPr lang="en-US" altLang="ja-JP" sz="1400">
                <a:latin typeface="+mn-ea"/>
                <a:ea typeface="+mn-ea"/>
                <a:cs typeface="Calibri"/>
              </a:rPr>
              <a:t>　</a:t>
            </a:r>
            <a:r>
              <a:rPr lang="en-US" altLang="ja-JP" sz="1400" err="1">
                <a:latin typeface="+mn-ea"/>
                <a:ea typeface="+mn-ea"/>
                <a:cs typeface="Calibri"/>
              </a:rPr>
              <a:t>国連開発計画（UNDP</a:t>
            </a:r>
            <a:r>
              <a:rPr lang="en-US" altLang="ja-JP" sz="1400">
                <a:latin typeface="+mn-ea"/>
                <a:ea typeface="+mn-ea"/>
                <a:cs typeface="Calibri"/>
              </a:rPr>
              <a:t>)」(2020/12/14 </a:t>
            </a:r>
            <a:r>
              <a:rPr lang="ja-JP" altLang="en-US" sz="1400">
                <a:latin typeface="+mn-ea"/>
                <a:ea typeface="+mn-ea"/>
                <a:cs typeface="Calibri"/>
              </a:rPr>
              <a:t>アクセス）</a:t>
            </a:r>
            <a:endParaRPr lang="en-US" altLang="ja-JP" sz="1400">
              <a:latin typeface="+mn-ea"/>
              <a:ea typeface="+mn-ea"/>
              <a:cs typeface="Calibri"/>
            </a:endParaRPr>
          </a:p>
          <a:p>
            <a:r>
              <a:rPr lang="en-US" sz="1400">
                <a:latin typeface="+mn-ea"/>
                <a:ea typeface="+mn-ea"/>
                <a:cs typeface="+mn-lt"/>
                <a:hlinkClick r:id="rId6"/>
              </a:rPr>
              <a:t>https://www.jp.undp.org/content/tokyo/ja/home/sustainable-development-goals.html</a:t>
            </a:r>
            <a:endParaRPr lang="en-US" altLang="ja-JP" sz="1400">
              <a:latin typeface="+mn-ea"/>
              <a:ea typeface="+mn-ea"/>
              <a:cs typeface="+mn-lt"/>
            </a:endParaRPr>
          </a:p>
          <a:p>
            <a:endParaRPr lang="en-US" altLang="ja-JP" sz="1400">
              <a:latin typeface="+mn-ea"/>
              <a:ea typeface="+mn-ea"/>
              <a:cs typeface="+mn-lt"/>
            </a:endParaRPr>
          </a:p>
          <a:p>
            <a:endParaRPr lang="ja-JP" altLang="en-US" sz="1400">
              <a:latin typeface="+mn-ea"/>
              <a:ea typeface="+mn-ea"/>
              <a:cs typeface="Calibri"/>
            </a:endParaRPr>
          </a:p>
          <a:p>
            <a:endParaRPr lang="en-US" altLang="ja-JP" sz="1400">
              <a:latin typeface="+mn-ea"/>
              <a:ea typeface="+mn-ea"/>
              <a:cs typeface="Calibri"/>
            </a:endParaRPr>
          </a:p>
          <a:p>
            <a:endParaRPr lang="ja-JP" sz="1400">
              <a:latin typeface="+mn-ea"/>
              <a:ea typeface="+mn-ea"/>
              <a:cs typeface="Calibri"/>
            </a:endParaRPr>
          </a:p>
          <a:p>
            <a:endParaRPr lang="ja-JP" sz="1400">
              <a:latin typeface="+mn-ea"/>
              <a:ea typeface="+mn-ea"/>
              <a:cs typeface="Calibri"/>
            </a:endParaRPr>
          </a:p>
          <a:p>
            <a:endParaRPr lang="ja-JP" altLang="en-US" sz="1400">
              <a:latin typeface="+mn-ea"/>
              <a:ea typeface="+mn-ea"/>
              <a:cs typeface="Calibri"/>
            </a:endParaRPr>
          </a:p>
        </p:txBody>
      </p:sp>
      <p:sp>
        <p:nvSpPr>
          <p:cNvPr id="5" name="スライド番号プレースホルダー 4">
            <a:extLst>
              <a:ext uri="{FF2B5EF4-FFF2-40B4-BE49-F238E27FC236}">
                <a16:creationId xmlns:a16="http://schemas.microsoft.com/office/drawing/2014/main" id="{0E36F460-6399-B04F-B3A5-2195A4A70092}"/>
              </a:ext>
            </a:extLst>
          </p:cNvPr>
          <p:cNvSpPr>
            <a:spLocks noGrp="1"/>
          </p:cNvSpPr>
          <p:nvPr>
            <p:ph type="sldNum" sz="quarter" idx="12"/>
          </p:nvPr>
        </p:nvSpPr>
        <p:spPr/>
        <p:txBody>
          <a:bodyPr/>
          <a:lstStyle/>
          <a:p>
            <a:fld id="{629637A9-119A-49DA-BD12-AAC58B377D80}" type="slidenum">
              <a:rPr lang="en-US" sz="3200" dirty="0"/>
              <a:t>65</a:t>
            </a:fld>
            <a:endParaRPr lang="en-US" sz="3200">
              <a:cs typeface="Calibri"/>
            </a:endParaRPr>
          </a:p>
        </p:txBody>
      </p:sp>
    </p:spTree>
    <p:extLst>
      <p:ext uri="{BB962C8B-B14F-4D97-AF65-F5344CB8AC3E}">
        <p14:creationId xmlns:p14="http://schemas.microsoft.com/office/powerpoint/2010/main" val="29605292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18D5-6A5A-48BA-8973-55C9CA205D0E}"/>
              </a:ext>
            </a:extLst>
          </p:cNvPr>
          <p:cNvSpPr>
            <a:spLocks noGrp="1"/>
          </p:cNvSpPr>
          <p:nvPr>
            <p:ph type="title"/>
          </p:nvPr>
        </p:nvSpPr>
        <p:spPr/>
        <p:txBody>
          <a:bodyPr>
            <a:normAutofit/>
          </a:bodyPr>
          <a:lstStyle/>
          <a:p>
            <a:r>
              <a:rPr lang="ja-JP" altLang="en-US" b="1">
                <a:cs typeface="Calibri Light"/>
              </a:rPr>
              <a:t>参考文献・URL</a:t>
            </a:r>
            <a:endParaRPr kumimoji="1" lang="en-US" b="1"/>
          </a:p>
        </p:txBody>
      </p:sp>
      <p:sp>
        <p:nvSpPr>
          <p:cNvPr id="3" name="Content Placeholder 2">
            <a:extLst>
              <a:ext uri="{FF2B5EF4-FFF2-40B4-BE49-F238E27FC236}">
                <a16:creationId xmlns:a16="http://schemas.microsoft.com/office/drawing/2014/main" id="{0B4BAC01-96D1-4666-9A99-11CB2625EF5E}"/>
              </a:ext>
            </a:extLst>
          </p:cNvPr>
          <p:cNvSpPr>
            <a:spLocks noGrp="1"/>
          </p:cNvSpPr>
          <p:nvPr>
            <p:ph idx="1"/>
          </p:nvPr>
        </p:nvSpPr>
        <p:spPr>
          <a:xfrm>
            <a:off x="1154083" y="1482369"/>
            <a:ext cx="10058400" cy="4012014"/>
          </a:xfrm>
        </p:spPr>
        <p:txBody>
          <a:bodyPr vert="horz" lIns="0" tIns="45720" rIns="0" bIns="45720" rtlCol="0" anchor="t">
            <a:normAutofit/>
          </a:bodyPr>
          <a:lstStyle/>
          <a:p>
            <a:endParaRPr lang="ja-JP" altLang="en-US">
              <a:latin typeface="Yu Gothic"/>
              <a:ea typeface="Yu Gothic"/>
              <a:cs typeface="+mn-lt"/>
            </a:endParaRPr>
          </a:p>
          <a:p>
            <a:pPr>
              <a:lnSpc>
                <a:spcPct val="100000"/>
              </a:lnSpc>
              <a:spcBef>
                <a:spcPts val="0"/>
              </a:spcBef>
              <a:spcAft>
                <a:spcPts val="0"/>
              </a:spcAft>
            </a:pPr>
            <a:endParaRPr lang="en-US">
              <a:ea typeface="+mn-lt"/>
              <a:cs typeface="+mn-lt"/>
            </a:endParaRPr>
          </a:p>
          <a:p>
            <a:pPr>
              <a:lnSpc>
                <a:spcPct val="100000"/>
              </a:lnSpc>
              <a:spcBef>
                <a:spcPts val="0"/>
              </a:spcBef>
              <a:spcAft>
                <a:spcPts val="0"/>
              </a:spcAft>
            </a:pPr>
            <a:endParaRPr lang="ja-JP" altLang="en-US">
              <a:ea typeface="+mn-lt"/>
              <a:cs typeface="+mn-lt"/>
            </a:endParaRPr>
          </a:p>
          <a:p>
            <a:endParaRPr lang="en-US">
              <a:latin typeface="Calibri"/>
              <a:ea typeface="游ゴシック"/>
              <a:cs typeface="Calibri"/>
            </a:endParaRPr>
          </a:p>
          <a:p>
            <a:endParaRPr lang="en-US">
              <a:ea typeface="游ゴシック"/>
              <a:cs typeface="Calibri"/>
            </a:endParaRPr>
          </a:p>
          <a:p>
            <a:endParaRPr lang="en-US">
              <a:ea typeface="游ゴシック"/>
              <a:cs typeface="Calibri"/>
            </a:endParaRPr>
          </a:p>
          <a:p>
            <a:pPr marL="0" indent="0">
              <a:buNone/>
            </a:pPr>
            <a:endParaRPr lang="en-US" altLang="ja-JP">
              <a:ea typeface="游ゴシック"/>
              <a:cs typeface="Calibri"/>
            </a:endParaRPr>
          </a:p>
          <a:p>
            <a:endParaRPr lang="en-US">
              <a:cs typeface="Calibri"/>
            </a:endParaRPr>
          </a:p>
          <a:p>
            <a:endParaRPr lang="en-US">
              <a:cs typeface="Calibri"/>
            </a:endParaRPr>
          </a:p>
          <a:p>
            <a:endParaRPr lang="en-US">
              <a:cs typeface="Calibri"/>
            </a:endParaRPr>
          </a:p>
        </p:txBody>
      </p:sp>
      <p:sp>
        <p:nvSpPr>
          <p:cNvPr id="5" name="スライド番号プレースホルダー 4">
            <a:extLst>
              <a:ext uri="{FF2B5EF4-FFF2-40B4-BE49-F238E27FC236}">
                <a16:creationId xmlns:a16="http://schemas.microsoft.com/office/drawing/2014/main" id="{83699846-0B19-7444-A3FC-7E78E5FCE658}"/>
              </a:ext>
            </a:extLst>
          </p:cNvPr>
          <p:cNvSpPr>
            <a:spLocks noGrp="1"/>
          </p:cNvSpPr>
          <p:nvPr>
            <p:ph type="sldNum" sz="quarter" idx="12"/>
          </p:nvPr>
        </p:nvSpPr>
        <p:spPr/>
        <p:txBody>
          <a:bodyPr/>
          <a:lstStyle/>
          <a:p>
            <a:fld id="{629637A9-119A-49DA-BD12-AAC58B377D80}" type="slidenum">
              <a:rPr lang="en-US" sz="3200" dirty="0"/>
              <a:t>66</a:t>
            </a:fld>
            <a:endParaRPr lang="en-US" sz="3200">
              <a:cs typeface="Calibri"/>
            </a:endParaRPr>
          </a:p>
        </p:txBody>
      </p:sp>
      <p:sp>
        <p:nvSpPr>
          <p:cNvPr id="4" name="TextBox 3">
            <a:extLst>
              <a:ext uri="{FF2B5EF4-FFF2-40B4-BE49-F238E27FC236}">
                <a16:creationId xmlns:a16="http://schemas.microsoft.com/office/drawing/2014/main" id="{CE60BD18-3E47-4A98-8475-47073E71AA7E}"/>
              </a:ext>
            </a:extLst>
          </p:cNvPr>
          <p:cNvSpPr txBox="1"/>
          <p:nvPr/>
        </p:nvSpPr>
        <p:spPr>
          <a:xfrm>
            <a:off x="979517" y="1482369"/>
            <a:ext cx="10794077" cy="49244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a:latin typeface="+mn-ea"/>
                <a:cs typeface="+mn-lt"/>
              </a:rPr>
              <a:t>・</a:t>
            </a:r>
            <a:r>
              <a:rPr lang="ja-JP" altLang="ja-JP" sz="1400">
                <a:latin typeface="+mn-ea"/>
                <a:cs typeface="+mn-lt"/>
              </a:rPr>
              <a:t>東京都産業労働局「</a:t>
            </a:r>
            <a:r>
              <a:rPr lang="ja-JP" altLang="en-US" sz="1400">
                <a:latin typeface="+mn-ea"/>
                <a:cs typeface="+mn-lt"/>
              </a:rPr>
              <a:t>令</a:t>
            </a:r>
            <a:r>
              <a:rPr lang="en-US" altLang="ja-JP" sz="1400">
                <a:latin typeface="+mn-ea"/>
                <a:cs typeface="+mn-lt"/>
              </a:rPr>
              <a:t> </a:t>
            </a:r>
            <a:r>
              <a:rPr lang="ja-JP" altLang="en-US" sz="1400">
                <a:latin typeface="+mn-ea"/>
                <a:cs typeface="+mn-lt"/>
              </a:rPr>
              <a:t>和</a:t>
            </a:r>
            <a:r>
              <a:rPr lang="en-US" altLang="ja-JP" sz="1400">
                <a:latin typeface="+mn-ea"/>
                <a:cs typeface="+mn-lt"/>
              </a:rPr>
              <a:t> </a:t>
            </a:r>
            <a:r>
              <a:rPr lang="ja-JP" altLang="en-US" sz="1400">
                <a:latin typeface="+mn-ea"/>
                <a:cs typeface="+mn-lt"/>
              </a:rPr>
              <a:t>元</a:t>
            </a:r>
            <a:r>
              <a:rPr lang="en-US" altLang="ja-JP" sz="1400">
                <a:latin typeface="+mn-ea"/>
                <a:cs typeface="+mn-lt"/>
              </a:rPr>
              <a:t> </a:t>
            </a:r>
            <a:r>
              <a:rPr lang="ja-JP" altLang="en-US" sz="1400">
                <a:latin typeface="+mn-ea"/>
                <a:cs typeface="+mn-lt"/>
              </a:rPr>
              <a:t>年</a:t>
            </a:r>
            <a:r>
              <a:rPr lang="en-US" altLang="ja-JP" sz="1400">
                <a:latin typeface="+mn-ea"/>
                <a:cs typeface="+mn-lt"/>
              </a:rPr>
              <a:t> </a:t>
            </a:r>
            <a:r>
              <a:rPr lang="ja-JP" altLang="en-US" sz="1400">
                <a:latin typeface="+mn-ea"/>
                <a:cs typeface="+mn-lt"/>
              </a:rPr>
              <a:t>度</a:t>
            </a:r>
            <a:r>
              <a:rPr lang="en-US" altLang="ja-JP" sz="1400">
                <a:latin typeface="+mn-ea"/>
                <a:cs typeface="+mn-lt"/>
              </a:rPr>
              <a:t> </a:t>
            </a:r>
            <a:r>
              <a:rPr lang="ja-JP" altLang="en-US" sz="1400">
                <a:latin typeface="+mn-ea"/>
                <a:cs typeface="+mn-lt"/>
              </a:rPr>
              <a:t>政</a:t>
            </a:r>
            <a:r>
              <a:rPr lang="en-US" altLang="ja-JP" sz="1400">
                <a:latin typeface="+mn-ea"/>
                <a:cs typeface="+mn-lt"/>
              </a:rPr>
              <a:t> </a:t>
            </a:r>
            <a:r>
              <a:rPr lang="ja-JP" altLang="en-US" sz="1400">
                <a:latin typeface="+mn-ea"/>
                <a:cs typeface="+mn-lt"/>
              </a:rPr>
              <a:t>策</a:t>
            </a:r>
            <a:r>
              <a:rPr lang="en-US" altLang="ja-JP" sz="1400">
                <a:latin typeface="+mn-ea"/>
                <a:cs typeface="+mn-lt"/>
              </a:rPr>
              <a:t> </a:t>
            </a:r>
            <a:r>
              <a:rPr lang="ja-JP" altLang="en-US" sz="1400">
                <a:latin typeface="+mn-ea"/>
                <a:cs typeface="+mn-lt"/>
              </a:rPr>
              <a:t>調</a:t>
            </a:r>
            <a:r>
              <a:rPr lang="en-US" altLang="ja-JP" sz="1400">
                <a:latin typeface="+mn-ea"/>
                <a:cs typeface="+mn-lt"/>
              </a:rPr>
              <a:t> </a:t>
            </a:r>
            <a:r>
              <a:rPr lang="ja-JP" altLang="en-US" sz="1400">
                <a:latin typeface="+mn-ea"/>
                <a:cs typeface="+mn-lt"/>
              </a:rPr>
              <a:t>査</a:t>
            </a:r>
            <a:r>
              <a:rPr lang="en-US" altLang="ja-JP" sz="1400">
                <a:latin typeface="+mn-ea"/>
                <a:cs typeface="+mn-lt"/>
              </a:rPr>
              <a:t> </a:t>
            </a:r>
            <a:r>
              <a:rPr lang="ja-JP" altLang="en-US" sz="1400">
                <a:latin typeface="+mn-ea"/>
                <a:cs typeface="+mn-lt"/>
              </a:rPr>
              <a:t>都内企業等における</a:t>
            </a:r>
            <a:r>
              <a:rPr lang="en-US" altLang="ja-JP" sz="1400">
                <a:latin typeface="+mn-ea"/>
                <a:cs typeface="+mn-lt"/>
              </a:rPr>
              <a:t> SDGs </a:t>
            </a:r>
            <a:r>
              <a:rPr lang="ja-JP" altLang="en-US" sz="1400">
                <a:latin typeface="+mn-ea"/>
                <a:cs typeface="+mn-lt"/>
              </a:rPr>
              <a:t>の</a:t>
            </a:r>
            <a:r>
              <a:rPr lang="en-US" altLang="ja-JP" sz="1400">
                <a:latin typeface="+mn-ea"/>
                <a:cs typeface="+mn-lt"/>
              </a:rPr>
              <a:t> </a:t>
            </a:r>
            <a:r>
              <a:rPr lang="ja-JP" altLang="en-US" sz="1400">
                <a:latin typeface="+mn-ea"/>
                <a:cs typeface="+mn-lt"/>
              </a:rPr>
              <a:t>認知度・実態等に関する調査」</a:t>
            </a:r>
            <a:r>
              <a:rPr lang="en-US" altLang="ja-JP" sz="1400">
                <a:latin typeface="+mn-ea"/>
                <a:cs typeface="+mn-lt"/>
              </a:rPr>
              <a:t>(2020/12/13 </a:t>
            </a:r>
            <a:r>
              <a:rPr lang="ja-JP" altLang="en-US" sz="1400">
                <a:latin typeface="+mn-ea"/>
                <a:cs typeface="+mn-lt"/>
              </a:rPr>
              <a:t>アクセス</a:t>
            </a:r>
            <a:r>
              <a:rPr lang="en-US" altLang="ja-JP" sz="1400">
                <a:latin typeface="+mn-ea"/>
                <a:cs typeface="+mn-lt"/>
              </a:rPr>
              <a:t>)</a:t>
            </a:r>
          </a:p>
          <a:p>
            <a:r>
              <a:rPr lang="en" altLang="ja-JP" sz="1400">
                <a:latin typeface="+mn-ea"/>
                <a:cs typeface="+mn-lt"/>
                <a:hlinkClick r:id="rId2"/>
              </a:rPr>
              <a:t>https://www.sangyo-rodo.metro.tokyo.lg.jp/toukei/59566db29b65effb6bb53e2b369d8af6_2.pdf</a:t>
            </a:r>
            <a:endParaRPr lang="en-US" altLang="ja-JP" sz="1400">
              <a:latin typeface="+mn-ea"/>
              <a:cs typeface="+mn-lt"/>
            </a:endParaRPr>
          </a:p>
          <a:p>
            <a:endParaRPr lang="en-US" altLang="ja-JP" sz="1400">
              <a:solidFill>
                <a:srgbClr val="404040"/>
              </a:solidFill>
              <a:latin typeface="+mn-ea"/>
              <a:cs typeface="Arial"/>
            </a:endParaRPr>
          </a:p>
          <a:p>
            <a:r>
              <a:rPr lang="ja-JP" altLang="en-US" sz="1400">
                <a:solidFill>
                  <a:srgbClr val="404040"/>
                </a:solidFill>
                <a:latin typeface="+mn-ea"/>
                <a:cs typeface="Arial"/>
              </a:rPr>
              <a:t>・「貝印</a:t>
            </a:r>
            <a:r>
              <a:rPr lang="en-US" sz="1400">
                <a:solidFill>
                  <a:srgbClr val="404040"/>
                </a:solidFill>
                <a:latin typeface="+mn-ea"/>
                <a:cs typeface="Arial"/>
              </a:rPr>
              <a:t>【</a:t>
            </a:r>
            <a:r>
              <a:rPr lang="ja-JP" altLang="en-US" sz="1400">
                <a:solidFill>
                  <a:srgbClr val="404040"/>
                </a:solidFill>
                <a:latin typeface="+mn-ea"/>
                <a:cs typeface="Arial"/>
              </a:rPr>
              <a:t>公式</a:t>
            </a:r>
            <a:r>
              <a:rPr lang="en-US" sz="1400">
                <a:solidFill>
                  <a:srgbClr val="404040"/>
                </a:solidFill>
                <a:latin typeface="+mn-ea"/>
                <a:cs typeface="Arial"/>
              </a:rPr>
              <a:t>】</a:t>
            </a:r>
            <a:r>
              <a:rPr lang="ja-JP" altLang="en-US" sz="1400">
                <a:solidFill>
                  <a:srgbClr val="404040"/>
                </a:solidFill>
                <a:latin typeface="+mn-ea"/>
                <a:cs typeface="Arial"/>
              </a:rPr>
              <a:t>さんは</a:t>
            </a:r>
            <a:r>
              <a:rPr lang="en-US" sz="1400">
                <a:solidFill>
                  <a:srgbClr val="404040"/>
                </a:solidFill>
                <a:latin typeface="+mn-ea"/>
                <a:cs typeface="Arial"/>
              </a:rPr>
              <a:t>Twitter</a:t>
            </a:r>
            <a:r>
              <a:rPr lang="ja-JP" altLang="en-US" sz="1400">
                <a:solidFill>
                  <a:srgbClr val="404040"/>
                </a:solidFill>
                <a:latin typeface="+mn-ea"/>
                <a:cs typeface="Arial"/>
              </a:rPr>
              <a:t>を使っています  ＃剃るに自由を」</a:t>
            </a:r>
            <a:r>
              <a:rPr lang="ja-JP" altLang="en-US" sz="1400">
                <a:latin typeface="+mn-ea"/>
                <a:cs typeface="Arial"/>
              </a:rPr>
              <a:t>​</a:t>
            </a:r>
            <a:r>
              <a:rPr lang="en-US" altLang="ja-JP" sz="1400">
                <a:latin typeface="+mn-ea"/>
                <a:cs typeface="Arial"/>
              </a:rPr>
              <a:t>(2020/12/14 </a:t>
            </a:r>
            <a:r>
              <a:rPr lang="ja-JP" altLang="en-US" sz="1400">
                <a:latin typeface="+mn-ea"/>
                <a:cs typeface="Arial"/>
              </a:rPr>
              <a:t>アクセス）</a:t>
            </a:r>
            <a:endParaRPr lang="en-US" altLang="ja-JP" sz="1400">
              <a:latin typeface="+mn-ea"/>
              <a:cs typeface="Calibri" panose="020F0502020204030204"/>
            </a:endParaRPr>
          </a:p>
          <a:p>
            <a:r>
              <a:rPr lang="en-US" sz="1400" u="sng">
                <a:solidFill>
                  <a:srgbClr val="6B9F25"/>
                </a:solidFill>
                <a:latin typeface="+mn-ea"/>
                <a:cs typeface="Arial"/>
                <a:hlinkClick r:id="rId3"/>
              </a:rPr>
              <a:t>https://twitter.com/kai_corporation/status/1295182622499299328?s=12</a:t>
            </a:r>
            <a:r>
              <a:rPr lang="ja-JP" altLang="en-US" sz="1400">
                <a:latin typeface="+mn-ea"/>
                <a:cs typeface="Arial"/>
              </a:rPr>
              <a:t>​</a:t>
            </a:r>
          </a:p>
          <a:p>
            <a:r>
              <a:rPr lang="en-US" sz="1400">
                <a:latin typeface="+mn-ea"/>
                <a:cs typeface="Arial"/>
              </a:rPr>
              <a:t>​</a:t>
            </a:r>
            <a:r>
              <a:rPr lang="ja-JP" altLang="en-US" sz="1400">
                <a:latin typeface="+mn-ea"/>
                <a:cs typeface="Arial"/>
              </a:rPr>
              <a:t>・</a:t>
            </a:r>
            <a:r>
              <a:rPr lang="en-US" sz="1400">
                <a:latin typeface="+mn-ea"/>
                <a:cs typeface="Arial"/>
              </a:rPr>
              <a:t>「SUNTORY（</a:t>
            </a:r>
            <a:r>
              <a:rPr lang="ja-JP" altLang="en-US" sz="1400">
                <a:latin typeface="+mn-ea"/>
                <a:cs typeface="Arial"/>
              </a:rPr>
              <a:t>サントリー）さんはTwitterを使っています　＃3月22日は国連　＃世界水の日です」</a:t>
            </a:r>
            <a:r>
              <a:rPr lang="en-US" altLang="ja-JP" sz="1400">
                <a:latin typeface="+mn-ea"/>
                <a:cs typeface="Arial"/>
              </a:rPr>
              <a:t>(2020/12/12 </a:t>
            </a:r>
            <a:r>
              <a:rPr lang="ja-JP" altLang="en-US" sz="1400">
                <a:latin typeface="+mn-ea"/>
                <a:cs typeface="Arial"/>
              </a:rPr>
              <a:t>アクセス）</a:t>
            </a:r>
            <a:endParaRPr lang="en-US" sz="1400">
              <a:latin typeface="+mn-ea"/>
              <a:cs typeface="Arial"/>
            </a:endParaRPr>
          </a:p>
          <a:p>
            <a:r>
              <a:rPr lang="en-US" sz="1400" u="sng">
                <a:solidFill>
                  <a:srgbClr val="6B9F25"/>
                </a:solidFill>
                <a:latin typeface="+mn-ea"/>
                <a:cs typeface="Arial"/>
                <a:hlinkClick r:id="rId4"/>
              </a:rPr>
              <a:t>https://twitter.com/suntory/status/1239350221097730049?s=29</a:t>
            </a:r>
            <a:r>
              <a:rPr lang="en-US" sz="1400">
                <a:latin typeface="+mn-ea"/>
                <a:cs typeface="Arial"/>
              </a:rPr>
              <a:t>​</a:t>
            </a:r>
          </a:p>
          <a:p>
            <a:r>
              <a:rPr lang="ja-JP" altLang="en-US" sz="1600">
                <a:latin typeface="+mn-ea"/>
                <a:cs typeface="+mn-lt"/>
              </a:rPr>
              <a:t>・「パンパース</a:t>
            </a:r>
            <a:r>
              <a:rPr lang="en-US" altLang="ja-JP" sz="1600">
                <a:latin typeface="+mn-ea"/>
                <a:cs typeface="+mn-lt"/>
              </a:rPr>
              <a:t> </a:t>
            </a:r>
            <a:r>
              <a:rPr lang="ja-JP" altLang="en-US" sz="1600">
                <a:latin typeface="+mn-ea"/>
                <a:cs typeface="+mn-lt"/>
              </a:rPr>
              <a:t>キミにいちばんのこと</a:t>
            </a:r>
            <a:r>
              <a:rPr lang="en-US" altLang="ja-JP" sz="1600">
                <a:latin typeface="+mn-ea"/>
                <a:cs typeface="+mn-lt"/>
              </a:rPr>
              <a:t> </a:t>
            </a:r>
            <a:r>
              <a:rPr lang="ja-JP" altLang="en-US" sz="1600">
                <a:latin typeface="+mn-ea"/>
                <a:cs typeface="+mn-lt"/>
              </a:rPr>
              <a:t>＃キミにいちばん</a:t>
            </a:r>
            <a:r>
              <a:rPr lang="en-US" altLang="ja-JP" sz="1600">
                <a:latin typeface="+mn-ea"/>
                <a:cs typeface="+mn-lt"/>
              </a:rPr>
              <a:t>-</a:t>
            </a:r>
            <a:r>
              <a:rPr lang="en-US" altLang="ja-JP" sz="1600" err="1">
                <a:latin typeface="+mn-ea"/>
                <a:cs typeface="+mn-lt"/>
              </a:rPr>
              <a:t>Youtube</a:t>
            </a:r>
            <a:r>
              <a:rPr lang="en-US" altLang="ja-JP" sz="1600">
                <a:latin typeface="+mn-ea"/>
                <a:cs typeface="+mn-lt"/>
              </a:rPr>
              <a:t>」(2020/12/12 </a:t>
            </a:r>
            <a:r>
              <a:rPr lang="ja-JP" altLang="en-US" sz="1600">
                <a:latin typeface="+mn-ea"/>
                <a:cs typeface="+mn-lt"/>
              </a:rPr>
              <a:t>アクセス）</a:t>
            </a:r>
            <a:endParaRPr lang="en-US" altLang="ja-JP" sz="1600">
              <a:latin typeface="+mn-ea"/>
              <a:cs typeface="+mn-lt"/>
            </a:endParaRPr>
          </a:p>
          <a:p>
            <a:r>
              <a:rPr lang="en-US" altLang="ja-JP" sz="1600">
                <a:latin typeface="+mn-ea"/>
                <a:cs typeface="+mn-lt"/>
                <a:hlinkClick r:id="rId5"/>
              </a:rPr>
              <a:t>https://youtu.be/LsugKLnIxWg</a:t>
            </a:r>
            <a:endParaRPr lang="ja-JP" altLang="en-US" sz="1600">
              <a:latin typeface="+mn-ea"/>
              <a:cs typeface="+mn-lt"/>
            </a:endParaRPr>
          </a:p>
          <a:p>
            <a:endParaRPr lang="en-US" altLang="ja-JP" sz="1400">
              <a:solidFill>
                <a:srgbClr val="404040"/>
              </a:solidFill>
              <a:latin typeface="+mn-ea"/>
              <a:cs typeface="Arial"/>
            </a:endParaRPr>
          </a:p>
          <a:p>
            <a:r>
              <a:rPr lang="ja-JP" altLang="en-US" sz="1400">
                <a:solidFill>
                  <a:srgbClr val="404040"/>
                </a:solidFill>
                <a:latin typeface="+mn-ea"/>
                <a:cs typeface="Arial"/>
              </a:rPr>
              <a:t>・奥野雅子　「（２００９）ジェンダー・フリー・コミュニケーションに関する一考察</a:t>
            </a:r>
            <a:r>
              <a:rPr lang="en-US" sz="1400">
                <a:latin typeface="+mn-ea"/>
                <a:cs typeface="Arial"/>
              </a:rPr>
              <a:t>​</a:t>
            </a:r>
            <a:r>
              <a:rPr lang="ja-JP" altLang="en-US" sz="1400">
                <a:latin typeface="+mn-ea"/>
                <a:cs typeface="Arial"/>
              </a:rPr>
              <a:t>」</a:t>
            </a:r>
            <a:r>
              <a:rPr lang="en-US" altLang="ja-JP" sz="1400">
                <a:latin typeface="+mn-ea"/>
                <a:cs typeface="Arial"/>
              </a:rPr>
              <a:t>(2020/12/12 </a:t>
            </a:r>
            <a:r>
              <a:rPr lang="ja-JP" altLang="en-US" sz="1400">
                <a:latin typeface="+mn-ea"/>
                <a:cs typeface="Arial"/>
              </a:rPr>
              <a:t>アクセス</a:t>
            </a:r>
            <a:r>
              <a:rPr lang="en-US" altLang="ja-JP" sz="1400">
                <a:latin typeface="+mn-ea"/>
                <a:cs typeface="Arial"/>
              </a:rPr>
              <a:t>)</a:t>
            </a:r>
            <a:endParaRPr lang="en-US" sz="1400">
              <a:latin typeface="+mn-ea"/>
              <a:cs typeface="Arial"/>
            </a:endParaRPr>
          </a:p>
          <a:p>
            <a:r>
              <a:rPr lang="en-US" sz="1400" u="sng">
                <a:solidFill>
                  <a:srgbClr val="6B9F25"/>
                </a:solidFill>
                <a:latin typeface="+mn-ea"/>
                <a:cs typeface="Arial"/>
                <a:hlinkClick r:id="rId6"/>
              </a:rPr>
              <a:t>https://shokei.repo.nii.ac.jp/index.php?action=repository_action_common_download&amp;item_id=145&amp;item_no=1&amp;attribute_id=21&amp;file_no=1&amp;page_id=13&amp;block_id=21</a:t>
            </a:r>
            <a:r>
              <a:rPr lang="en-US" sz="1400">
                <a:latin typeface="+mn-ea"/>
                <a:cs typeface="Arial"/>
                <a:hlinkClick r:id="rId6"/>
              </a:rPr>
              <a:t>​</a:t>
            </a:r>
          </a:p>
          <a:p>
            <a:endParaRPr lang="en-US" sz="1400">
              <a:latin typeface="+mn-ea"/>
              <a:cs typeface="Arial"/>
            </a:endParaRPr>
          </a:p>
          <a:p>
            <a:r>
              <a:rPr lang="ja-JP" altLang="en-US" sz="1400">
                <a:latin typeface="+mn-ea"/>
                <a:cs typeface="Calibri" panose="020F0502020204030204"/>
              </a:rPr>
              <a:t>・「</a:t>
            </a:r>
            <a:r>
              <a:rPr lang="en-US" altLang="ja-JP" sz="1400">
                <a:latin typeface="+mn-ea"/>
                <a:cs typeface="Calibri" panose="020F0502020204030204"/>
              </a:rPr>
              <a:t>2020</a:t>
            </a:r>
            <a:r>
              <a:rPr lang="ja-JP" altLang="en-US" sz="1400">
                <a:latin typeface="+mn-ea"/>
                <a:cs typeface="Calibri" panose="020F0502020204030204"/>
              </a:rPr>
              <a:t>年日本の</a:t>
            </a:r>
            <a:r>
              <a:rPr lang="en-US" altLang="ja-JP" sz="1400">
                <a:latin typeface="+mn-ea"/>
                <a:cs typeface="Calibri" panose="020F0502020204030204"/>
              </a:rPr>
              <a:t>SDGs</a:t>
            </a:r>
            <a:r>
              <a:rPr lang="ja-JP" altLang="en-US" sz="1400">
                <a:latin typeface="+mn-ea"/>
                <a:cs typeface="Calibri" panose="020F0502020204030204"/>
              </a:rPr>
              <a:t>達成度は</a:t>
            </a:r>
            <a:r>
              <a:rPr lang="en-US" altLang="ja-JP" sz="1400">
                <a:latin typeface="+mn-ea"/>
                <a:cs typeface="Calibri" panose="020F0502020204030204"/>
              </a:rPr>
              <a:t>17</a:t>
            </a:r>
            <a:r>
              <a:rPr lang="ja-JP" altLang="en-US" sz="1400">
                <a:latin typeface="+mn-ea"/>
                <a:cs typeface="Calibri" panose="020F0502020204030204"/>
              </a:rPr>
              <a:t>位｜日本政府の取り組みを解説」</a:t>
            </a:r>
            <a:r>
              <a:rPr lang="en-US" altLang="ja-JP" sz="1400">
                <a:latin typeface="+mn-ea"/>
                <a:cs typeface="Calibri" panose="020F0502020204030204"/>
              </a:rPr>
              <a:t>(2020/12/15 </a:t>
            </a:r>
            <a:r>
              <a:rPr lang="ja-JP" altLang="en-US" sz="1400">
                <a:latin typeface="+mn-ea"/>
                <a:cs typeface="Calibri" panose="020F0502020204030204"/>
              </a:rPr>
              <a:t>アクセス）</a:t>
            </a:r>
            <a:endParaRPr lang="en-US" altLang="ja-JP" sz="1400">
              <a:latin typeface="+mn-ea"/>
              <a:cs typeface="Calibri" panose="020F0502020204030204"/>
            </a:endParaRPr>
          </a:p>
          <a:p>
            <a:r>
              <a:rPr lang="en" altLang="ja-JP" sz="1400">
                <a:latin typeface="+mn-ea"/>
                <a:hlinkClick r:id="rId7"/>
              </a:rPr>
              <a:t>https://sdgs.media/blog/4130/</a:t>
            </a:r>
            <a:endParaRPr lang="en" altLang="ja-JP" sz="1400">
              <a:latin typeface="+mn-ea"/>
            </a:endParaRPr>
          </a:p>
          <a:p>
            <a:r>
              <a:rPr lang="ja-JP" altLang="en-US" sz="1400">
                <a:latin typeface="+mn-ea"/>
                <a:cs typeface="Calibri" panose="020F0502020204030204"/>
              </a:rPr>
              <a:t>・「</a:t>
            </a:r>
            <a:r>
              <a:rPr lang="ja-JP" altLang="en-US" sz="1400">
                <a:effectLst/>
                <a:latin typeface="+mn-ea"/>
              </a:rPr>
              <a:t>特集 進展する</a:t>
            </a:r>
            <a:r>
              <a:rPr lang="en-US" altLang="ja-JP" sz="1400">
                <a:effectLst/>
                <a:latin typeface="+mn-ea"/>
              </a:rPr>
              <a:t>CSR</a:t>
            </a:r>
            <a:r>
              <a:rPr lang="ja-JP" altLang="en-US" sz="1400">
                <a:effectLst/>
                <a:latin typeface="+mn-ea"/>
              </a:rPr>
              <a:t>コミュニケーション</a:t>
            </a:r>
            <a:r>
              <a:rPr lang="en-US" altLang="ja-JP" sz="1400">
                <a:effectLst/>
                <a:latin typeface="+mn-ea"/>
              </a:rPr>
              <a:t>―</a:t>
            </a:r>
            <a:r>
              <a:rPr lang="ja-JP" altLang="en-US" sz="1400">
                <a:effectLst/>
                <a:latin typeface="+mn-ea"/>
              </a:rPr>
              <a:t>環境広告を中心に</a:t>
            </a:r>
            <a:r>
              <a:rPr lang="en-US" altLang="ja-JP" sz="1400">
                <a:effectLst/>
                <a:latin typeface="+mn-ea"/>
              </a:rPr>
              <a:t>―</a:t>
            </a:r>
            <a:r>
              <a:rPr lang="ja-JP" altLang="en-US" sz="1400">
                <a:effectLst/>
                <a:latin typeface="+mn-ea"/>
              </a:rPr>
              <a:t>」</a:t>
            </a:r>
            <a:r>
              <a:rPr lang="en-US" altLang="ja-JP" sz="1400">
                <a:effectLst/>
                <a:latin typeface="+mn-ea"/>
              </a:rPr>
              <a:t>(2020/12/15 </a:t>
            </a:r>
            <a:r>
              <a:rPr lang="ja-JP" altLang="en-US" sz="1400">
                <a:effectLst/>
                <a:latin typeface="+mn-ea"/>
              </a:rPr>
              <a:t>アクセス）</a:t>
            </a:r>
            <a:endParaRPr lang="en-US" altLang="ja-JP" sz="1400">
              <a:effectLst/>
              <a:latin typeface="+mn-ea"/>
            </a:endParaRPr>
          </a:p>
          <a:p>
            <a:r>
              <a:rPr lang="en-US" altLang="ja-JP" sz="1600">
                <a:latin typeface="+mn-ea"/>
                <a:hlinkClick r:id="rId8"/>
              </a:rPr>
              <a:t>http://www.yhmf.jp/pdf/activity/adstudies/vol_22_01_03.pdf</a:t>
            </a:r>
          </a:p>
          <a:p>
            <a:r>
              <a:rPr lang="ja-JP" altLang="en-US" sz="1400">
                <a:latin typeface="+mn-ea"/>
                <a:cs typeface="Calibri" panose="020F0502020204030204"/>
              </a:rPr>
              <a:t>・岩内</a:t>
            </a:r>
            <a:r>
              <a:rPr lang="en-US" altLang="ja-JP" sz="1400">
                <a:latin typeface="+mn-ea"/>
                <a:cs typeface="Calibri" panose="020F0502020204030204"/>
              </a:rPr>
              <a:t>, </a:t>
            </a:r>
            <a:r>
              <a:rPr lang="ja-JP" altLang="en-US" sz="1400">
                <a:latin typeface="+mn-ea"/>
                <a:cs typeface="Calibri" panose="020F0502020204030204"/>
              </a:rPr>
              <a:t>輝雄「</a:t>
            </a:r>
            <a:r>
              <a:rPr lang="en-US" altLang="ja-JP" sz="1400">
                <a:effectLst/>
                <a:latin typeface="+mn-ea"/>
              </a:rPr>
              <a:t>SNS</a:t>
            </a:r>
            <a:r>
              <a:rPr lang="ja-JP" altLang="en-US" sz="1400">
                <a:effectLst/>
                <a:latin typeface="+mn-ea"/>
              </a:rPr>
              <a:t>の共感による社会課題解決の創発促進モデルの提案</a:t>
            </a:r>
            <a:r>
              <a:rPr lang="en-US" altLang="ja-JP" sz="1400">
                <a:effectLst/>
                <a:latin typeface="+mn-ea"/>
              </a:rPr>
              <a:t>―</a:t>
            </a:r>
            <a:r>
              <a:rPr lang="ja-JP" altLang="en-US" sz="1400">
                <a:effectLst/>
                <a:latin typeface="+mn-ea"/>
              </a:rPr>
              <a:t>待機児童問題の事例分析を通じて</a:t>
            </a:r>
            <a:r>
              <a:rPr lang="en-US" altLang="ja-JP" sz="1400">
                <a:effectLst/>
                <a:latin typeface="+mn-ea"/>
              </a:rPr>
              <a:t>―2017-03</a:t>
            </a:r>
            <a:r>
              <a:rPr lang="ja-JP" altLang="en-US" sz="1400">
                <a:effectLst/>
                <a:latin typeface="+mn-ea"/>
              </a:rPr>
              <a:t>」</a:t>
            </a:r>
            <a:r>
              <a:rPr lang="en-US" altLang="ja-JP" sz="1400">
                <a:effectLst/>
                <a:latin typeface="+mn-ea"/>
              </a:rPr>
              <a:t>(2020/12/13 </a:t>
            </a:r>
            <a:r>
              <a:rPr lang="ja-JP" altLang="en-US" sz="1400">
                <a:effectLst/>
                <a:latin typeface="+mn-ea"/>
              </a:rPr>
              <a:t>アクセス</a:t>
            </a:r>
            <a:r>
              <a:rPr lang="en-US" altLang="ja-JP" sz="1400">
                <a:effectLst/>
                <a:latin typeface="+mn-ea"/>
              </a:rPr>
              <a:t>)</a:t>
            </a:r>
          </a:p>
          <a:p>
            <a:r>
              <a:rPr lang="en-US" altLang="ja-JP" sz="1400">
                <a:latin typeface="+mn-ea"/>
                <a:hlinkClick r:id="rId9"/>
              </a:rPr>
              <a:t>https://dspace.jaist.ac.jp/dspace/bitstream/10119/14122/5/paper.pdf#page39</a:t>
            </a:r>
            <a:endParaRPr lang="en-US" altLang="ja-JP" sz="1400">
              <a:latin typeface="+mn-ea"/>
            </a:endParaRPr>
          </a:p>
          <a:p>
            <a:endParaRPr lang="en-US" sz="1400">
              <a:latin typeface="+mn-ea"/>
              <a:cs typeface="Calibri" panose="020F0502020204030204"/>
            </a:endParaRPr>
          </a:p>
        </p:txBody>
      </p:sp>
    </p:spTree>
    <p:extLst>
      <p:ext uri="{BB962C8B-B14F-4D97-AF65-F5344CB8AC3E}">
        <p14:creationId xmlns:p14="http://schemas.microsoft.com/office/powerpoint/2010/main" val="2371252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C50B2A-02DB-F64F-B464-DCAE922F08B0}"/>
              </a:ext>
            </a:extLst>
          </p:cNvPr>
          <p:cNvSpPr>
            <a:spLocks noGrp="1"/>
          </p:cNvSpPr>
          <p:nvPr>
            <p:ph type="title"/>
          </p:nvPr>
        </p:nvSpPr>
        <p:spPr>
          <a:xfrm>
            <a:off x="1154083" y="212326"/>
            <a:ext cx="10058400" cy="1174550"/>
          </a:xfrm>
        </p:spPr>
        <p:txBody>
          <a:bodyPr>
            <a:normAutofit/>
          </a:bodyPr>
          <a:lstStyle/>
          <a:p>
            <a:r>
              <a:rPr kumimoji="1" lang="ja-JP" altLang="en-US" sz="3200" b="1"/>
              <a:t>現状分析</a:t>
            </a:r>
            <a:br>
              <a:rPr lang="en-US" altLang="ja-JP" sz="5400">
                <a:latin typeface="Yu Gothic Light"/>
                <a:ea typeface="Yu Gothic Light"/>
              </a:rPr>
            </a:br>
            <a:r>
              <a:rPr kumimoji="1" lang="ja-JP" altLang="en-US" sz="4400">
                <a:latin typeface="游ゴシック" panose="020B0400000000000000" pitchFamily="50" charset="-128"/>
                <a:ea typeface="游ゴシック" panose="020B0400000000000000" pitchFamily="50" charset="-128"/>
              </a:rPr>
              <a:t>取り組むべきはジェンダー</a:t>
            </a:r>
            <a:endParaRPr lang="ja-JP" altLang="en-US" sz="4000">
              <a:latin typeface="游ゴシック" panose="020B0400000000000000" pitchFamily="50" charset="-128"/>
              <a:ea typeface="游ゴシック" panose="020B0400000000000000" pitchFamily="50" charset="-128"/>
            </a:endParaRPr>
          </a:p>
        </p:txBody>
      </p:sp>
      <p:sp>
        <p:nvSpPr>
          <p:cNvPr id="3" name="スライド番号プレースホルダー 2">
            <a:extLst>
              <a:ext uri="{FF2B5EF4-FFF2-40B4-BE49-F238E27FC236}">
                <a16:creationId xmlns:a16="http://schemas.microsoft.com/office/drawing/2014/main" id="{16DD786D-841C-8549-A445-723A42E76863}"/>
              </a:ext>
            </a:extLst>
          </p:cNvPr>
          <p:cNvSpPr>
            <a:spLocks noGrp="1"/>
          </p:cNvSpPr>
          <p:nvPr>
            <p:ph type="sldNum" sz="quarter" idx="12"/>
          </p:nvPr>
        </p:nvSpPr>
        <p:spPr/>
        <p:txBody>
          <a:bodyPr/>
          <a:lstStyle/>
          <a:p>
            <a:fld id="{629637A9-119A-49DA-BD12-AAC58B377D80}" type="slidenum">
              <a:rPr lang="en-US" sz="3200" dirty="0"/>
              <a:t>7</a:t>
            </a:fld>
            <a:endParaRPr lang="en-US" sz="3200">
              <a:cs typeface="Calibri"/>
            </a:endParaRPr>
          </a:p>
        </p:txBody>
      </p:sp>
      <p:sp>
        <p:nvSpPr>
          <p:cNvPr id="5" name="角丸四角形 4">
            <a:extLst>
              <a:ext uri="{FF2B5EF4-FFF2-40B4-BE49-F238E27FC236}">
                <a16:creationId xmlns:a16="http://schemas.microsoft.com/office/drawing/2014/main" id="{AD6297EF-627B-6F47-B597-6FCC50689E30}"/>
              </a:ext>
            </a:extLst>
          </p:cNvPr>
          <p:cNvSpPr/>
          <p:nvPr/>
        </p:nvSpPr>
        <p:spPr>
          <a:xfrm>
            <a:off x="586018" y="2568334"/>
            <a:ext cx="11025559" cy="1716226"/>
          </a:xfrm>
          <a:prstGeom prst="roundRect">
            <a:avLst/>
          </a:prstGeom>
          <a:ln w="57150">
            <a:solidFill>
              <a:schemeClr val="accent2"/>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3600">
                <a:solidFill>
                  <a:schemeClr val="tx1">
                    <a:lumMod val="75000"/>
                    <a:lumOff val="25000"/>
                  </a:schemeClr>
                </a:solidFill>
                <a:latin typeface="游ゴシック"/>
                <a:ea typeface="游ゴシック"/>
              </a:rPr>
              <a:t>私たちが考える</a:t>
            </a:r>
            <a:endParaRPr lang="en-US" altLang="ja-JP" sz="3600">
              <a:solidFill>
                <a:schemeClr val="tx1">
                  <a:lumMod val="75000"/>
                  <a:lumOff val="25000"/>
                </a:schemeClr>
              </a:solidFill>
              <a:latin typeface="ＭＳ Ｐゴシック"/>
              <a:ea typeface="ＭＳ Ｐゴシック"/>
            </a:endParaRPr>
          </a:p>
          <a:p>
            <a:pPr algn="ctr"/>
            <a:r>
              <a:rPr lang="ja-JP" altLang="en-US" sz="3600">
                <a:solidFill>
                  <a:schemeClr val="tx1">
                    <a:lumMod val="75000"/>
                    <a:lumOff val="25000"/>
                  </a:schemeClr>
                </a:solidFill>
                <a:latin typeface="游ゴシック"/>
                <a:ea typeface="游ゴシック"/>
              </a:rPr>
              <a:t>日本で取り組むべきSDGｓの分野はジェンダー</a:t>
            </a:r>
            <a:endParaRPr lang="en-US" altLang="ja-JP" sz="3600">
              <a:solidFill>
                <a:schemeClr val="tx1">
                  <a:lumMod val="75000"/>
                  <a:lumOff val="25000"/>
                </a:schemeClr>
              </a:solidFill>
              <a:latin typeface="ＭＳ Ｐゴシック"/>
              <a:ea typeface="ＭＳ Ｐゴシック"/>
            </a:endParaRPr>
          </a:p>
          <a:p>
            <a:pPr algn="ctr"/>
            <a:endParaRPr lang="ja-JP" altLang="en-US" sz="1600">
              <a:ea typeface="ＭＳ Ｐゴシック"/>
              <a:cs typeface="Calibri"/>
            </a:endParaRPr>
          </a:p>
        </p:txBody>
      </p:sp>
      <p:sp>
        <p:nvSpPr>
          <p:cNvPr id="7" name="TextBox 6">
            <a:extLst>
              <a:ext uri="{FF2B5EF4-FFF2-40B4-BE49-F238E27FC236}">
                <a16:creationId xmlns:a16="http://schemas.microsoft.com/office/drawing/2014/main" id="{AFF26C82-55DC-4477-A25D-8C9617F0D374}"/>
              </a:ext>
            </a:extLst>
          </p:cNvPr>
          <p:cNvSpPr txBox="1"/>
          <p:nvPr/>
        </p:nvSpPr>
        <p:spPr>
          <a:xfrm>
            <a:off x="5903558" y="4737061"/>
            <a:ext cx="587424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600">
                <a:latin typeface="Yu Gothic"/>
                <a:ea typeface="Yu Gothic"/>
                <a:cs typeface="Calibri"/>
              </a:rPr>
              <a:t>→なぜジェンダーなのか？</a:t>
            </a:r>
            <a:endParaRPr lang="en-US" sz="3600">
              <a:latin typeface="Yu Gothic"/>
              <a:ea typeface="Yu Gothic"/>
              <a:cs typeface="Calibri"/>
            </a:endParaRPr>
          </a:p>
        </p:txBody>
      </p:sp>
    </p:spTree>
    <p:extLst>
      <p:ext uri="{BB962C8B-B14F-4D97-AF65-F5344CB8AC3E}">
        <p14:creationId xmlns:p14="http://schemas.microsoft.com/office/powerpoint/2010/main" val="3135083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6835E-6ED1-4650-8B11-31B904DEC0F4}"/>
              </a:ext>
            </a:extLst>
          </p:cNvPr>
          <p:cNvSpPr>
            <a:spLocks noGrp="1"/>
          </p:cNvSpPr>
          <p:nvPr>
            <p:ph type="title"/>
          </p:nvPr>
        </p:nvSpPr>
        <p:spPr>
          <a:xfrm>
            <a:off x="1114780" y="185450"/>
            <a:ext cx="11831782" cy="1224324"/>
          </a:xfrm>
        </p:spPr>
        <p:txBody>
          <a:bodyPr>
            <a:normAutofit fontScale="90000"/>
          </a:bodyPr>
          <a:lstStyle/>
          <a:p>
            <a:pPr>
              <a:lnSpc>
                <a:spcPct val="100000"/>
              </a:lnSpc>
            </a:pPr>
            <a:r>
              <a:rPr lang="ja-JP" altLang="en-US" sz="3600" b="1">
                <a:cs typeface="+mj-lt"/>
              </a:rPr>
              <a:t>現状分析</a:t>
            </a:r>
            <a:br>
              <a:rPr lang="ja-JP" altLang="en-US" sz="3200">
                <a:latin typeface="游ゴシック Light"/>
                <a:ea typeface="游ゴシック Light"/>
                <a:cs typeface="+mj-lt"/>
              </a:rPr>
            </a:br>
            <a:r>
              <a:rPr lang="ja-JP" altLang="en-US" sz="4000">
                <a:latin typeface="游ゴシック" panose="020B0400000000000000" pitchFamily="50" charset="-128"/>
                <a:ea typeface="游ゴシック" panose="020B0400000000000000" pitchFamily="50" charset="-128"/>
                <a:cs typeface="+mj-lt"/>
              </a:rPr>
              <a:t>取り組むべき理由①日本のジェンダーギャップ指数</a:t>
            </a:r>
            <a:endParaRPr lang="ja-JP" altLang="en-US" sz="3600">
              <a:latin typeface="游ゴシック" panose="020B0400000000000000" pitchFamily="50" charset="-128"/>
              <a:ea typeface="游ゴシック" panose="020B0400000000000000" pitchFamily="50" charset="-128"/>
              <a:cs typeface="Calibri Light"/>
            </a:endParaRPr>
          </a:p>
        </p:txBody>
      </p:sp>
      <p:sp>
        <p:nvSpPr>
          <p:cNvPr id="3" name="Content Placeholder 2">
            <a:extLst>
              <a:ext uri="{FF2B5EF4-FFF2-40B4-BE49-F238E27FC236}">
                <a16:creationId xmlns:a16="http://schemas.microsoft.com/office/drawing/2014/main" id="{5C176BDA-A3C0-49ED-B891-2ADC72D33902}"/>
              </a:ext>
            </a:extLst>
          </p:cNvPr>
          <p:cNvSpPr>
            <a:spLocks noGrp="1"/>
          </p:cNvSpPr>
          <p:nvPr>
            <p:ph idx="1"/>
          </p:nvPr>
        </p:nvSpPr>
        <p:spPr>
          <a:xfrm>
            <a:off x="1066800" y="1891632"/>
            <a:ext cx="7680960" cy="4012014"/>
          </a:xfrm>
        </p:spPr>
        <p:txBody>
          <a:bodyPr vert="horz" lIns="91440" tIns="45720" rIns="91440" bIns="45720" rtlCol="0" anchor="t">
            <a:normAutofit/>
          </a:bodyPr>
          <a:lstStyle/>
          <a:p>
            <a:pPr marL="0" indent="0">
              <a:buNone/>
            </a:pPr>
            <a:endParaRPr lang="ja-JP" altLang="en-US" sz="2400">
              <a:ea typeface="游ゴシック"/>
            </a:endParaRPr>
          </a:p>
          <a:p>
            <a:pPr marL="0" indent="0">
              <a:buNone/>
            </a:pPr>
            <a:endParaRPr lang="en-US" altLang="ja-JP" sz="2800">
              <a:ea typeface="游ゴシック"/>
            </a:endParaRPr>
          </a:p>
          <a:p>
            <a:pPr marL="0" indent="0">
              <a:buNone/>
            </a:pPr>
            <a:r>
              <a:rPr lang="ja-JP" altLang="en-US">
                <a:ea typeface="游ゴシック"/>
              </a:rPr>
              <a:t>　　　　　　　　　　　　　　　　　　　　　　</a:t>
            </a:r>
            <a:endParaRPr lang="ja-JP" altLang="en-US">
              <a:ea typeface="游ゴシック"/>
              <a:cs typeface="Calibri"/>
            </a:endParaRPr>
          </a:p>
        </p:txBody>
      </p:sp>
      <p:sp>
        <p:nvSpPr>
          <p:cNvPr id="10" name="スライド番号プレースホルダー 9">
            <a:extLst>
              <a:ext uri="{FF2B5EF4-FFF2-40B4-BE49-F238E27FC236}">
                <a16:creationId xmlns:a16="http://schemas.microsoft.com/office/drawing/2014/main" id="{DC317BE6-0829-E14A-AC83-859EB50071CE}"/>
              </a:ext>
            </a:extLst>
          </p:cNvPr>
          <p:cNvSpPr>
            <a:spLocks noGrp="1"/>
          </p:cNvSpPr>
          <p:nvPr>
            <p:ph type="sldNum" sz="quarter" idx="12"/>
          </p:nvPr>
        </p:nvSpPr>
        <p:spPr/>
        <p:txBody>
          <a:bodyPr/>
          <a:lstStyle/>
          <a:p>
            <a:fld id="{629637A9-119A-49DA-BD12-AAC58B377D80}" type="slidenum">
              <a:rPr lang="en-US" sz="3200" dirty="0"/>
              <a:t>8</a:t>
            </a:fld>
            <a:endParaRPr lang="en-US" sz="3200">
              <a:cs typeface="Calibri"/>
            </a:endParaRPr>
          </a:p>
        </p:txBody>
      </p:sp>
      <p:pic>
        <p:nvPicPr>
          <p:cNvPr id="4" name="Picture 4">
            <a:extLst>
              <a:ext uri="{FF2B5EF4-FFF2-40B4-BE49-F238E27FC236}">
                <a16:creationId xmlns:a16="http://schemas.microsoft.com/office/drawing/2014/main" id="{9BD71CED-F225-4E86-B71C-C0CDC50F14B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6047" y="1817628"/>
            <a:ext cx="4383950" cy="3430714"/>
          </a:xfrm>
          <a:prstGeom prst="rect">
            <a:avLst/>
          </a:prstGeom>
        </p:spPr>
      </p:pic>
      <p:sp>
        <p:nvSpPr>
          <p:cNvPr id="6" name="TextBox 5">
            <a:extLst>
              <a:ext uri="{FF2B5EF4-FFF2-40B4-BE49-F238E27FC236}">
                <a16:creationId xmlns:a16="http://schemas.microsoft.com/office/drawing/2014/main" id="{BD7276D8-3CEB-44C7-AFE5-8DE0EC905625}"/>
              </a:ext>
            </a:extLst>
          </p:cNvPr>
          <p:cNvSpPr txBox="1"/>
          <p:nvPr/>
        </p:nvSpPr>
        <p:spPr>
          <a:xfrm>
            <a:off x="8410564" y="5946225"/>
            <a:ext cx="429181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ea typeface="+mn-lt"/>
                <a:cs typeface="+mn-lt"/>
                <a:hlinkClick r:id="rId3"/>
              </a:rPr>
              <a:t>https://sourire-heart.com/10345/</a:t>
            </a:r>
            <a:endParaRPr lang="en-US">
              <a:ea typeface="+mn-lt"/>
              <a:cs typeface="+mn-lt"/>
            </a:endParaRPr>
          </a:p>
        </p:txBody>
      </p:sp>
      <p:sp>
        <p:nvSpPr>
          <p:cNvPr id="7" name="TextBox 6">
            <a:extLst>
              <a:ext uri="{FF2B5EF4-FFF2-40B4-BE49-F238E27FC236}">
                <a16:creationId xmlns:a16="http://schemas.microsoft.com/office/drawing/2014/main" id="{C0CFA6E6-7B02-4B56-AC35-DBD072628734}"/>
              </a:ext>
            </a:extLst>
          </p:cNvPr>
          <p:cNvSpPr txBox="1"/>
          <p:nvPr/>
        </p:nvSpPr>
        <p:spPr>
          <a:xfrm>
            <a:off x="1097280" y="2149227"/>
            <a:ext cx="5933391" cy="27392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ea typeface="游ゴシック"/>
              </a:rPr>
              <a:t>　</a:t>
            </a:r>
            <a:r>
              <a:rPr lang="ja-JP" altLang="en-US" sz="4400" b="1">
                <a:ea typeface="游ゴシック"/>
              </a:rPr>
              <a:t>１２１</a:t>
            </a:r>
            <a:r>
              <a:rPr lang="ja-JP" altLang="en-US" sz="4400">
                <a:ea typeface="游ゴシック"/>
              </a:rPr>
              <a:t>位</a:t>
            </a:r>
            <a:r>
              <a:rPr lang="en-US" altLang="ja-JP" sz="4400">
                <a:ea typeface="游ゴシック"/>
              </a:rPr>
              <a:t>/</a:t>
            </a:r>
            <a:r>
              <a:rPr lang="ja-JP" altLang="en-US" sz="4400">
                <a:ea typeface="游ゴシック"/>
              </a:rPr>
              <a:t>１５３カ国</a:t>
            </a:r>
            <a:endParaRPr lang="en-US" altLang="ja-JP" sz="2800">
              <a:ea typeface="游ゴシック"/>
            </a:endParaRPr>
          </a:p>
          <a:p>
            <a:endParaRPr lang="en-US" altLang="ja-JP" sz="2800">
              <a:ea typeface="游ゴシック"/>
            </a:endParaRPr>
          </a:p>
          <a:p>
            <a:endParaRPr lang="en-US" altLang="ja-JP" sz="2800">
              <a:ea typeface="游ゴシック"/>
            </a:endParaRPr>
          </a:p>
          <a:p>
            <a:pPr algn="l"/>
            <a:r>
              <a:rPr lang="ja-JP" altLang="en-US" sz="2400">
                <a:ea typeface="游ゴシック"/>
              </a:rPr>
              <a:t>※ジェンダーギャップ指数とは、各国の男女間の格差を経済・教育・健康・政治の４分野において数値化したもの。</a:t>
            </a:r>
            <a:endParaRPr lang="en-US" altLang="ja-JP" sz="2400">
              <a:ea typeface="游ゴシック"/>
            </a:endParaRPr>
          </a:p>
        </p:txBody>
      </p:sp>
      <p:sp>
        <p:nvSpPr>
          <p:cNvPr id="8" name="TextBox 7">
            <a:extLst>
              <a:ext uri="{FF2B5EF4-FFF2-40B4-BE49-F238E27FC236}">
                <a16:creationId xmlns:a16="http://schemas.microsoft.com/office/drawing/2014/main" id="{A03CDBC5-D9CE-44D5-9301-7398FFBE39E9}"/>
              </a:ext>
            </a:extLst>
          </p:cNvPr>
          <p:cNvSpPr txBox="1"/>
          <p:nvPr/>
        </p:nvSpPr>
        <p:spPr>
          <a:xfrm>
            <a:off x="861461" y="5322346"/>
            <a:ext cx="75879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latin typeface="游ゴシック"/>
                <a:ea typeface="游ゴシック"/>
                <a:cs typeface="Calibri"/>
              </a:rPr>
              <a:t>日本はジェンダーに関して差別的である</a:t>
            </a:r>
          </a:p>
        </p:txBody>
      </p:sp>
      <p:sp>
        <p:nvSpPr>
          <p:cNvPr id="9" name="Rectangle: Rounded Corners 8">
            <a:extLst>
              <a:ext uri="{FF2B5EF4-FFF2-40B4-BE49-F238E27FC236}">
                <a16:creationId xmlns:a16="http://schemas.microsoft.com/office/drawing/2014/main" id="{A5C72BC9-C9B2-47DC-85ED-E492890AF872}"/>
              </a:ext>
            </a:extLst>
          </p:cNvPr>
          <p:cNvSpPr/>
          <p:nvPr/>
        </p:nvSpPr>
        <p:spPr>
          <a:xfrm>
            <a:off x="822613" y="5131248"/>
            <a:ext cx="7587951" cy="916781"/>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8606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6CBC75-F386-164D-A787-5939163F7C32}"/>
              </a:ext>
            </a:extLst>
          </p:cNvPr>
          <p:cNvSpPr>
            <a:spLocks noGrp="1"/>
          </p:cNvSpPr>
          <p:nvPr>
            <p:ph type="title"/>
          </p:nvPr>
        </p:nvSpPr>
        <p:spPr>
          <a:xfrm>
            <a:off x="1170709" y="110836"/>
            <a:ext cx="10217727" cy="1272237"/>
          </a:xfrm>
        </p:spPr>
        <p:txBody>
          <a:bodyPr>
            <a:normAutofit/>
          </a:bodyPr>
          <a:lstStyle/>
          <a:p>
            <a:r>
              <a:rPr kumimoji="1" lang="ja-JP" altLang="en-US" sz="3200" b="1"/>
              <a:t>現状分析</a:t>
            </a:r>
            <a:br>
              <a:rPr lang="ja-JP" altLang="en-US" sz="3200">
                <a:latin typeface="Yu Gothic Light"/>
                <a:ea typeface="Yu Gothic Light"/>
              </a:rPr>
            </a:br>
            <a:r>
              <a:rPr kumimoji="1" lang="en-US" altLang="ja-JP" sz="4000" err="1">
                <a:latin typeface="游ゴシック" panose="020B0400000000000000" pitchFamily="50" charset="-128"/>
                <a:ea typeface="游ゴシック" panose="020B0400000000000000" pitchFamily="50" charset="-128"/>
              </a:rPr>
              <a:t>取り組むべき理由</a:t>
            </a:r>
            <a:r>
              <a:rPr kumimoji="1" lang="en-US" altLang="ja-JP" sz="4000">
                <a:latin typeface="游ゴシック" panose="020B0400000000000000" pitchFamily="50" charset="-128"/>
                <a:ea typeface="游ゴシック" panose="020B0400000000000000" pitchFamily="50" charset="-128"/>
              </a:rPr>
              <a:t>②</a:t>
            </a:r>
            <a:r>
              <a:rPr kumimoji="1" lang="ja-JP" altLang="en-US" sz="4000">
                <a:latin typeface="游ゴシック" panose="020B0400000000000000" pitchFamily="50" charset="-128"/>
                <a:ea typeface="游ゴシック" panose="020B0400000000000000" pitchFamily="50" charset="-128"/>
              </a:rPr>
              <a:t>日本の</a:t>
            </a:r>
            <a:r>
              <a:rPr kumimoji="1" lang="en-US" altLang="ja-JP" sz="4000">
                <a:latin typeface="游ゴシック" panose="020B0400000000000000" pitchFamily="50" charset="-128"/>
                <a:ea typeface="游ゴシック" panose="020B0400000000000000" pitchFamily="50" charset="-128"/>
              </a:rPr>
              <a:t>SDGs</a:t>
            </a:r>
            <a:r>
              <a:rPr kumimoji="1" lang="ja-JP" altLang="en-US" sz="4000">
                <a:latin typeface="游ゴシック" panose="020B0400000000000000" pitchFamily="50" charset="-128"/>
                <a:ea typeface="游ゴシック" panose="020B0400000000000000" pitchFamily="50" charset="-128"/>
              </a:rPr>
              <a:t>の主要課題</a:t>
            </a:r>
            <a:endParaRPr lang="ja-JP" altLang="en-US" sz="3600">
              <a:latin typeface="游ゴシック" panose="020B0400000000000000" pitchFamily="50" charset="-128"/>
              <a:ea typeface="游ゴシック" panose="020B0400000000000000" pitchFamily="50" charset="-128"/>
              <a:cs typeface="Calibri Light"/>
            </a:endParaRPr>
          </a:p>
        </p:txBody>
      </p:sp>
      <p:sp>
        <p:nvSpPr>
          <p:cNvPr id="4" name="スライド番号プレースホルダー 3">
            <a:extLst>
              <a:ext uri="{FF2B5EF4-FFF2-40B4-BE49-F238E27FC236}">
                <a16:creationId xmlns:a16="http://schemas.microsoft.com/office/drawing/2014/main" id="{383808B8-8145-3844-8B0E-C4C2F4A4B9CE}"/>
              </a:ext>
            </a:extLst>
          </p:cNvPr>
          <p:cNvSpPr>
            <a:spLocks noGrp="1"/>
          </p:cNvSpPr>
          <p:nvPr>
            <p:ph type="sldNum" sz="quarter" idx="12"/>
          </p:nvPr>
        </p:nvSpPr>
        <p:spPr/>
        <p:txBody>
          <a:bodyPr/>
          <a:lstStyle/>
          <a:p>
            <a:fld id="{629637A9-119A-49DA-BD12-AAC58B377D80}" type="slidenum">
              <a:rPr lang="en-US" sz="3200" dirty="0"/>
              <a:t>9</a:t>
            </a:fld>
            <a:endParaRPr lang="en-US" sz="3200">
              <a:cs typeface="Calibri"/>
            </a:endParaRPr>
          </a:p>
        </p:txBody>
      </p:sp>
      <p:pic>
        <p:nvPicPr>
          <p:cNvPr id="8" name="図 7">
            <a:extLst>
              <a:ext uri="{FF2B5EF4-FFF2-40B4-BE49-F238E27FC236}">
                <a16:creationId xmlns:a16="http://schemas.microsoft.com/office/drawing/2014/main" id="{DF1507B2-3CE9-5243-A645-16A6712AFF8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84151" y="3884041"/>
            <a:ext cx="4223787" cy="1029548"/>
          </a:xfrm>
          <a:prstGeom prst="rect">
            <a:avLst/>
          </a:prstGeom>
        </p:spPr>
      </p:pic>
      <p:pic>
        <p:nvPicPr>
          <p:cNvPr id="10" name="図 9">
            <a:extLst>
              <a:ext uri="{FF2B5EF4-FFF2-40B4-BE49-F238E27FC236}">
                <a16:creationId xmlns:a16="http://schemas.microsoft.com/office/drawing/2014/main" id="{1EEABE8D-643F-924F-8E3F-5C101D600D7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67263" y="2571673"/>
            <a:ext cx="4223781" cy="1029547"/>
          </a:xfrm>
          <a:prstGeom prst="rect">
            <a:avLst/>
          </a:prstGeom>
        </p:spPr>
      </p:pic>
      <p:pic>
        <p:nvPicPr>
          <p:cNvPr id="12" name="図 11">
            <a:extLst>
              <a:ext uri="{FF2B5EF4-FFF2-40B4-BE49-F238E27FC236}">
                <a16:creationId xmlns:a16="http://schemas.microsoft.com/office/drawing/2014/main" id="{6FC7D25D-5F38-7F45-98A3-8BC17866772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13844" y="2562181"/>
            <a:ext cx="4245558" cy="1029548"/>
          </a:xfrm>
          <a:prstGeom prst="rect">
            <a:avLst/>
          </a:prstGeom>
        </p:spPr>
      </p:pic>
      <p:pic>
        <p:nvPicPr>
          <p:cNvPr id="14" name="図 13">
            <a:extLst>
              <a:ext uri="{FF2B5EF4-FFF2-40B4-BE49-F238E27FC236}">
                <a16:creationId xmlns:a16="http://schemas.microsoft.com/office/drawing/2014/main" id="{B3F86B63-455F-7145-A872-6A10D8088F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42710" y="3884041"/>
            <a:ext cx="4267556" cy="1029548"/>
          </a:xfrm>
          <a:prstGeom prst="rect">
            <a:avLst/>
          </a:prstGeom>
        </p:spPr>
      </p:pic>
      <p:sp>
        <p:nvSpPr>
          <p:cNvPr id="15" name="テキスト ボックス 14">
            <a:extLst>
              <a:ext uri="{FF2B5EF4-FFF2-40B4-BE49-F238E27FC236}">
                <a16:creationId xmlns:a16="http://schemas.microsoft.com/office/drawing/2014/main" id="{368E9853-405C-FD48-9EF1-328066BA4A06}"/>
              </a:ext>
            </a:extLst>
          </p:cNvPr>
          <p:cNvSpPr txBox="1"/>
          <p:nvPr/>
        </p:nvSpPr>
        <p:spPr>
          <a:xfrm>
            <a:off x="1387018" y="1503886"/>
            <a:ext cx="9417963" cy="830997"/>
          </a:xfrm>
          <a:prstGeom prst="rect">
            <a:avLst/>
          </a:prstGeom>
          <a:noFill/>
        </p:spPr>
        <p:txBody>
          <a:bodyPr wrap="none" lIns="91440" tIns="45720" rIns="91440" bIns="45720" rtlCol="0" anchor="t">
            <a:spAutoFit/>
          </a:bodyPr>
          <a:lstStyle/>
          <a:p>
            <a:r>
              <a:rPr lang="ja-JP" altLang="en-US" sz="2400">
                <a:latin typeface="Yu Gothic"/>
                <a:ea typeface="Yu Gothic"/>
              </a:rPr>
              <a:t>緑</a:t>
            </a:r>
            <a:r>
              <a:rPr kumimoji="1" lang="ja-JP" altLang="en-US" sz="2400">
                <a:latin typeface="Yu Gothic"/>
                <a:ea typeface="Yu Gothic"/>
              </a:rPr>
              <a:t>は目標達成、</a:t>
            </a:r>
            <a:r>
              <a:rPr lang="ja-JP" altLang="en-US" sz="2400">
                <a:latin typeface="Yu Gothic"/>
                <a:ea typeface="Yu Gothic"/>
              </a:rPr>
              <a:t>黄色</a:t>
            </a:r>
            <a:r>
              <a:rPr kumimoji="1" lang="ja-JP" altLang="en-US" sz="2400">
                <a:latin typeface="Yu Gothic"/>
                <a:ea typeface="Yu Gothic"/>
              </a:rPr>
              <a:t>は課題が残っている、</a:t>
            </a:r>
            <a:endParaRPr lang="en-US" altLang="ja-JP" sz="2400">
              <a:ea typeface="ＭＳ Ｐゴシック"/>
              <a:cs typeface="Calibri"/>
            </a:endParaRPr>
          </a:p>
          <a:p>
            <a:r>
              <a:rPr lang="ja-JP" altLang="en-US" sz="2400">
                <a:latin typeface="Yu Gothic"/>
                <a:ea typeface="Yu Gothic"/>
              </a:rPr>
              <a:t>オレンジ</a:t>
            </a:r>
            <a:r>
              <a:rPr kumimoji="1" lang="ja-JP" altLang="en-US" sz="2400">
                <a:latin typeface="Yu Gothic"/>
                <a:ea typeface="Yu Gothic"/>
              </a:rPr>
              <a:t>は重要な課題が残っている、</a:t>
            </a:r>
            <a:r>
              <a:rPr lang="ja-JP" altLang="en-US" sz="2400">
                <a:latin typeface="Yu Gothic"/>
                <a:ea typeface="Yu Gothic"/>
              </a:rPr>
              <a:t>赤</a:t>
            </a:r>
            <a:r>
              <a:rPr kumimoji="1" lang="ja-JP" altLang="en-US" sz="2400">
                <a:latin typeface="Yu Gothic"/>
                <a:ea typeface="Yu Gothic"/>
              </a:rPr>
              <a:t>は主要な課題が残っている</a:t>
            </a:r>
            <a:endParaRPr lang="ja-JP" sz="2400">
              <a:ea typeface="ＭＳ Ｐゴシック"/>
              <a:cs typeface="Calibri"/>
            </a:endParaRPr>
          </a:p>
        </p:txBody>
      </p:sp>
      <p:sp>
        <p:nvSpPr>
          <p:cNvPr id="16" name="テキスト ボックス 15">
            <a:extLst>
              <a:ext uri="{FF2B5EF4-FFF2-40B4-BE49-F238E27FC236}">
                <a16:creationId xmlns:a16="http://schemas.microsoft.com/office/drawing/2014/main" id="{9D1AACBD-9A47-804A-A8AD-CB94FCB0B41A}"/>
              </a:ext>
            </a:extLst>
          </p:cNvPr>
          <p:cNvSpPr txBox="1"/>
          <p:nvPr/>
        </p:nvSpPr>
        <p:spPr>
          <a:xfrm>
            <a:off x="418694" y="2820476"/>
            <a:ext cx="1159292" cy="369332"/>
          </a:xfrm>
          <a:prstGeom prst="rect">
            <a:avLst/>
          </a:prstGeom>
          <a:noFill/>
        </p:spPr>
        <p:txBody>
          <a:bodyPr wrap="none" lIns="91440" tIns="45720" rIns="91440" bIns="45720" rtlCol="0" anchor="t">
            <a:spAutoFit/>
          </a:bodyPr>
          <a:lstStyle/>
          <a:p>
            <a:r>
              <a:rPr lang="ja-JP" altLang="en-US">
                <a:latin typeface="Yu Gothic"/>
                <a:ea typeface="Yu Gothic"/>
              </a:rPr>
              <a:t>2017</a:t>
            </a:r>
            <a:r>
              <a:rPr kumimoji="1" lang="ja-JP" altLang="en-US">
                <a:latin typeface="Yu Gothic"/>
                <a:ea typeface="Yu Gothic"/>
              </a:rPr>
              <a:t>年度</a:t>
            </a:r>
          </a:p>
        </p:txBody>
      </p:sp>
      <p:sp>
        <p:nvSpPr>
          <p:cNvPr id="17" name="テキスト ボックス 16">
            <a:extLst>
              <a:ext uri="{FF2B5EF4-FFF2-40B4-BE49-F238E27FC236}">
                <a16:creationId xmlns:a16="http://schemas.microsoft.com/office/drawing/2014/main" id="{EE28369A-7E4D-8B42-9F74-32A310A6EF10}"/>
              </a:ext>
            </a:extLst>
          </p:cNvPr>
          <p:cNvSpPr txBox="1"/>
          <p:nvPr/>
        </p:nvSpPr>
        <p:spPr>
          <a:xfrm>
            <a:off x="402742" y="4214149"/>
            <a:ext cx="1159292" cy="369332"/>
          </a:xfrm>
          <a:prstGeom prst="rect">
            <a:avLst/>
          </a:prstGeom>
          <a:noFill/>
        </p:spPr>
        <p:txBody>
          <a:bodyPr wrap="none" lIns="91440" tIns="45720" rIns="91440" bIns="45720" rtlCol="0" anchor="t">
            <a:spAutoFit/>
          </a:bodyPr>
          <a:lstStyle/>
          <a:p>
            <a:r>
              <a:rPr lang="ja-JP" altLang="en-US">
                <a:latin typeface="Yu Gothic"/>
                <a:ea typeface="Yu Gothic"/>
              </a:rPr>
              <a:t>2018</a:t>
            </a:r>
            <a:r>
              <a:rPr kumimoji="1" lang="ja-JP" altLang="en-US">
                <a:latin typeface="Yu Gothic"/>
                <a:ea typeface="Yu Gothic"/>
              </a:rPr>
              <a:t>年度</a:t>
            </a:r>
          </a:p>
        </p:txBody>
      </p:sp>
      <p:sp>
        <p:nvSpPr>
          <p:cNvPr id="18" name="テキスト ボックス 17">
            <a:extLst>
              <a:ext uri="{FF2B5EF4-FFF2-40B4-BE49-F238E27FC236}">
                <a16:creationId xmlns:a16="http://schemas.microsoft.com/office/drawing/2014/main" id="{93B4D9BD-8EF6-D148-B453-4F58449FF515}"/>
              </a:ext>
            </a:extLst>
          </p:cNvPr>
          <p:cNvSpPr txBox="1"/>
          <p:nvPr/>
        </p:nvSpPr>
        <p:spPr>
          <a:xfrm>
            <a:off x="6096000" y="2847054"/>
            <a:ext cx="1159292" cy="369332"/>
          </a:xfrm>
          <a:prstGeom prst="rect">
            <a:avLst/>
          </a:prstGeom>
          <a:noFill/>
        </p:spPr>
        <p:txBody>
          <a:bodyPr wrap="none" lIns="91440" tIns="45720" rIns="91440" bIns="45720" rtlCol="0" anchor="t">
            <a:spAutoFit/>
          </a:bodyPr>
          <a:lstStyle/>
          <a:p>
            <a:r>
              <a:rPr lang="ja-JP" altLang="en-US">
                <a:latin typeface="Yu Gothic"/>
                <a:ea typeface="Yu Gothic"/>
              </a:rPr>
              <a:t>2019</a:t>
            </a:r>
            <a:r>
              <a:rPr kumimoji="1" lang="ja-JP" altLang="en-US">
                <a:latin typeface="Yu Gothic"/>
                <a:ea typeface="Yu Gothic"/>
              </a:rPr>
              <a:t>年度</a:t>
            </a:r>
          </a:p>
        </p:txBody>
      </p:sp>
      <p:sp>
        <p:nvSpPr>
          <p:cNvPr id="19" name="テキスト ボックス 18">
            <a:extLst>
              <a:ext uri="{FF2B5EF4-FFF2-40B4-BE49-F238E27FC236}">
                <a16:creationId xmlns:a16="http://schemas.microsoft.com/office/drawing/2014/main" id="{8FE7CDF9-D374-EC4F-89CB-2AC1B6380B3A}"/>
              </a:ext>
            </a:extLst>
          </p:cNvPr>
          <p:cNvSpPr txBox="1"/>
          <p:nvPr/>
        </p:nvSpPr>
        <p:spPr>
          <a:xfrm>
            <a:off x="6096000" y="4201061"/>
            <a:ext cx="1159292" cy="369332"/>
          </a:xfrm>
          <a:prstGeom prst="rect">
            <a:avLst/>
          </a:prstGeom>
          <a:noFill/>
        </p:spPr>
        <p:txBody>
          <a:bodyPr wrap="none" lIns="91440" tIns="45720" rIns="91440" bIns="45720" rtlCol="0" anchor="t">
            <a:spAutoFit/>
          </a:bodyPr>
          <a:lstStyle/>
          <a:p>
            <a:r>
              <a:rPr lang="ja-JP" altLang="en-US">
                <a:latin typeface="Yu Gothic"/>
                <a:ea typeface="Yu Gothic"/>
              </a:rPr>
              <a:t>2020</a:t>
            </a:r>
            <a:r>
              <a:rPr kumimoji="1" lang="ja-JP" altLang="en-US">
                <a:latin typeface="Yu Gothic"/>
                <a:ea typeface="Yu Gothic"/>
              </a:rPr>
              <a:t>年度</a:t>
            </a:r>
          </a:p>
        </p:txBody>
      </p:sp>
      <p:sp>
        <p:nvSpPr>
          <p:cNvPr id="21" name="円/楕円 20">
            <a:extLst>
              <a:ext uri="{FF2B5EF4-FFF2-40B4-BE49-F238E27FC236}">
                <a16:creationId xmlns:a16="http://schemas.microsoft.com/office/drawing/2014/main" id="{A5A5BF82-D8D0-5C4A-BCF1-163936D8A245}"/>
              </a:ext>
            </a:extLst>
          </p:cNvPr>
          <p:cNvSpPr/>
          <p:nvPr/>
        </p:nvSpPr>
        <p:spPr>
          <a:xfrm>
            <a:off x="3315319" y="2423702"/>
            <a:ext cx="927670" cy="853539"/>
          </a:xfrm>
          <a:prstGeom prst="ellipse">
            <a:avLst/>
          </a:prstGeom>
          <a:noFill/>
          <a:ln w="762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a:extLst>
              <a:ext uri="{FF2B5EF4-FFF2-40B4-BE49-F238E27FC236}">
                <a16:creationId xmlns:a16="http://schemas.microsoft.com/office/drawing/2014/main" id="{F99D36DC-7964-A54B-A70C-DC7D8DEA01C2}"/>
              </a:ext>
            </a:extLst>
          </p:cNvPr>
          <p:cNvSpPr/>
          <p:nvPr/>
        </p:nvSpPr>
        <p:spPr>
          <a:xfrm>
            <a:off x="8972788" y="3774292"/>
            <a:ext cx="927670" cy="853539"/>
          </a:xfrm>
          <a:prstGeom prst="ellipse">
            <a:avLst/>
          </a:prstGeom>
          <a:noFill/>
          <a:ln w="762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a:extLst>
              <a:ext uri="{FF2B5EF4-FFF2-40B4-BE49-F238E27FC236}">
                <a16:creationId xmlns:a16="http://schemas.microsoft.com/office/drawing/2014/main" id="{0E56C3AB-F89C-134C-A032-28A3D07B9C94}"/>
              </a:ext>
            </a:extLst>
          </p:cNvPr>
          <p:cNvSpPr/>
          <p:nvPr/>
        </p:nvSpPr>
        <p:spPr>
          <a:xfrm>
            <a:off x="3315319" y="3755669"/>
            <a:ext cx="927670" cy="853539"/>
          </a:xfrm>
          <a:prstGeom prst="ellipse">
            <a:avLst/>
          </a:prstGeom>
          <a:noFill/>
          <a:ln w="762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楕円 23">
            <a:extLst>
              <a:ext uri="{FF2B5EF4-FFF2-40B4-BE49-F238E27FC236}">
                <a16:creationId xmlns:a16="http://schemas.microsoft.com/office/drawing/2014/main" id="{36433656-58C1-0B4D-93AB-61159C7DB5A5}"/>
              </a:ext>
            </a:extLst>
          </p:cNvPr>
          <p:cNvSpPr/>
          <p:nvPr/>
        </p:nvSpPr>
        <p:spPr>
          <a:xfrm>
            <a:off x="8961899" y="2432317"/>
            <a:ext cx="927670" cy="853539"/>
          </a:xfrm>
          <a:prstGeom prst="ellipse">
            <a:avLst/>
          </a:prstGeom>
          <a:noFill/>
          <a:ln w="762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a:extLst>
              <a:ext uri="{FF2B5EF4-FFF2-40B4-BE49-F238E27FC236}">
                <a16:creationId xmlns:a16="http://schemas.microsoft.com/office/drawing/2014/main" id="{26EB75D6-0A1A-6641-ACCA-C309A610CEC1}"/>
              </a:ext>
            </a:extLst>
          </p:cNvPr>
          <p:cNvSpPr/>
          <p:nvPr/>
        </p:nvSpPr>
        <p:spPr>
          <a:xfrm>
            <a:off x="1170709" y="5119169"/>
            <a:ext cx="10219939" cy="881809"/>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solidFill>
                  <a:schemeClr val="tx1"/>
                </a:solidFill>
                <a:latin typeface="Yu Gothic"/>
                <a:ea typeface="Yu Gothic"/>
              </a:rPr>
              <a:t>ジェンダーは過去４年間で常に主要な課題である</a:t>
            </a:r>
          </a:p>
        </p:txBody>
      </p:sp>
      <p:sp>
        <p:nvSpPr>
          <p:cNvPr id="3" name="テキスト ボックス 2">
            <a:extLst>
              <a:ext uri="{FF2B5EF4-FFF2-40B4-BE49-F238E27FC236}">
                <a16:creationId xmlns:a16="http://schemas.microsoft.com/office/drawing/2014/main" id="{0A2371A6-A57C-6442-AE5F-0600AC154395}"/>
              </a:ext>
            </a:extLst>
          </p:cNvPr>
          <p:cNvSpPr txBox="1"/>
          <p:nvPr/>
        </p:nvSpPr>
        <p:spPr>
          <a:xfrm>
            <a:off x="8659706" y="5996016"/>
            <a:ext cx="3615113" cy="646331"/>
          </a:xfrm>
          <a:prstGeom prst="rect">
            <a:avLst/>
          </a:prstGeom>
          <a:noFill/>
        </p:spPr>
        <p:txBody>
          <a:bodyPr wrap="square" rtlCol="0">
            <a:spAutoFit/>
          </a:bodyPr>
          <a:lstStyle/>
          <a:p>
            <a:r>
              <a:rPr lang="en" altLang="ja-JP">
                <a:hlinkClick r:id="rId6"/>
              </a:rPr>
              <a:t>https://sdgs.media/blog/4130/</a:t>
            </a:r>
            <a:endParaRPr lang="en" altLang="ja-JP"/>
          </a:p>
          <a:p>
            <a:endParaRPr kumimoji="1" lang="ja-JP" altLang="en-US"/>
          </a:p>
        </p:txBody>
      </p:sp>
    </p:spTree>
    <p:extLst>
      <p:ext uri="{BB962C8B-B14F-4D97-AF65-F5344CB8AC3E}">
        <p14:creationId xmlns:p14="http://schemas.microsoft.com/office/powerpoint/2010/main" val="3277612554"/>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ユーザー定義 1">
      <a:majorFont>
        <a:latin typeface="游ゴシック Medium"/>
        <a:ea typeface="游ゴシック Medium"/>
        <a:cs typeface=""/>
      </a:majorFont>
      <a:minorFont>
        <a:latin typeface="游ゴシック"/>
        <a:ea typeface="游ゴシック"/>
        <a:cs typeface=""/>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0306D35BD254794FB1A773C17DE767B4" ma:contentTypeVersion="2" ma:contentTypeDescription="新しいドキュメントを作成します。" ma:contentTypeScope="" ma:versionID="6079c7d4910d8e2773aa3f306af48f29">
  <xsd:schema xmlns:xsd="http://www.w3.org/2001/XMLSchema" xmlns:xs="http://www.w3.org/2001/XMLSchema" xmlns:p="http://schemas.microsoft.com/office/2006/metadata/properties" xmlns:ns3="d9a1702b-0763-4c8d-990c-24dbb7437515" targetNamespace="http://schemas.microsoft.com/office/2006/metadata/properties" ma:root="true" ma:fieldsID="06085c0f396adb07f31be159c3804f81" ns3:_="">
    <xsd:import namespace="d9a1702b-0763-4c8d-990c-24dbb743751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1702b-0763-4c8d-990c-24dbb74375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4B314D-AFDF-4ABC-A549-14B4E7513253}">
  <ds:schemaRefs>
    <ds:schemaRef ds:uri="d9a1702b-0763-4c8d-990c-24dbb74375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2.xml><?xml version="1.0" encoding="utf-8"?>
<ds:datastoreItem xmlns:ds="http://schemas.openxmlformats.org/officeDocument/2006/customXml" ds:itemID="{46BE3317-DF5C-44DA-9BFC-5BAC59E19385}">
  <ds:schemaRefs>
    <ds:schemaRef ds:uri="http://www.w3.org/XML/1998/namespace"/>
    <ds:schemaRef ds:uri="http://purl.org/dc/elements/1.1/"/>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schemas.microsoft.com/office/infopath/2007/PartnerControls"/>
    <ds:schemaRef ds:uri="d9a1702b-0763-4c8d-990c-24dbb7437515"/>
  </ds:schemaRefs>
</ds:datastoreItem>
</file>

<file path=customXml/itemProps3.xml><?xml version="1.0" encoding="utf-8"?>
<ds:datastoreItem xmlns:ds="http://schemas.openxmlformats.org/officeDocument/2006/customXml" ds:itemID="{4D96619A-68EF-48CD-9995-8C5AF1FC05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3298</Words>
  <Application>Microsoft Macintosh PowerPoint</Application>
  <PresentationFormat>ワイド画面</PresentationFormat>
  <Paragraphs>506</Paragraphs>
  <Slides>66</Slides>
  <Notes>2</Notes>
  <HiddenSlides>0</HiddenSlides>
  <MMClips>1</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66</vt:i4>
      </vt:variant>
    </vt:vector>
  </HeadingPairs>
  <TitlesOfParts>
    <vt:vector size="77" baseType="lpstr">
      <vt:lpstr>Calibri,Sans-Serif</vt:lpstr>
      <vt:lpstr>ＭＳ Ｐゴシック</vt:lpstr>
      <vt:lpstr>游ゴシック</vt:lpstr>
      <vt:lpstr>游ゴシック</vt:lpstr>
      <vt:lpstr>Yu Gothic Light</vt:lpstr>
      <vt:lpstr>Yu Gothic Light</vt:lpstr>
      <vt:lpstr>游ゴシック Medium</vt:lpstr>
      <vt:lpstr>Arial</vt:lpstr>
      <vt:lpstr>Calibri</vt:lpstr>
      <vt:lpstr>Wingdings</vt:lpstr>
      <vt:lpstr>Retrospect</vt:lpstr>
      <vt:lpstr>ジェンダーフリー広告の可能性</vt:lpstr>
      <vt:lpstr>研究概要</vt:lpstr>
      <vt:lpstr>PowerPoint プレゼンテーション</vt:lpstr>
      <vt:lpstr>現状分析 Question</vt:lpstr>
      <vt:lpstr>現状分析 SDGsとは</vt:lpstr>
      <vt:lpstr>現状分析 SDGsへの取り組み</vt:lpstr>
      <vt:lpstr>現状分析 取り組むべきはジェンダー</vt:lpstr>
      <vt:lpstr>現状分析 取り組むべき理由①日本のジェンダーギャップ指数</vt:lpstr>
      <vt:lpstr>現状分析 取り組むべき理由②日本のSDGsの主要課題</vt:lpstr>
      <vt:lpstr>現状分析 ジェンダーフリーな社会環境へ</vt:lpstr>
      <vt:lpstr>現状分析 ジェンダーフリーの定義</vt:lpstr>
      <vt:lpstr>現状分析 ジェンダーフリーな広告？！</vt:lpstr>
      <vt:lpstr>PowerPoint プレゼンテーション</vt:lpstr>
      <vt:lpstr>現状分析 ハイネケンの広告　あらすじ</vt:lpstr>
      <vt:lpstr>現状分析 ハイネケンの広告</vt:lpstr>
      <vt:lpstr>現状分析 ジェンダーフリー広告の定義</vt:lpstr>
      <vt:lpstr>現状分析 ジェンダーフリー広告の分類</vt:lpstr>
      <vt:lpstr>現状分析 日本でのジェンダーフリー広告</vt:lpstr>
      <vt:lpstr>PowerPoint プレゼンテーション</vt:lpstr>
      <vt:lpstr>現状分析 ジェンダーフリー広告の事例：パンパース</vt:lpstr>
      <vt:lpstr>現状分析 ジェンダーフリー広告の事例：貝印</vt:lpstr>
      <vt:lpstr>現状分析のまとめ</vt:lpstr>
      <vt:lpstr>PowerPoint プレゼンテーション</vt:lpstr>
      <vt:lpstr>先行研究</vt:lpstr>
      <vt:lpstr>PowerPoint プレゼンテーション</vt:lpstr>
      <vt:lpstr>問題意識</vt:lpstr>
      <vt:lpstr>PowerPoint プレゼンテーション</vt:lpstr>
      <vt:lpstr>研究目的</vt:lpstr>
      <vt:lpstr>PowerPoint プレゼンテーション</vt:lpstr>
      <vt:lpstr>仮説導出 ジェンダーフリー×SDGｓ</vt:lpstr>
      <vt:lpstr>仮説導出 SDGsの分類</vt:lpstr>
      <vt:lpstr>仮説導出 分類分けの軸</vt:lpstr>
      <vt:lpstr>仮説導出 日本におけるSDGｓの分類</vt:lpstr>
      <vt:lpstr>仮説導出 環境広告　一覧</vt:lpstr>
      <vt:lpstr>仮説導出 ジェンダーフリー広告の特徴</vt:lpstr>
      <vt:lpstr>仮説導出 環境広告の特徴</vt:lpstr>
      <vt:lpstr>仮説導出 環境広告の特徴</vt:lpstr>
      <vt:lpstr>仮説導出 ジェンダーフリー広告が共感される理由</vt:lpstr>
      <vt:lpstr>仮説導出 一方的に押し付けられたジェンダー観</vt:lpstr>
      <vt:lpstr>仮説導出 ジェンダー観による葛藤</vt:lpstr>
      <vt:lpstr>仮説導出 ジェンダーフリー広告への共感</vt:lpstr>
      <vt:lpstr>仮説導出 情報を拡散させる基準</vt:lpstr>
      <vt:lpstr>仮説導出 共有の重要性</vt:lpstr>
      <vt:lpstr>仮説導出 共有したくなる広告</vt:lpstr>
      <vt:lpstr>PowerPoint プレゼンテーション</vt:lpstr>
      <vt:lpstr>仮説</vt:lpstr>
      <vt:lpstr>PowerPoint プレゼンテーション</vt:lpstr>
      <vt:lpstr>調査概要</vt:lpstr>
      <vt:lpstr>操作仮説</vt:lpstr>
      <vt:lpstr>調査方法</vt:lpstr>
      <vt:lpstr>検証方法：独立変数（原因）</vt:lpstr>
      <vt:lpstr>検証方法：独立変数（原因）</vt:lpstr>
      <vt:lpstr>検証方法：独立変数（原因）</vt:lpstr>
      <vt:lpstr>検証方法：従属変数（結果） </vt:lpstr>
      <vt:lpstr>検証結果 他人に話したくなるか</vt:lpstr>
      <vt:lpstr>検証結果 ストーリーズに投稿したくなるか</vt:lpstr>
      <vt:lpstr>検証結果 リツイートしたくなるか</vt:lpstr>
      <vt:lpstr>検証結果 コメントしたくなるか</vt:lpstr>
      <vt:lpstr>検証結果 投稿したくなるか</vt:lpstr>
      <vt:lpstr>検証結果　まとめ　</vt:lpstr>
      <vt:lpstr>検証結果 棄却理由①</vt:lpstr>
      <vt:lpstr>検証結果 棄却理由②</vt:lpstr>
      <vt:lpstr>学術的インプリケーション</vt:lpstr>
      <vt:lpstr>実務的インプリケーション</vt:lpstr>
      <vt:lpstr>参考文献・URL</vt:lpstr>
      <vt:lpstr>参考文献・URL</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クマキ　ユキコ</dc:creator>
  <cp:keywords/>
  <dc:description/>
  <cp:lastModifiedBy>s.ryutaro.0323@gmail.com</cp:lastModifiedBy>
  <cp:revision>2</cp:revision>
  <cp:lastPrinted>2020-09-06T02:32:14Z</cp:lastPrinted>
  <dcterms:created xsi:type="dcterms:W3CDTF">2020-08-11T06:18:59Z</dcterms:created>
  <dcterms:modified xsi:type="dcterms:W3CDTF">2020-12-16T12:39:17Z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0x0101000306D35BD254794FB1A773C17DE767B4</vt:lpwstr>
  </property>
</Properties>
</file>