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5" r:id="rId16"/>
    <p:sldId id="292" r:id="rId17"/>
    <p:sldId id="288" r:id="rId18"/>
    <p:sldId id="289" r:id="rId19"/>
    <p:sldId id="274" r:id="rId20"/>
    <p:sldId id="276" r:id="rId21"/>
    <p:sldId id="294" r:id="rId22"/>
    <p:sldId id="277" r:id="rId23"/>
    <p:sldId id="278" r:id="rId24"/>
    <p:sldId id="279" r:id="rId25"/>
    <p:sldId id="290" r:id="rId26"/>
    <p:sldId id="296" r:id="rId27"/>
    <p:sldId id="281" r:id="rId28"/>
    <p:sldId id="282" r:id="rId29"/>
    <p:sldId id="284" r:id="rId30"/>
    <p:sldId id="295" r:id="rId31"/>
    <p:sldId id="286" r:id="rId3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D5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718" autoAdjust="0"/>
  </p:normalViewPr>
  <p:slideViewPr>
    <p:cSldViewPr>
      <p:cViewPr varScale="1">
        <p:scale>
          <a:sx n="67" d="100"/>
          <a:sy n="67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877772-B3FF-43F5-8BFF-17FFD17C7254}" type="doc">
      <dgm:prSet loTypeId="urn:microsoft.com/office/officeart/2009/3/layout/IncreasingArrowsProcess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kumimoji="1" lang="ja-JP" altLang="en-US"/>
        </a:p>
      </dgm:t>
    </dgm:pt>
    <dgm:pt modelId="{0558A254-1578-4114-9705-BAE4B4638842}">
      <dgm:prSet phldrT="[テキスト]" custT="1"/>
      <dgm:spPr/>
      <dgm:t>
        <a:bodyPr/>
        <a:lstStyle/>
        <a:p>
          <a:r>
            <a:rPr kumimoji="1" lang="ja-JP" altLang="en-US" sz="1400" dirty="0" smtClean="0">
              <a:latin typeface="+mj-ea"/>
              <a:ea typeface="+mj-ea"/>
            </a:rPr>
            <a:t>第</a:t>
          </a:r>
          <a:r>
            <a:rPr kumimoji="1" lang="en-US" altLang="ja-JP" sz="1400" dirty="0" smtClean="0">
              <a:latin typeface="+mj-ea"/>
              <a:ea typeface="+mj-ea"/>
            </a:rPr>
            <a:t>1</a:t>
          </a:r>
          <a:r>
            <a:rPr kumimoji="1" lang="ja-JP" altLang="en-US" sz="1400" dirty="0" smtClean="0">
              <a:latin typeface="+mj-ea"/>
              <a:ea typeface="+mj-ea"/>
            </a:rPr>
            <a:t>段階</a:t>
          </a:r>
          <a:r>
            <a:rPr kumimoji="1" lang="en-US" altLang="ja-JP" sz="1400" dirty="0" smtClean="0">
              <a:latin typeface="+mj-ea"/>
              <a:ea typeface="+mj-ea"/>
            </a:rPr>
            <a:t>:</a:t>
          </a:r>
          <a:r>
            <a:rPr kumimoji="1" lang="ja-JP" altLang="en-US" sz="1400" dirty="0" smtClean="0">
              <a:latin typeface="+mj-ea"/>
              <a:ea typeface="+mj-ea"/>
            </a:rPr>
            <a:t>低品質・低価格のジェネリック商品</a:t>
          </a:r>
          <a:endParaRPr kumimoji="1" lang="ja-JP" altLang="en-US" sz="1400" dirty="0">
            <a:latin typeface="+mj-ea"/>
            <a:ea typeface="+mj-ea"/>
          </a:endParaRPr>
        </a:p>
      </dgm:t>
    </dgm:pt>
    <dgm:pt modelId="{42839F7E-58FB-4891-9371-6C2487C0F7BC}" type="parTrans" cxnId="{1543F7A9-3A1F-4CF9-8F94-A44CA0AD0251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CFFC6ABE-9B5E-4496-A176-CD602A83F076}" type="sibTrans" cxnId="{1543F7A9-3A1F-4CF9-8F94-A44CA0AD0251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6CF897AF-AB30-4922-880E-53E86DA79B32}">
      <dgm:prSet phldrT="[テキスト]" custT="1"/>
      <dgm:spPr/>
      <dgm:t>
        <a:bodyPr/>
        <a:lstStyle/>
        <a:p>
          <a:r>
            <a:rPr kumimoji="1" lang="ja-JP" altLang="en-US" sz="1200" dirty="0" smtClean="0">
              <a:latin typeface="+mj-ea"/>
              <a:ea typeface="+mj-ea"/>
            </a:rPr>
            <a:t>*</a:t>
          </a:r>
          <a:r>
            <a:rPr kumimoji="1" lang="en-US" altLang="ja-JP" sz="1200" dirty="0" smtClean="0">
              <a:latin typeface="+mj-ea"/>
              <a:ea typeface="+mj-ea"/>
            </a:rPr>
            <a:t>PB</a:t>
          </a:r>
          <a:r>
            <a:rPr kumimoji="1" lang="ja-JP" altLang="en-US" sz="1200" dirty="0" smtClean="0">
              <a:latin typeface="+mj-ea"/>
              <a:ea typeface="+mj-ea"/>
            </a:rPr>
            <a:t>の目標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1DFF4165-806E-40EB-8803-C24EDF197381}" type="parTrans" cxnId="{7FE1E025-9CB0-4A43-A058-577FD22CBDC1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918280FD-0FB0-4D91-AF66-865D9728B0D0}" type="sibTrans" cxnId="{7FE1E025-9CB0-4A43-A058-577FD22CBDC1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F4D7D10D-9B62-4205-A771-E5EDD652F315}">
      <dgm:prSet phldrT="[テキスト]" custT="1"/>
      <dgm:spPr/>
      <dgm:t>
        <a:bodyPr/>
        <a:lstStyle/>
        <a:p>
          <a:r>
            <a:rPr kumimoji="1" lang="ja-JP" altLang="en-US" sz="1400" dirty="0" smtClean="0">
              <a:latin typeface="+mj-ea"/>
              <a:ea typeface="+mj-ea"/>
            </a:rPr>
            <a:t>第</a:t>
          </a:r>
          <a:r>
            <a:rPr kumimoji="1" lang="en-US" altLang="ja-JP" sz="1400" dirty="0" smtClean="0">
              <a:latin typeface="+mj-ea"/>
              <a:ea typeface="+mj-ea"/>
            </a:rPr>
            <a:t>2</a:t>
          </a:r>
          <a:r>
            <a:rPr kumimoji="1" lang="ja-JP" altLang="en-US" sz="1400" dirty="0" smtClean="0">
              <a:latin typeface="+mj-ea"/>
              <a:ea typeface="+mj-ea"/>
            </a:rPr>
            <a:t>段階</a:t>
          </a:r>
          <a:r>
            <a:rPr kumimoji="1" lang="en-US" altLang="ja-JP" sz="1400" dirty="0" smtClean="0">
              <a:latin typeface="+mj-ea"/>
              <a:ea typeface="+mj-ea"/>
            </a:rPr>
            <a:t>:NB</a:t>
          </a:r>
          <a:r>
            <a:rPr kumimoji="1" lang="ja-JP" altLang="en-US" sz="1400" dirty="0" smtClean="0">
              <a:latin typeface="+mj-ea"/>
              <a:ea typeface="+mj-ea"/>
            </a:rPr>
            <a:t>の模倣による品質の向上</a:t>
          </a:r>
          <a:endParaRPr kumimoji="1" lang="ja-JP" altLang="en-US" sz="1400" dirty="0">
            <a:latin typeface="+mj-ea"/>
            <a:ea typeface="+mj-ea"/>
          </a:endParaRPr>
        </a:p>
      </dgm:t>
    </dgm:pt>
    <dgm:pt modelId="{8DD1C41F-7423-4E6C-A938-D3F1AA2FF7C1}" type="parTrans" cxnId="{ADAF67A9-384A-40C5-9E11-78D929880CAF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F7EEDAAD-36FD-4604-BDFC-94CF9D861B39}" type="sibTrans" cxnId="{ADAF67A9-384A-40C5-9E11-78D929880CAF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2321DFDC-8123-4F56-8FE1-E4FD74DE784A}">
      <dgm:prSet phldrT="[テキスト]" custT="1"/>
      <dgm:spPr/>
      <dgm:t>
        <a:bodyPr/>
        <a:lstStyle/>
        <a:p>
          <a:r>
            <a:rPr kumimoji="1" lang="ja-JP" altLang="en-US" sz="1200" dirty="0" smtClean="0">
              <a:latin typeface="+mj-ea"/>
              <a:ea typeface="+mj-ea"/>
            </a:rPr>
            <a:t>*</a:t>
          </a:r>
          <a:r>
            <a:rPr kumimoji="1" lang="en-US" altLang="ja-JP" sz="1200" dirty="0" smtClean="0">
              <a:latin typeface="+mj-ea"/>
              <a:ea typeface="+mj-ea"/>
            </a:rPr>
            <a:t>PB</a:t>
          </a:r>
          <a:r>
            <a:rPr kumimoji="1" lang="ja-JP" altLang="en-US" sz="1200" dirty="0" smtClean="0">
              <a:latin typeface="+mj-ea"/>
              <a:ea typeface="+mj-ea"/>
            </a:rPr>
            <a:t>の目標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0712E8B6-055E-4E1C-9DE1-570A7B872065}" type="parTrans" cxnId="{92173CFA-0D3C-47BA-97CA-B936B54CAE36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C842B614-EC6B-40C3-AFDF-BF4D16E7615A}" type="sibTrans" cxnId="{92173CFA-0D3C-47BA-97CA-B936B54CAE36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1FA56C89-AEC5-4D03-BA40-01FA3497D57A}">
      <dgm:prSet phldrT="[テキスト]" custT="1"/>
      <dgm:spPr/>
      <dgm:t>
        <a:bodyPr/>
        <a:lstStyle/>
        <a:p>
          <a:r>
            <a:rPr kumimoji="1" lang="ja-JP" altLang="en-US" sz="1400" dirty="0" smtClean="0">
              <a:latin typeface="+mj-ea"/>
              <a:ea typeface="+mj-ea"/>
            </a:rPr>
            <a:t>第</a:t>
          </a:r>
          <a:r>
            <a:rPr kumimoji="1" lang="en-US" altLang="ja-JP" sz="1400" dirty="0" smtClean="0">
              <a:latin typeface="+mj-ea"/>
              <a:ea typeface="+mj-ea"/>
            </a:rPr>
            <a:t>3</a:t>
          </a:r>
          <a:r>
            <a:rPr kumimoji="1" lang="ja-JP" altLang="en-US" sz="1400" dirty="0" smtClean="0">
              <a:latin typeface="+mj-ea"/>
              <a:ea typeface="+mj-ea"/>
            </a:rPr>
            <a:t>段階</a:t>
          </a:r>
          <a:r>
            <a:rPr kumimoji="1" lang="en-US" altLang="ja-JP" sz="1400" dirty="0" smtClean="0">
              <a:latin typeface="+mj-ea"/>
              <a:ea typeface="+mj-ea"/>
            </a:rPr>
            <a:t>:</a:t>
          </a:r>
          <a:r>
            <a:rPr kumimoji="1" lang="ja-JP" altLang="en-US" sz="1400" dirty="0" smtClean="0">
              <a:latin typeface="+mj-ea"/>
              <a:ea typeface="+mj-ea"/>
            </a:rPr>
            <a:t>プレミアム</a:t>
          </a:r>
          <a:r>
            <a:rPr kumimoji="1" lang="en-US" altLang="ja-JP" sz="1400" dirty="0" smtClean="0">
              <a:latin typeface="+mj-ea"/>
              <a:ea typeface="+mj-ea"/>
            </a:rPr>
            <a:t>PB</a:t>
          </a:r>
          <a:r>
            <a:rPr kumimoji="1" lang="ja-JP" altLang="en-US" sz="1400" dirty="0" smtClean="0">
              <a:latin typeface="+mj-ea"/>
              <a:ea typeface="+mj-ea"/>
            </a:rPr>
            <a:t>の導入</a:t>
          </a:r>
          <a:endParaRPr kumimoji="1" lang="ja-JP" altLang="en-US" sz="1400" dirty="0">
            <a:latin typeface="+mj-ea"/>
            <a:ea typeface="+mj-ea"/>
          </a:endParaRPr>
        </a:p>
      </dgm:t>
    </dgm:pt>
    <dgm:pt modelId="{E4B13544-8247-4A5E-8AA3-3CAF886C2DA1}" type="parTrans" cxnId="{BE91D328-D5F8-4A99-A07D-002AFF5976F8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14590F5F-CEFE-4267-8331-89591CFD57B1}" type="sibTrans" cxnId="{BE91D328-D5F8-4A99-A07D-002AFF5976F8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7013AEDD-0DD5-404E-8E64-AAD88B979D97}">
      <dgm:prSet phldrT="[テキスト]" custT="1"/>
      <dgm:spPr/>
      <dgm:t>
        <a:bodyPr/>
        <a:lstStyle/>
        <a:p>
          <a:r>
            <a:rPr kumimoji="1" lang="ja-JP" altLang="en-US" sz="1200" dirty="0" smtClean="0">
              <a:latin typeface="+mj-ea"/>
              <a:ea typeface="+mj-ea"/>
            </a:rPr>
            <a:t>*</a:t>
          </a:r>
          <a:r>
            <a:rPr kumimoji="1" lang="en-US" altLang="ja-JP" sz="1200" dirty="0" smtClean="0">
              <a:latin typeface="+mj-ea"/>
              <a:ea typeface="+mj-ea"/>
            </a:rPr>
            <a:t>PB</a:t>
          </a:r>
          <a:r>
            <a:rPr kumimoji="1" lang="ja-JP" altLang="en-US" sz="1200" dirty="0" smtClean="0">
              <a:latin typeface="+mj-ea"/>
              <a:ea typeface="+mj-ea"/>
            </a:rPr>
            <a:t>の目標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0D4ADE2A-30F2-4CBD-9060-959E06546FFC}" type="parTrans" cxnId="{EFB0EF3E-939C-4EE4-B7F6-7D6C69F91026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DF51C935-396B-4143-B762-F3621DC52F64}" type="sibTrans" cxnId="{EFB0EF3E-939C-4EE4-B7F6-7D6C69F91026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18E06FBC-182A-49F3-BA01-79D42097988F}">
      <dgm:prSet phldrT="[テキスト]" custT="1"/>
      <dgm:spPr/>
      <dgm:t>
        <a:bodyPr/>
        <a:lstStyle/>
        <a:p>
          <a:r>
            <a:rPr kumimoji="1" lang="ja-JP" altLang="en-US" sz="1200" dirty="0" smtClean="0">
              <a:latin typeface="+mj-ea"/>
              <a:ea typeface="+mj-ea"/>
            </a:rPr>
            <a:t>*</a:t>
          </a:r>
          <a:r>
            <a:rPr kumimoji="1" lang="en-US" altLang="ja-JP" sz="1200" dirty="0" smtClean="0">
              <a:latin typeface="+mj-ea"/>
              <a:ea typeface="+mj-ea"/>
            </a:rPr>
            <a:t>PB</a:t>
          </a:r>
          <a:r>
            <a:rPr kumimoji="1" lang="ja-JP" altLang="en-US" sz="1200" dirty="0" smtClean="0">
              <a:latin typeface="+mj-ea"/>
              <a:ea typeface="+mj-ea"/>
            </a:rPr>
            <a:t>の目標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B7EEE38E-DB51-4F8F-829A-847D6F235124}" type="parTrans" cxnId="{BB403370-3108-446C-8EED-DBFEF216A1B5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521FA527-8399-4A32-BAF5-1F4E679736EF}" type="sibTrans" cxnId="{BB403370-3108-446C-8EED-DBFEF216A1B5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83B6AA3A-BEF3-499B-97B9-B52851A58105}">
      <dgm:prSet phldrT="[テキスト]" custT="1"/>
      <dgm:spPr/>
      <dgm:t>
        <a:bodyPr/>
        <a:lstStyle/>
        <a:p>
          <a:r>
            <a:rPr kumimoji="1" lang="ja-JP" altLang="en-US" sz="1400" dirty="0" smtClean="0">
              <a:latin typeface="+mj-ea"/>
              <a:ea typeface="+mj-ea"/>
            </a:rPr>
            <a:t>第</a:t>
          </a:r>
          <a:r>
            <a:rPr kumimoji="1" lang="en-US" altLang="ja-JP" sz="1400" dirty="0" smtClean="0">
              <a:latin typeface="+mj-ea"/>
              <a:ea typeface="+mj-ea"/>
            </a:rPr>
            <a:t>4</a:t>
          </a:r>
          <a:r>
            <a:rPr kumimoji="1" lang="ja-JP" altLang="en-US" sz="1400" dirty="0" smtClean="0">
              <a:latin typeface="+mj-ea"/>
              <a:ea typeface="+mj-ea"/>
            </a:rPr>
            <a:t>段階</a:t>
          </a:r>
          <a:r>
            <a:rPr kumimoji="1" lang="en-US" altLang="ja-JP" sz="1400" dirty="0" smtClean="0">
              <a:latin typeface="+mj-ea"/>
              <a:ea typeface="+mj-ea"/>
            </a:rPr>
            <a:t>:PB</a:t>
          </a:r>
          <a:r>
            <a:rPr kumimoji="1" lang="ja-JP" altLang="en-US" sz="1400" dirty="0" smtClean="0">
              <a:latin typeface="+mj-ea"/>
              <a:ea typeface="+mj-ea"/>
            </a:rPr>
            <a:t>の階層化</a:t>
          </a:r>
          <a:endParaRPr kumimoji="1" lang="ja-JP" altLang="en-US" sz="1400" dirty="0">
            <a:latin typeface="+mj-ea"/>
            <a:ea typeface="+mj-ea"/>
          </a:endParaRPr>
        </a:p>
      </dgm:t>
    </dgm:pt>
    <dgm:pt modelId="{0FEE7426-C627-441C-9B9A-CCA9ECEC6440}" type="parTrans" cxnId="{62D061E6-19D0-410A-98DB-97927D75F3C9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81E26151-F804-4CF8-AB2A-B726A377C8E9}" type="sibTrans" cxnId="{62D061E6-19D0-410A-98DB-97927D75F3C9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D5D24450-D042-4115-88CD-9CB47E4B52F1}">
      <dgm:prSet phldrT="[テキスト]" custT="1"/>
      <dgm:spPr/>
      <dgm:t>
        <a:bodyPr/>
        <a:lstStyle/>
        <a:p>
          <a:r>
            <a:rPr kumimoji="1" lang="ja-JP" altLang="en-US" sz="1200" dirty="0" smtClean="0">
              <a:latin typeface="+mj-ea"/>
              <a:ea typeface="+mj-ea"/>
            </a:rPr>
            <a:t>低価格販売の実現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B92DEBE2-DECE-42E2-B859-4BE33FEF6AEA}" type="parTrans" cxnId="{07D2432C-A47F-4EAC-829C-1BDC553B69FB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01E095A5-82C0-494E-BDCA-CA8190960A1F}" type="sibTrans" cxnId="{07D2432C-A47F-4EAC-829C-1BDC553B69FB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BBBB953A-D9B1-4D73-981D-B376D29687F7}">
      <dgm:prSet phldrT="[テキスト]" custT="1"/>
      <dgm:spPr/>
      <dgm:t>
        <a:bodyPr/>
        <a:lstStyle/>
        <a:p>
          <a:r>
            <a:rPr kumimoji="1" lang="ja-JP" altLang="en-US" sz="1200" smtClean="0">
              <a:latin typeface="+mj-ea"/>
              <a:ea typeface="+mj-ea"/>
            </a:rPr>
            <a:t>品質</a:t>
          </a:r>
          <a:r>
            <a:rPr kumimoji="1" lang="ja-JP" altLang="en-US" sz="1200" dirty="0" smtClean="0">
              <a:latin typeface="+mj-ea"/>
              <a:ea typeface="+mj-ea"/>
            </a:rPr>
            <a:t>の差別化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55EC0DB7-9E10-4799-A23E-068C1C4D79A2}" type="parTrans" cxnId="{45C70C1F-0990-476A-89ED-7CEDEDD2477F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E475A866-6A8B-483D-B503-767D549BAC65}" type="sibTrans" cxnId="{45C70C1F-0990-476A-89ED-7CEDEDD2477F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74253917-A25F-4235-9533-0A287E927912}">
      <dgm:prSet phldrT="[テキスト]" custT="1"/>
      <dgm:spPr/>
      <dgm:t>
        <a:bodyPr/>
        <a:lstStyle/>
        <a:p>
          <a:r>
            <a:rPr kumimoji="1" lang="ja-JP" altLang="en-US" sz="1200" smtClean="0">
              <a:latin typeface="+mj-ea"/>
              <a:ea typeface="+mj-ea"/>
            </a:rPr>
            <a:t>多ブランド化</a:t>
          </a:r>
          <a:r>
            <a:rPr kumimoji="1" lang="ja-JP" altLang="en-US" sz="1200" dirty="0" smtClean="0">
              <a:latin typeface="+mj-ea"/>
              <a:ea typeface="+mj-ea"/>
            </a:rPr>
            <a:t>による顧客誘引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6D06C45D-97D7-4E77-B54A-E698312190CD}" type="parTrans" cxnId="{F3A1FB74-5E4C-4A29-A6A6-BF763CB8B463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BC6A2E78-E82F-4730-A915-FDA8A6C8FCD2}" type="sibTrans" cxnId="{F3A1FB74-5E4C-4A29-A6A6-BF763CB8B463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494605DB-7533-49C4-8476-05E150659B07}">
      <dgm:prSet phldrT="[テキスト]" custT="1"/>
      <dgm:spPr/>
      <dgm:t>
        <a:bodyPr/>
        <a:lstStyle/>
        <a:p>
          <a:r>
            <a:rPr kumimoji="1" lang="ja-JP" altLang="en-US" sz="1200" smtClean="0">
              <a:latin typeface="+mj-ea"/>
              <a:ea typeface="+mj-ea"/>
            </a:rPr>
            <a:t>ストア</a:t>
          </a:r>
          <a:r>
            <a:rPr kumimoji="1" lang="ja-JP" altLang="en-US" sz="1200" dirty="0" smtClean="0">
              <a:latin typeface="+mj-ea"/>
              <a:ea typeface="+mj-ea"/>
            </a:rPr>
            <a:t>・ロイヤルティの向上</a:t>
          </a:r>
          <a:endParaRPr kumimoji="1" lang="ja-JP" altLang="en-US" sz="1200" dirty="0">
            <a:latin typeface="+mj-ea"/>
            <a:ea typeface="+mj-ea"/>
          </a:endParaRPr>
        </a:p>
      </dgm:t>
    </dgm:pt>
    <dgm:pt modelId="{1660C221-0075-4BDE-AA12-328FDD0D5772}" type="parTrans" cxnId="{22DB2A8D-2752-4C4C-9A17-6CE40984A908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25E7389A-CC93-4D9C-881C-86736C7A64AB}" type="sibTrans" cxnId="{22DB2A8D-2752-4C4C-9A17-6CE40984A908}">
      <dgm:prSet/>
      <dgm:spPr/>
      <dgm:t>
        <a:bodyPr/>
        <a:lstStyle/>
        <a:p>
          <a:endParaRPr kumimoji="1" lang="ja-JP" altLang="en-US" sz="1800">
            <a:latin typeface="+mj-ea"/>
            <a:ea typeface="+mj-ea"/>
          </a:endParaRPr>
        </a:p>
      </dgm:t>
    </dgm:pt>
    <dgm:pt modelId="{F30A5F4E-3A36-4AB6-80A7-F9D253A09242}" type="pres">
      <dgm:prSet presAssocID="{EC877772-B3FF-43F5-8BFF-17FFD17C7254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kumimoji="1" lang="ja-JP" altLang="en-US"/>
        </a:p>
      </dgm:t>
    </dgm:pt>
    <dgm:pt modelId="{01926F1C-9BD1-4BEA-977B-93737173240D}" type="pres">
      <dgm:prSet presAssocID="{0558A254-1578-4114-9705-BAE4B4638842}" presName="parentText1" presStyleLbl="node1" presStyleIdx="0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29AA722-4786-46B3-B178-117143E0BE6B}" type="pres">
      <dgm:prSet presAssocID="{0558A254-1578-4114-9705-BAE4B4638842}" presName="childText1" presStyleLbl="solidAlignAcc1" presStyleIdx="0" presStyleCnt="4" custScaleY="39407" custLinFactNeighborY="-366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1A22A81-2A2F-4373-8B8D-8191C2343DDD}" type="pres">
      <dgm:prSet presAssocID="{F4D7D10D-9B62-4205-A771-E5EDD652F315}" presName="parentText2" presStyleLbl="node1" presStyleIdx="1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DD02F17-D48F-45C4-8B92-06461F7AE76B}" type="pres">
      <dgm:prSet presAssocID="{F4D7D10D-9B62-4205-A771-E5EDD652F315}" presName="childText2" presStyleLbl="solidAlignAcc1" presStyleIdx="1" presStyleCnt="4" custScaleY="39407" custLinFactNeighborY="-3764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C9945A6-4E74-417F-8080-523C631080EC}" type="pres">
      <dgm:prSet presAssocID="{1FA56C89-AEC5-4D03-BA40-01FA3497D57A}" presName="parentText3" presStyleLbl="node1" presStyleIdx="2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510C10D-9226-4A5B-8C27-996B91F25845}" type="pres">
      <dgm:prSet presAssocID="{1FA56C89-AEC5-4D03-BA40-01FA3497D57A}" presName="childText3" presStyleLbl="solidAlignAcc1" presStyleIdx="2" presStyleCnt="4" custScaleY="39407" custLinFactNeighborY="-3739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8B78CBA-B45A-4282-AE6E-BA9B8747148E}" type="pres">
      <dgm:prSet presAssocID="{83B6AA3A-BEF3-499B-97B9-B52851A58105}" presName="parentText4" presStyleLbl="node1" presStyleIdx="3" presStyleCnt="4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FAFD03D-E91E-48F7-BF4A-7D53AFAC7115}" type="pres">
      <dgm:prSet presAssocID="{83B6AA3A-BEF3-499B-97B9-B52851A58105}" presName="childText4" presStyleLbl="solidAlignAcc1" presStyleIdx="3" presStyleCnt="4" custScaleY="39407" custLinFactNeighborY="-369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A09BD94-FD90-4142-AEE9-F3EBB01D479D}" type="presOf" srcId="{BBBB953A-D9B1-4D73-981D-B376D29687F7}" destId="{FDD02F17-D48F-45C4-8B92-06461F7AE76B}" srcOrd="0" destOrd="1" presId="urn:microsoft.com/office/officeart/2009/3/layout/IncreasingArrowsProcess"/>
    <dgm:cxn modelId="{22DB2A8D-2752-4C4C-9A17-6CE40984A908}" srcId="{83B6AA3A-BEF3-499B-97B9-B52851A58105}" destId="{494605DB-7533-49C4-8476-05E150659B07}" srcOrd="1" destOrd="0" parTransId="{1660C221-0075-4BDE-AA12-328FDD0D5772}" sibTransId="{25E7389A-CC93-4D9C-881C-86736C7A64AB}"/>
    <dgm:cxn modelId="{C5734006-DBB3-4F19-A432-52E06ED96B1B}" type="presOf" srcId="{EC877772-B3FF-43F5-8BFF-17FFD17C7254}" destId="{F30A5F4E-3A36-4AB6-80A7-F9D253A09242}" srcOrd="0" destOrd="0" presId="urn:microsoft.com/office/officeart/2009/3/layout/IncreasingArrowsProcess"/>
    <dgm:cxn modelId="{5453C339-16FE-460F-8927-2099FA462E3F}" type="presOf" srcId="{18E06FBC-182A-49F3-BA01-79D42097988F}" destId="{0FAFD03D-E91E-48F7-BF4A-7D53AFAC7115}" srcOrd="0" destOrd="0" presId="urn:microsoft.com/office/officeart/2009/3/layout/IncreasingArrowsProcess"/>
    <dgm:cxn modelId="{C82D4D19-DF57-4B44-883E-217C12090865}" type="presOf" srcId="{7013AEDD-0DD5-404E-8E64-AAD88B979D97}" destId="{C510C10D-9226-4A5B-8C27-996B91F25845}" srcOrd="0" destOrd="0" presId="urn:microsoft.com/office/officeart/2009/3/layout/IncreasingArrowsProcess"/>
    <dgm:cxn modelId="{BE91D328-D5F8-4A99-A07D-002AFF5976F8}" srcId="{EC877772-B3FF-43F5-8BFF-17FFD17C7254}" destId="{1FA56C89-AEC5-4D03-BA40-01FA3497D57A}" srcOrd="2" destOrd="0" parTransId="{E4B13544-8247-4A5E-8AA3-3CAF886C2DA1}" sibTransId="{14590F5F-CEFE-4267-8331-89591CFD57B1}"/>
    <dgm:cxn modelId="{BB403370-3108-446C-8EED-DBFEF216A1B5}" srcId="{83B6AA3A-BEF3-499B-97B9-B52851A58105}" destId="{18E06FBC-182A-49F3-BA01-79D42097988F}" srcOrd="0" destOrd="0" parTransId="{B7EEE38E-DB51-4F8F-829A-847D6F235124}" sibTransId="{521FA527-8399-4A32-BAF5-1F4E679736EF}"/>
    <dgm:cxn modelId="{16437A16-925C-4C33-A061-081B1C7529C1}" type="presOf" srcId="{6CF897AF-AB30-4922-880E-53E86DA79B32}" destId="{B29AA722-4786-46B3-B178-117143E0BE6B}" srcOrd="0" destOrd="0" presId="urn:microsoft.com/office/officeart/2009/3/layout/IncreasingArrowsProcess"/>
    <dgm:cxn modelId="{07D2432C-A47F-4EAC-829C-1BDC553B69FB}" srcId="{0558A254-1578-4114-9705-BAE4B4638842}" destId="{D5D24450-D042-4115-88CD-9CB47E4B52F1}" srcOrd="1" destOrd="0" parTransId="{B92DEBE2-DECE-42E2-B859-4BE33FEF6AEA}" sibTransId="{01E095A5-82C0-494E-BDCA-CA8190960A1F}"/>
    <dgm:cxn modelId="{EFB0EF3E-939C-4EE4-B7F6-7D6C69F91026}" srcId="{1FA56C89-AEC5-4D03-BA40-01FA3497D57A}" destId="{7013AEDD-0DD5-404E-8E64-AAD88B979D97}" srcOrd="0" destOrd="0" parTransId="{0D4ADE2A-30F2-4CBD-9060-959E06546FFC}" sibTransId="{DF51C935-396B-4143-B762-F3621DC52F64}"/>
    <dgm:cxn modelId="{7816E838-D0BD-425F-846B-EE9246205F54}" type="presOf" srcId="{F4D7D10D-9B62-4205-A771-E5EDD652F315}" destId="{61A22A81-2A2F-4373-8B8D-8191C2343DDD}" srcOrd="0" destOrd="0" presId="urn:microsoft.com/office/officeart/2009/3/layout/IncreasingArrowsProcess"/>
    <dgm:cxn modelId="{5125B915-EF7D-410A-9002-A5E325CF745A}" type="presOf" srcId="{494605DB-7533-49C4-8476-05E150659B07}" destId="{0FAFD03D-E91E-48F7-BF4A-7D53AFAC7115}" srcOrd="0" destOrd="1" presId="urn:microsoft.com/office/officeart/2009/3/layout/IncreasingArrowsProcess"/>
    <dgm:cxn modelId="{364F0167-44B7-4638-803E-F8CA310D5C79}" type="presOf" srcId="{0558A254-1578-4114-9705-BAE4B4638842}" destId="{01926F1C-9BD1-4BEA-977B-93737173240D}" srcOrd="0" destOrd="0" presId="urn:microsoft.com/office/officeart/2009/3/layout/IncreasingArrowsProcess"/>
    <dgm:cxn modelId="{F3A1FB74-5E4C-4A29-A6A6-BF763CB8B463}" srcId="{1FA56C89-AEC5-4D03-BA40-01FA3497D57A}" destId="{74253917-A25F-4235-9533-0A287E927912}" srcOrd="1" destOrd="0" parTransId="{6D06C45D-97D7-4E77-B54A-E698312190CD}" sibTransId="{BC6A2E78-E82F-4730-A915-FDA8A6C8FCD2}"/>
    <dgm:cxn modelId="{9E69850F-C3A8-4077-861C-8939009D4368}" type="presOf" srcId="{74253917-A25F-4235-9533-0A287E927912}" destId="{C510C10D-9226-4A5B-8C27-996B91F25845}" srcOrd="0" destOrd="1" presId="urn:microsoft.com/office/officeart/2009/3/layout/IncreasingArrowsProcess"/>
    <dgm:cxn modelId="{ADAF67A9-384A-40C5-9E11-78D929880CAF}" srcId="{EC877772-B3FF-43F5-8BFF-17FFD17C7254}" destId="{F4D7D10D-9B62-4205-A771-E5EDD652F315}" srcOrd="1" destOrd="0" parTransId="{8DD1C41F-7423-4E6C-A938-D3F1AA2FF7C1}" sibTransId="{F7EEDAAD-36FD-4604-BDFC-94CF9D861B39}"/>
    <dgm:cxn modelId="{552A269C-A14D-4A6C-BCAF-D396B1EF3250}" type="presOf" srcId="{1FA56C89-AEC5-4D03-BA40-01FA3497D57A}" destId="{5C9945A6-4E74-417F-8080-523C631080EC}" srcOrd="0" destOrd="0" presId="urn:microsoft.com/office/officeart/2009/3/layout/IncreasingArrowsProcess"/>
    <dgm:cxn modelId="{F65B55FA-F860-4485-A66F-3F2339C848E4}" type="presOf" srcId="{D5D24450-D042-4115-88CD-9CB47E4B52F1}" destId="{B29AA722-4786-46B3-B178-117143E0BE6B}" srcOrd="0" destOrd="1" presId="urn:microsoft.com/office/officeart/2009/3/layout/IncreasingArrowsProcess"/>
    <dgm:cxn modelId="{92173CFA-0D3C-47BA-97CA-B936B54CAE36}" srcId="{F4D7D10D-9B62-4205-A771-E5EDD652F315}" destId="{2321DFDC-8123-4F56-8FE1-E4FD74DE784A}" srcOrd="0" destOrd="0" parTransId="{0712E8B6-055E-4E1C-9DE1-570A7B872065}" sibTransId="{C842B614-EC6B-40C3-AFDF-BF4D16E7615A}"/>
    <dgm:cxn modelId="{62D061E6-19D0-410A-98DB-97927D75F3C9}" srcId="{EC877772-B3FF-43F5-8BFF-17FFD17C7254}" destId="{83B6AA3A-BEF3-499B-97B9-B52851A58105}" srcOrd="3" destOrd="0" parTransId="{0FEE7426-C627-441C-9B9A-CCA9ECEC6440}" sibTransId="{81E26151-F804-4CF8-AB2A-B726A377C8E9}"/>
    <dgm:cxn modelId="{7FE1E025-9CB0-4A43-A058-577FD22CBDC1}" srcId="{0558A254-1578-4114-9705-BAE4B4638842}" destId="{6CF897AF-AB30-4922-880E-53E86DA79B32}" srcOrd="0" destOrd="0" parTransId="{1DFF4165-806E-40EB-8803-C24EDF197381}" sibTransId="{918280FD-0FB0-4D91-AF66-865D9728B0D0}"/>
    <dgm:cxn modelId="{86A21BA0-DCB0-4E5A-99C0-DE26C80F40A9}" type="presOf" srcId="{2321DFDC-8123-4F56-8FE1-E4FD74DE784A}" destId="{FDD02F17-D48F-45C4-8B92-06461F7AE76B}" srcOrd="0" destOrd="0" presId="urn:microsoft.com/office/officeart/2009/3/layout/IncreasingArrowsProcess"/>
    <dgm:cxn modelId="{321696AB-EB22-4EF7-A55F-3A5D02E834A0}" type="presOf" srcId="{83B6AA3A-BEF3-499B-97B9-B52851A58105}" destId="{F8B78CBA-B45A-4282-AE6E-BA9B8747148E}" srcOrd="0" destOrd="0" presId="urn:microsoft.com/office/officeart/2009/3/layout/IncreasingArrowsProcess"/>
    <dgm:cxn modelId="{1543F7A9-3A1F-4CF9-8F94-A44CA0AD0251}" srcId="{EC877772-B3FF-43F5-8BFF-17FFD17C7254}" destId="{0558A254-1578-4114-9705-BAE4B4638842}" srcOrd="0" destOrd="0" parTransId="{42839F7E-58FB-4891-9371-6C2487C0F7BC}" sibTransId="{CFFC6ABE-9B5E-4496-A176-CD602A83F076}"/>
    <dgm:cxn modelId="{45C70C1F-0990-476A-89ED-7CEDEDD2477F}" srcId="{F4D7D10D-9B62-4205-A771-E5EDD652F315}" destId="{BBBB953A-D9B1-4D73-981D-B376D29687F7}" srcOrd="1" destOrd="0" parTransId="{55EC0DB7-9E10-4799-A23E-068C1C4D79A2}" sibTransId="{E475A866-6A8B-483D-B503-767D549BAC65}"/>
    <dgm:cxn modelId="{14BCD81A-9146-4C16-BB7C-0918119186E3}" type="presParOf" srcId="{F30A5F4E-3A36-4AB6-80A7-F9D253A09242}" destId="{01926F1C-9BD1-4BEA-977B-93737173240D}" srcOrd="0" destOrd="0" presId="urn:microsoft.com/office/officeart/2009/3/layout/IncreasingArrowsProcess"/>
    <dgm:cxn modelId="{30596AE3-DFEF-4FEC-BC8B-2F9270578D25}" type="presParOf" srcId="{F30A5F4E-3A36-4AB6-80A7-F9D253A09242}" destId="{B29AA722-4786-46B3-B178-117143E0BE6B}" srcOrd="1" destOrd="0" presId="urn:microsoft.com/office/officeart/2009/3/layout/IncreasingArrowsProcess"/>
    <dgm:cxn modelId="{40AEA492-A344-4762-8279-0D2AE70DC2D1}" type="presParOf" srcId="{F30A5F4E-3A36-4AB6-80A7-F9D253A09242}" destId="{61A22A81-2A2F-4373-8B8D-8191C2343DDD}" srcOrd="2" destOrd="0" presId="urn:microsoft.com/office/officeart/2009/3/layout/IncreasingArrowsProcess"/>
    <dgm:cxn modelId="{5A371D5F-1041-422B-BB86-309DB560DB78}" type="presParOf" srcId="{F30A5F4E-3A36-4AB6-80A7-F9D253A09242}" destId="{FDD02F17-D48F-45C4-8B92-06461F7AE76B}" srcOrd="3" destOrd="0" presId="urn:microsoft.com/office/officeart/2009/3/layout/IncreasingArrowsProcess"/>
    <dgm:cxn modelId="{FA5B4E4B-36B4-416F-AA03-25191F3133B7}" type="presParOf" srcId="{F30A5F4E-3A36-4AB6-80A7-F9D253A09242}" destId="{5C9945A6-4E74-417F-8080-523C631080EC}" srcOrd="4" destOrd="0" presId="urn:microsoft.com/office/officeart/2009/3/layout/IncreasingArrowsProcess"/>
    <dgm:cxn modelId="{8AE2C085-57F4-4AB8-B412-8FC90DDE14F6}" type="presParOf" srcId="{F30A5F4E-3A36-4AB6-80A7-F9D253A09242}" destId="{C510C10D-9226-4A5B-8C27-996B91F25845}" srcOrd="5" destOrd="0" presId="urn:microsoft.com/office/officeart/2009/3/layout/IncreasingArrowsProcess"/>
    <dgm:cxn modelId="{56019313-2AE0-4265-978E-AE035C7C2CD0}" type="presParOf" srcId="{F30A5F4E-3A36-4AB6-80A7-F9D253A09242}" destId="{F8B78CBA-B45A-4282-AE6E-BA9B8747148E}" srcOrd="6" destOrd="0" presId="urn:microsoft.com/office/officeart/2009/3/layout/IncreasingArrowsProcess"/>
    <dgm:cxn modelId="{057355B1-46F9-415F-9FCC-B2A0E21955EA}" type="presParOf" srcId="{F30A5F4E-3A36-4AB6-80A7-F9D253A09242}" destId="{0FAFD03D-E91E-48F7-BF4A-7D53AFAC7115}" srcOrd="7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926F1C-9BD1-4BEA-977B-93737173240D}">
      <dsp:nvSpPr>
        <dsp:cNvPr id="0" name=""/>
        <dsp:cNvSpPr/>
      </dsp:nvSpPr>
      <dsp:spPr>
        <a:xfrm>
          <a:off x="244774" y="349121"/>
          <a:ext cx="7898874" cy="114995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2556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latin typeface="+mj-ea"/>
              <a:ea typeface="+mj-ea"/>
            </a:rPr>
            <a:t>第</a:t>
          </a:r>
          <a:r>
            <a:rPr kumimoji="1" lang="en-US" altLang="ja-JP" sz="1400" kern="1200" dirty="0" smtClean="0">
              <a:latin typeface="+mj-ea"/>
              <a:ea typeface="+mj-ea"/>
            </a:rPr>
            <a:t>1</a:t>
          </a:r>
          <a:r>
            <a:rPr kumimoji="1" lang="ja-JP" altLang="en-US" sz="1400" kern="1200" dirty="0" smtClean="0">
              <a:latin typeface="+mj-ea"/>
              <a:ea typeface="+mj-ea"/>
            </a:rPr>
            <a:t>段階</a:t>
          </a:r>
          <a:r>
            <a:rPr kumimoji="1" lang="en-US" altLang="ja-JP" sz="1400" kern="1200" dirty="0" smtClean="0">
              <a:latin typeface="+mj-ea"/>
              <a:ea typeface="+mj-ea"/>
            </a:rPr>
            <a:t>:</a:t>
          </a:r>
          <a:r>
            <a:rPr kumimoji="1" lang="ja-JP" altLang="en-US" sz="1400" kern="1200" dirty="0" smtClean="0">
              <a:latin typeface="+mj-ea"/>
              <a:ea typeface="+mj-ea"/>
            </a:rPr>
            <a:t>低品質・低価格のジェネリック商品</a:t>
          </a:r>
          <a:endParaRPr kumimoji="1" lang="ja-JP" altLang="en-US" sz="1400" kern="1200" dirty="0">
            <a:latin typeface="+mj-ea"/>
            <a:ea typeface="+mj-ea"/>
          </a:endParaRPr>
        </a:p>
      </dsp:txBody>
      <dsp:txXfrm>
        <a:off x="244774" y="349121"/>
        <a:ext cx="7898874" cy="1149957"/>
      </dsp:txXfrm>
    </dsp:sp>
    <dsp:sp modelId="{B29AA722-4786-46B3-B178-117143E0BE6B}">
      <dsp:nvSpPr>
        <dsp:cNvPr id="0" name=""/>
        <dsp:cNvSpPr/>
      </dsp:nvSpPr>
      <dsp:spPr>
        <a:xfrm>
          <a:off x="244774" y="1101934"/>
          <a:ext cx="1820690" cy="8382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>
              <a:latin typeface="+mj-ea"/>
              <a:ea typeface="+mj-ea"/>
            </a:rPr>
            <a:t>*</a:t>
          </a:r>
          <a:r>
            <a:rPr kumimoji="1" lang="en-US" altLang="ja-JP" sz="1200" kern="1200" dirty="0" smtClean="0">
              <a:latin typeface="+mj-ea"/>
              <a:ea typeface="+mj-ea"/>
            </a:rPr>
            <a:t>PB</a:t>
          </a:r>
          <a:r>
            <a:rPr kumimoji="1" lang="ja-JP" altLang="en-US" sz="1200" kern="1200" dirty="0" smtClean="0">
              <a:latin typeface="+mj-ea"/>
              <a:ea typeface="+mj-ea"/>
            </a:rPr>
            <a:t>の目標</a:t>
          </a:r>
          <a:endParaRPr kumimoji="1" lang="ja-JP" altLang="en-US" sz="1200" kern="1200" dirty="0">
            <a:latin typeface="+mj-ea"/>
            <a:ea typeface="+mj-ea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>
              <a:latin typeface="+mj-ea"/>
              <a:ea typeface="+mj-ea"/>
            </a:rPr>
            <a:t>低価格販売の実現</a:t>
          </a:r>
          <a:endParaRPr kumimoji="1" lang="ja-JP" altLang="en-US" sz="1200" kern="1200" dirty="0">
            <a:latin typeface="+mj-ea"/>
            <a:ea typeface="+mj-ea"/>
          </a:endParaRPr>
        </a:p>
      </dsp:txBody>
      <dsp:txXfrm>
        <a:off x="244774" y="1101934"/>
        <a:ext cx="1820690" cy="838216"/>
      </dsp:txXfrm>
    </dsp:sp>
    <dsp:sp modelId="{61A22A81-2A2F-4373-8B8D-8191C2343DDD}">
      <dsp:nvSpPr>
        <dsp:cNvPr id="0" name=""/>
        <dsp:cNvSpPr/>
      </dsp:nvSpPr>
      <dsp:spPr>
        <a:xfrm>
          <a:off x="2065465" y="732304"/>
          <a:ext cx="6078184" cy="114995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-4601200"/>
                <a:satOff val="-12128"/>
                <a:lumOff val="-3137"/>
                <a:alphaOff val="0"/>
                <a:shade val="51000"/>
                <a:satMod val="130000"/>
              </a:schemeClr>
            </a:gs>
            <a:gs pos="80000">
              <a:schemeClr val="accent3">
                <a:hueOff val="-4601200"/>
                <a:satOff val="-12128"/>
                <a:lumOff val="-3137"/>
                <a:alphaOff val="0"/>
                <a:shade val="93000"/>
                <a:satMod val="130000"/>
              </a:schemeClr>
            </a:gs>
            <a:gs pos="100000">
              <a:schemeClr val="accent3">
                <a:hueOff val="-4601200"/>
                <a:satOff val="-12128"/>
                <a:lumOff val="-313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2556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latin typeface="+mj-ea"/>
              <a:ea typeface="+mj-ea"/>
            </a:rPr>
            <a:t>第</a:t>
          </a:r>
          <a:r>
            <a:rPr kumimoji="1" lang="en-US" altLang="ja-JP" sz="1400" kern="1200" dirty="0" smtClean="0">
              <a:latin typeface="+mj-ea"/>
              <a:ea typeface="+mj-ea"/>
            </a:rPr>
            <a:t>2</a:t>
          </a:r>
          <a:r>
            <a:rPr kumimoji="1" lang="ja-JP" altLang="en-US" sz="1400" kern="1200" dirty="0" smtClean="0">
              <a:latin typeface="+mj-ea"/>
              <a:ea typeface="+mj-ea"/>
            </a:rPr>
            <a:t>段階</a:t>
          </a:r>
          <a:r>
            <a:rPr kumimoji="1" lang="en-US" altLang="ja-JP" sz="1400" kern="1200" dirty="0" smtClean="0">
              <a:latin typeface="+mj-ea"/>
              <a:ea typeface="+mj-ea"/>
            </a:rPr>
            <a:t>:NB</a:t>
          </a:r>
          <a:r>
            <a:rPr kumimoji="1" lang="ja-JP" altLang="en-US" sz="1400" kern="1200" dirty="0" smtClean="0">
              <a:latin typeface="+mj-ea"/>
              <a:ea typeface="+mj-ea"/>
            </a:rPr>
            <a:t>の模倣による品質の向上</a:t>
          </a:r>
          <a:endParaRPr kumimoji="1" lang="ja-JP" altLang="en-US" sz="1400" kern="1200" dirty="0">
            <a:latin typeface="+mj-ea"/>
            <a:ea typeface="+mj-ea"/>
          </a:endParaRPr>
        </a:p>
      </dsp:txBody>
      <dsp:txXfrm>
        <a:off x="2065465" y="732304"/>
        <a:ext cx="6078184" cy="1149957"/>
      </dsp:txXfrm>
    </dsp:sp>
    <dsp:sp modelId="{FDD02F17-D48F-45C4-8B92-06461F7AE76B}">
      <dsp:nvSpPr>
        <dsp:cNvPr id="0" name=""/>
        <dsp:cNvSpPr/>
      </dsp:nvSpPr>
      <dsp:spPr>
        <a:xfrm>
          <a:off x="2065465" y="1468702"/>
          <a:ext cx="1820690" cy="8168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4601200"/>
              <a:satOff val="-12128"/>
              <a:lumOff val="-31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>
              <a:latin typeface="+mj-ea"/>
              <a:ea typeface="+mj-ea"/>
            </a:rPr>
            <a:t>*</a:t>
          </a:r>
          <a:r>
            <a:rPr kumimoji="1" lang="en-US" altLang="ja-JP" sz="1200" kern="1200" dirty="0" smtClean="0">
              <a:latin typeface="+mj-ea"/>
              <a:ea typeface="+mj-ea"/>
            </a:rPr>
            <a:t>PB</a:t>
          </a:r>
          <a:r>
            <a:rPr kumimoji="1" lang="ja-JP" altLang="en-US" sz="1200" kern="1200" dirty="0" smtClean="0">
              <a:latin typeface="+mj-ea"/>
              <a:ea typeface="+mj-ea"/>
            </a:rPr>
            <a:t>の目標</a:t>
          </a:r>
          <a:endParaRPr kumimoji="1" lang="ja-JP" altLang="en-US" sz="1200" kern="1200" dirty="0">
            <a:latin typeface="+mj-ea"/>
            <a:ea typeface="+mj-ea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smtClean="0">
              <a:latin typeface="+mj-ea"/>
              <a:ea typeface="+mj-ea"/>
            </a:rPr>
            <a:t>品質</a:t>
          </a:r>
          <a:r>
            <a:rPr kumimoji="1" lang="ja-JP" altLang="en-US" sz="1200" kern="1200" dirty="0" smtClean="0">
              <a:latin typeface="+mj-ea"/>
              <a:ea typeface="+mj-ea"/>
            </a:rPr>
            <a:t>の差別化</a:t>
          </a:r>
          <a:endParaRPr kumimoji="1" lang="ja-JP" altLang="en-US" sz="1200" kern="1200" dirty="0">
            <a:latin typeface="+mj-ea"/>
            <a:ea typeface="+mj-ea"/>
          </a:endParaRPr>
        </a:p>
      </dsp:txBody>
      <dsp:txXfrm>
        <a:off x="2065465" y="1468702"/>
        <a:ext cx="1820690" cy="816851"/>
      </dsp:txXfrm>
    </dsp:sp>
    <dsp:sp modelId="{5C9945A6-4E74-417F-8080-523C631080EC}">
      <dsp:nvSpPr>
        <dsp:cNvPr id="0" name=""/>
        <dsp:cNvSpPr/>
      </dsp:nvSpPr>
      <dsp:spPr>
        <a:xfrm>
          <a:off x="3886155" y="1115488"/>
          <a:ext cx="4257493" cy="114995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-9202399"/>
                <a:satOff val="-24257"/>
                <a:lumOff val="-6275"/>
                <a:alphaOff val="0"/>
                <a:shade val="51000"/>
                <a:satMod val="130000"/>
              </a:schemeClr>
            </a:gs>
            <a:gs pos="80000">
              <a:schemeClr val="accent3">
                <a:hueOff val="-9202399"/>
                <a:satOff val="-24257"/>
                <a:lumOff val="-6275"/>
                <a:alphaOff val="0"/>
                <a:shade val="93000"/>
                <a:satMod val="130000"/>
              </a:schemeClr>
            </a:gs>
            <a:gs pos="100000">
              <a:schemeClr val="accent3">
                <a:hueOff val="-9202399"/>
                <a:satOff val="-24257"/>
                <a:lumOff val="-6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2556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latin typeface="+mj-ea"/>
              <a:ea typeface="+mj-ea"/>
            </a:rPr>
            <a:t>第</a:t>
          </a:r>
          <a:r>
            <a:rPr kumimoji="1" lang="en-US" altLang="ja-JP" sz="1400" kern="1200" dirty="0" smtClean="0">
              <a:latin typeface="+mj-ea"/>
              <a:ea typeface="+mj-ea"/>
            </a:rPr>
            <a:t>3</a:t>
          </a:r>
          <a:r>
            <a:rPr kumimoji="1" lang="ja-JP" altLang="en-US" sz="1400" kern="1200" dirty="0" smtClean="0">
              <a:latin typeface="+mj-ea"/>
              <a:ea typeface="+mj-ea"/>
            </a:rPr>
            <a:t>段階</a:t>
          </a:r>
          <a:r>
            <a:rPr kumimoji="1" lang="en-US" altLang="ja-JP" sz="1400" kern="1200" dirty="0" smtClean="0">
              <a:latin typeface="+mj-ea"/>
              <a:ea typeface="+mj-ea"/>
            </a:rPr>
            <a:t>:</a:t>
          </a:r>
          <a:r>
            <a:rPr kumimoji="1" lang="ja-JP" altLang="en-US" sz="1400" kern="1200" dirty="0" smtClean="0">
              <a:latin typeface="+mj-ea"/>
              <a:ea typeface="+mj-ea"/>
            </a:rPr>
            <a:t>プレミアム</a:t>
          </a:r>
          <a:r>
            <a:rPr kumimoji="1" lang="en-US" altLang="ja-JP" sz="1400" kern="1200" dirty="0" smtClean="0">
              <a:latin typeface="+mj-ea"/>
              <a:ea typeface="+mj-ea"/>
            </a:rPr>
            <a:t>PB</a:t>
          </a:r>
          <a:r>
            <a:rPr kumimoji="1" lang="ja-JP" altLang="en-US" sz="1400" kern="1200" dirty="0" smtClean="0">
              <a:latin typeface="+mj-ea"/>
              <a:ea typeface="+mj-ea"/>
            </a:rPr>
            <a:t>の導入</a:t>
          </a:r>
          <a:endParaRPr kumimoji="1" lang="ja-JP" altLang="en-US" sz="1400" kern="1200" dirty="0">
            <a:latin typeface="+mj-ea"/>
            <a:ea typeface="+mj-ea"/>
          </a:endParaRPr>
        </a:p>
      </dsp:txBody>
      <dsp:txXfrm>
        <a:off x="3886155" y="1115488"/>
        <a:ext cx="4257493" cy="1149957"/>
      </dsp:txXfrm>
    </dsp:sp>
    <dsp:sp modelId="{C510C10D-9226-4A5B-8C27-996B91F25845}">
      <dsp:nvSpPr>
        <dsp:cNvPr id="0" name=""/>
        <dsp:cNvSpPr/>
      </dsp:nvSpPr>
      <dsp:spPr>
        <a:xfrm>
          <a:off x="3886155" y="1856063"/>
          <a:ext cx="1820690" cy="8223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9202399"/>
              <a:satOff val="-24257"/>
              <a:lumOff val="-62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>
              <a:latin typeface="+mj-ea"/>
              <a:ea typeface="+mj-ea"/>
            </a:rPr>
            <a:t>*</a:t>
          </a:r>
          <a:r>
            <a:rPr kumimoji="1" lang="en-US" altLang="ja-JP" sz="1200" kern="1200" dirty="0" smtClean="0">
              <a:latin typeface="+mj-ea"/>
              <a:ea typeface="+mj-ea"/>
            </a:rPr>
            <a:t>PB</a:t>
          </a:r>
          <a:r>
            <a:rPr kumimoji="1" lang="ja-JP" altLang="en-US" sz="1200" kern="1200" dirty="0" smtClean="0">
              <a:latin typeface="+mj-ea"/>
              <a:ea typeface="+mj-ea"/>
            </a:rPr>
            <a:t>の目標</a:t>
          </a:r>
          <a:endParaRPr kumimoji="1" lang="ja-JP" altLang="en-US" sz="1200" kern="1200" dirty="0">
            <a:latin typeface="+mj-ea"/>
            <a:ea typeface="+mj-ea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smtClean="0">
              <a:latin typeface="+mj-ea"/>
              <a:ea typeface="+mj-ea"/>
            </a:rPr>
            <a:t>多ブランド化</a:t>
          </a:r>
          <a:r>
            <a:rPr kumimoji="1" lang="ja-JP" altLang="en-US" sz="1200" kern="1200" dirty="0" smtClean="0">
              <a:latin typeface="+mj-ea"/>
              <a:ea typeface="+mj-ea"/>
            </a:rPr>
            <a:t>による顧客誘引</a:t>
          </a:r>
          <a:endParaRPr kumimoji="1" lang="ja-JP" altLang="en-US" sz="1200" kern="1200" dirty="0">
            <a:latin typeface="+mj-ea"/>
            <a:ea typeface="+mj-ea"/>
          </a:endParaRPr>
        </a:p>
      </dsp:txBody>
      <dsp:txXfrm>
        <a:off x="3886155" y="1856063"/>
        <a:ext cx="1820690" cy="822313"/>
      </dsp:txXfrm>
    </dsp:sp>
    <dsp:sp modelId="{F8B78CBA-B45A-4282-AE6E-BA9B8747148E}">
      <dsp:nvSpPr>
        <dsp:cNvPr id="0" name=""/>
        <dsp:cNvSpPr/>
      </dsp:nvSpPr>
      <dsp:spPr>
        <a:xfrm>
          <a:off x="5706846" y="1498671"/>
          <a:ext cx="2436802" cy="1149957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3">
                <a:hueOff val="-13803598"/>
                <a:satOff val="-36385"/>
                <a:lumOff val="-9412"/>
                <a:alphaOff val="0"/>
                <a:shade val="51000"/>
                <a:satMod val="130000"/>
              </a:schemeClr>
            </a:gs>
            <a:gs pos="80000">
              <a:schemeClr val="accent3">
                <a:hueOff val="-13803598"/>
                <a:satOff val="-36385"/>
                <a:lumOff val="-9412"/>
                <a:alphaOff val="0"/>
                <a:shade val="93000"/>
                <a:satMod val="130000"/>
              </a:schemeClr>
            </a:gs>
            <a:gs pos="100000">
              <a:schemeClr val="accent3">
                <a:hueOff val="-13803598"/>
                <a:satOff val="-36385"/>
                <a:lumOff val="-941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254000" bIns="182556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latin typeface="+mj-ea"/>
              <a:ea typeface="+mj-ea"/>
            </a:rPr>
            <a:t>第</a:t>
          </a:r>
          <a:r>
            <a:rPr kumimoji="1" lang="en-US" altLang="ja-JP" sz="1400" kern="1200" dirty="0" smtClean="0">
              <a:latin typeface="+mj-ea"/>
              <a:ea typeface="+mj-ea"/>
            </a:rPr>
            <a:t>4</a:t>
          </a:r>
          <a:r>
            <a:rPr kumimoji="1" lang="ja-JP" altLang="en-US" sz="1400" kern="1200" dirty="0" smtClean="0">
              <a:latin typeface="+mj-ea"/>
              <a:ea typeface="+mj-ea"/>
            </a:rPr>
            <a:t>段階</a:t>
          </a:r>
          <a:r>
            <a:rPr kumimoji="1" lang="en-US" altLang="ja-JP" sz="1400" kern="1200" dirty="0" smtClean="0">
              <a:latin typeface="+mj-ea"/>
              <a:ea typeface="+mj-ea"/>
            </a:rPr>
            <a:t>:PB</a:t>
          </a:r>
          <a:r>
            <a:rPr kumimoji="1" lang="ja-JP" altLang="en-US" sz="1400" kern="1200" dirty="0" smtClean="0">
              <a:latin typeface="+mj-ea"/>
              <a:ea typeface="+mj-ea"/>
            </a:rPr>
            <a:t>の階層化</a:t>
          </a:r>
          <a:endParaRPr kumimoji="1" lang="ja-JP" altLang="en-US" sz="1400" kern="1200" dirty="0">
            <a:latin typeface="+mj-ea"/>
            <a:ea typeface="+mj-ea"/>
          </a:endParaRPr>
        </a:p>
      </dsp:txBody>
      <dsp:txXfrm>
        <a:off x="5706846" y="1498671"/>
        <a:ext cx="2436802" cy="1149957"/>
      </dsp:txXfrm>
    </dsp:sp>
    <dsp:sp modelId="{0FAFD03D-E91E-48F7-BF4A-7D53AFAC7115}">
      <dsp:nvSpPr>
        <dsp:cNvPr id="0" name=""/>
        <dsp:cNvSpPr/>
      </dsp:nvSpPr>
      <dsp:spPr>
        <a:xfrm>
          <a:off x="5706846" y="2246694"/>
          <a:ext cx="1837278" cy="8319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13803598"/>
              <a:satOff val="-36385"/>
              <a:lumOff val="-941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dirty="0" smtClean="0">
              <a:latin typeface="+mj-ea"/>
              <a:ea typeface="+mj-ea"/>
            </a:rPr>
            <a:t>*</a:t>
          </a:r>
          <a:r>
            <a:rPr kumimoji="1" lang="en-US" altLang="ja-JP" sz="1200" kern="1200" dirty="0" smtClean="0">
              <a:latin typeface="+mj-ea"/>
              <a:ea typeface="+mj-ea"/>
            </a:rPr>
            <a:t>PB</a:t>
          </a:r>
          <a:r>
            <a:rPr kumimoji="1" lang="ja-JP" altLang="en-US" sz="1200" kern="1200" dirty="0" smtClean="0">
              <a:latin typeface="+mj-ea"/>
              <a:ea typeface="+mj-ea"/>
            </a:rPr>
            <a:t>の目標</a:t>
          </a:r>
          <a:endParaRPr kumimoji="1" lang="ja-JP" altLang="en-US" sz="1200" kern="1200" dirty="0">
            <a:latin typeface="+mj-ea"/>
            <a:ea typeface="+mj-ea"/>
          </a:endParaRP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200" kern="1200" smtClean="0">
              <a:latin typeface="+mj-ea"/>
              <a:ea typeface="+mj-ea"/>
            </a:rPr>
            <a:t>ストア</a:t>
          </a:r>
          <a:r>
            <a:rPr kumimoji="1" lang="ja-JP" altLang="en-US" sz="1200" kern="1200" dirty="0" smtClean="0">
              <a:latin typeface="+mj-ea"/>
              <a:ea typeface="+mj-ea"/>
            </a:rPr>
            <a:t>・ロイヤルティの向上</a:t>
          </a:r>
          <a:endParaRPr kumimoji="1" lang="ja-JP" altLang="en-US" sz="1200" kern="1200" dirty="0">
            <a:latin typeface="+mj-ea"/>
            <a:ea typeface="+mj-ea"/>
          </a:endParaRPr>
        </a:p>
      </dsp:txBody>
      <dsp:txXfrm>
        <a:off x="5706846" y="2246694"/>
        <a:ext cx="1837278" cy="831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594F0-BE40-4ECA-B1FF-49B6B73D3707}" type="datetimeFigureOut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6286EF-9A22-4EC5-9C2F-8D13F157D21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FB0C2-2A13-423C-85C5-C3C8DDF5AF49}" type="datetimeFigureOut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EAF18-987B-449E-B9FF-CC4E8E2D256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41786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BEAF18-987B-449E-B9FF-CC4E8E2D2560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A8E6-C1C5-435F-A2A4-FA8EFAACE83E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1A348-0E23-405A-B659-1A725BA002A5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D293-D392-4DEC-B38C-89C80C83D5FE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BABD-F2CD-4364-BE40-2A8CFA1F62C8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DB09-6427-4E5C-B47E-20699F3B4A0E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9A922-3FF8-4155-8603-F042947AFF46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74CCB-BD11-4168-B7B4-545600256C80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9319-51D7-47D4-9985-D2CAFFA101D8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855B2-DB7F-4FE2-8094-16875A4B2B5A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2FE5-4BBF-4625-A87F-113AE8BBCDC0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DC7FF-73AC-47FD-AFB0-25FBA9A9D23C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1DFF9-0ABE-4DF5-BB7E-CBCB0730E7D7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FA0D2-F057-4B4C-A837-6B42C37B3C5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21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hyperlink" Target="http://m-words.jp/" TargetMode="External"/><Relationship Id="rId3" Type="http://schemas.openxmlformats.org/officeDocument/2006/relationships/hyperlink" Target="http://www.jfc.go.jp/a/topics/pdf/topics_110901_1.pdf" TargetMode="External"/><Relationship Id="rId7" Type="http://schemas.openxmlformats.org/officeDocument/2006/relationships/hyperlink" Target="http://www.news2u.net/releases/92594" TargetMode="External"/><Relationship Id="rId2" Type="http://schemas.openxmlformats.org/officeDocument/2006/relationships/hyperlink" Target="http://www.fmric.or.jp/management/index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yvoice.co.jp/biz/surveys/16011/index.html" TargetMode="External"/><Relationship Id="rId5" Type="http://schemas.openxmlformats.org/officeDocument/2006/relationships/hyperlink" Target="http://www.sej.co.jp/products/original/" TargetMode="External"/><Relationship Id="rId4" Type="http://schemas.openxmlformats.org/officeDocument/2006/relationships/hyperlink" Target="http://www.topvalu.net/" TargetMode="External"/><Relationship Id="rId9" Type="http://schemas.openxmlformats.org/officeDocument/2006/relationships/image" Target="../media/image3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601216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84784"/>
            <a:ext cx="6948264" cy="1037977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プライベート・ブランド</a:t>
            </a:r>
            <a:r>
              <a:rPr kumimoji="1"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仮</a:t>
            </a:r>
            <a:r>
              <a:rPr kumimoji="1"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)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44208" y="3212976"/>
            <a:ext cx="2699792" cy="364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東洋大学</a:t>
            </a:r>
            <a:endParaRPr kumimoji="1" lang="en-US" altLang="ja-JP" sz="2000" dirty="0" smtClean="0">
              <a:solidFill>
                <a:schemeClr val="accent5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l"/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峰尾</a:t>
            </a:r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ゼミナール</a:t>
            </a:r>
            <a:r>
              <a:rPr lang="en-US" altLang="ja-JP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年</a:t>
            </a:r>
            <a:endParaRPr lang="en-US" altLang="ja-JP" sz="2000" dirty="0" smtClean="0">
              <a:solidFill>
                <a:schemeClr val="accent5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l"/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飯島</a:t>
            </a:r>
            <a:r>
              <a:rPr lang="ja-JP" altLang="en-US" sz="2000" dirty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伊藤</a:t>
            </a:r>
            <a:r>
              <a:rPr lang="ja-JP" altLang="en-US" sz="2000" dirty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今瀬</a:t>
            </a:r>
            <a:endParaRPr kumimoji="1" lang="en-US" altLang="ja-JP" sz="2000" dirty="0" smtClean="0">
              <a:solidFill>
                <a:schemeClr val="accent5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l"/>
            <a:r>
              <a:rPr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仲嶋　</a:t>
            </a:r>
            <a:r>
              <a:rPr kumimoji="1" lang="ja-JP" altLang="en-US" sz="2000" dirty="0" smtClean="0">
                <a:solidFill>
                  <a:schemeClr val="accent5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平盛</a:t>
            </a:r>
            <a:endParaRPr kumimoji="1" lang="ja-JP" altLang="en-US" sz="2000" dirty="0">
              <a:solidFill>
                <a:schemeClr val="accent5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2492896"/>
            <a:ext cx="9144000" cy="72008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3429000"/>
            <a:ext cx="6444208" cy="36004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29" name="Picture 5" descr="C:\Documents and Settings\bc1000795\Local Settings\Temporary Internet Files\Content.IE5\9C43WGEA\MC90042595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76672"/>
            <a:ext cx="1936750" cy="1362075"/>
          </a:xfrm>
          <a:prstGeom prst="rect">
            <a:avLst/>
          </a:prstGeom>
          <a:noFill/>
        </p:spPr>
      </p:pic>
      <p:pic>
        <p:nvPicPr>
          <p:cNvPr id="1031" name="Picture 7" descr="C:\Documents and Settings\bc1000795\Local Settings\Temporary Internet Files\Content.IE5\9C43WGEA\MC90003712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393" y="4581128"/>
            <a:ext cx="2989447" cy="2155107"/>
          </a:xfrm>
          <a:prstGeom prst="rect">
            <a:avLst/>
          </a:prstGeom>
          <a:noFill/>
        </p:spPr>
      </p:pic>
      <p:sp>
        <p:nvSpPr>
          <p:cNvPr id="18" name="日付プレースホルダ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3092-D748-4993-94AF-870AE2FF1E18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19" name="スライド番号プレースホルダ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2007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09</a:t>
            </a:r>
            <a:r>
              <a:rPr lang="ja-JP" altLang="en-US" sz="2400" dirty="0" smtClean="0"/>
              <a:t>年の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の伸び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*販売額</a:t>
            </a:r>
            <a:r>
              <a:rPr lang="en-US" altLang="ja-JP" sz="2400" dirty="0" smtClean="0"/>
              <a:t>…</a:t>
            </a:r>
            <a:r>
              <a:rPr lang="en-US" altLang="zh-TW" sz="2400" dirty="0"/>
              <a:t>1</a:t>
            </a:r>
            <a:r>
              <a:rPr lang="zh-TW" altLang="en-US" sz="2400" dirty="0"/>
              <a:t>兆</a:t>
            </a:r>
            <a:r>
              <a:rPr lang="en-US" altLang="zh-TW" sz="2400" dirty="0"/>
              <a:t>6400</a:t>
            </a:r>
            <a:r>
              <a:rPr lang="zh-TW" altLang="en-US" sz="2400" dirty="0"/>
              <a:t>億円</a:t>
            </a:r>
            <a:r>
              <a:rPr lang="en-US" altLang="zh-TW" sz="2400" dirty="0"/>
              <a:t>(07</a:t>
            </a:r>
            <a:r>
              <a:rPr lang="zh-TW" altLang="en-US" sz="2400" dirty="0"/>
              <a:t>年</a:t>
            </a:r>
            <a:r>
              <a:rPr lang="en-US" altLang="zh-TW" sz="2400" dirty="0"/>
              <a:t>)⇒2</a:t>
            </a:r>
            <a:r>
              <a:rPr lang="zh-TW" altLang="en-US" sz="2400" dirty="0"/>
              <a:t>兆</a:t>
            </a:r>
            <a:r>
              <a:rPr lang="en-US" altLang="zh-TW" sz="2400" dirty="0"/>
              <a:t>2700</a:t>
            </a:r>
            <a:r>
              <a:rPr lang="zh-TW" altLang="en-US" sz="2400" dirty="0"/>
              <a:t>億円</a:t>
            </a:r>
            <a:r>
              <a:rPr lang="en-US" altLang="zh-TW" sz="2400" dirty="0"/>
              <a:t>(09</a:t>
            </a:r>
            <a:r>
              <a:rPr lang="zh-TW" altLang="en-US" sz="2400" dirty="0"/>
              <a:t>年</a:t>
            </a:r>
            <a:r>
              <a:rPr lang="en-US" altLang="zh-TW" sz="2400" dirty="0" smtClean="0"/>
              <a:t>)</a:t>
            </a:r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*売上比率</a:t>
            </a:r>
            <a:r>
              <a:rPr lang="en-US" altLang="ja-JP" sz="2400" dirty="0"/>
              <a:t>…6.1%(07</a:t>
            </a:r>
            <a:r>
              <a:rPr lang="ja-JP" altLang="en-US" sz="2400" dirty="0"/>
              <a:t>年</a:t>
            </a:r>
            <a:r>
              <a:rPr lang="en-US" altLang="ja-JP" sz="2400" dirty="0"/>
              <a:t>)⇒8.5%(09</a:t>
            </a:r>
            <a:r>
              <a:rPr lang="ja-JP" altLang="en-US" sz="2400" dirty="0"/>
              <a:t>年</a:t>
            </a:r>
            <a:r>
              <a:rPr lang="en-US" altLang="ja-JP" sz="2400" dirty="0" smtClean="0"/>
              <a:t>)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 smtClean="0"/>
              <a:t>　*事例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トップバリュ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イオングループ</a:t>
            </a:r>
            <a:r>
              <a:rPr lang="en-US" altLang="ja-JP" sz="2400" dirty="0" smtClean="0"/>
              <a:t>)</a:t>
            </a:r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2007</a:t>
            </a:r>
            <a:r>
              <a:rPr lang="ja-JP" altLang="en-US" sz="2400" dirty="0" smtClean="0"/>
              <a:t>年で約</a:t>
            </a:r>
            <a:r>
              <a:rPr lang="en-US" altLang="ja-JP" sz="2400" dirty="0" smtClean="0"/>
              <a:t>5000</a:t>
            </a:r>
            <a:r>
              <a:rPr lang="ja-JP" altLang="en-US" sz="2400" dirty="0" smtClean="0"/>
              <a:t>品目の品数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・売上高</a:t>
            </a:r>
            <a:r>
              <a:rPr lang="en-US" altLang="ja-JP" sz="2400" dirty="0" smtClean="0"/>
              <a:t>…3687</a:t>
            </a:r>
            <a:r>
              <a:rPr lang="ja-JP" altLang="en-US" sz="2400" dirty="0" smtClean="0"/>
              <a:t>億</a:t>
            </a:r>
            <a:r>
              <a:rPr lang="en-US" altLang="ja-JP" sz="2400" dirty="0" smtClean="0"/>
              <a:t>(08</a:t>
            </a:r>
            <a:r>
              <a:rPr lang="ja-JP" altLang="en-US" sz="2400" dirty="0" smtClean="0"/>
              <a:t>年</a:t>
            </a:r>
            <a:r>
              <a:rPr lang="en-US" altLang="ja-JP" sz="2400" dirty="0" smtClean="0"/>
              <a:t>.</a:t>
            </a:r>
            <a:r>
              <a:rPr lang="ja-JP" altLang="en-US" sz="2400" dirty="0" smtClean="0"/>
              <a:t>前年比</a:t>
            </a:r>
            <a:r>
              <a:rPr lang="en-US" altLang="ja-JP" sz="2400" dirty="0" smtClean="0"/>
              <a:t>140%)</a:t>
            </a:r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　　　　　⇒</a:t>
            </a:r>
            <a:r>
              <a:rPr lang="en-US" altLang="ja-JP" sz="2400" dirty="0" smtClean="0"/>
              <a:t>4424</a:t>
            </a:r>
            <a:r>
              <a:rPr lang="ja-JP" altLang="en-US" sz="2400" dirty="0" smtClean="0"/>
              <a:t>億</a:t>
            </a:r>
            <a:r>
              <a:rPr lang="en-US" altLang="ja-JP" sz="2400" dirty="0" smtClean="0"/>
              <a:t>(09</a:t>
            </a:r>
            <a:r>
              <a:rPr lang="ja-JP" altLang="en-US" sz="2400" dirty="0" smtClean="0"/>
              <a:t>年</a:t>
            </a:r>
            <a:r>
              <a:rPr lang="en-US" altLang="ja-JP" sz="2400" dirty="0" smtClean="0"/>
              <a:t>.</a:t>
            </a:r>
            <a:r>
              <a:rPr lang="ja-JP" altLang="en-US" sz="2400" dirty="0" smtClean="0"/>
              <a:t>前年比</a:t>
            </a:r>
            <a:r>
              <a:rPr lang="en-US" altLang="ja-JP" sz="2400" dirty="0" smtClean="0"/>
              <a:t>120%)</a:t>
            </a:r>
            <a:endParaRPr lang="en-US" altLang="ja-JP" sz="2400" dirty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835696" y="5183614"/>
            <a:ext cx="51845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日本における</a:t>
            </a:r>
            <a:r>
              <a:rPr lang="en-US" altLang="ja-JP" sz="1100" dirty="0"/>
              <a:t>PB</a:t>
            </a:r>
            <a:r>
              <a:rPr lang="ja-JP" altLang="en-US" sz="1100" dirty="0"/>
              <a:t>商品の開発動向と発展可能性</a:t>
            </a:r>
            <a:r>
              <a:rPr lang="en-US" altLang="ja-JP" sz="1100" dirty="0"/>
              <a:t>-</a:t>
            </a:r>
            <a:r>
              <a:rPr lang="ja-JP" altLang="en-US" sz="1100" dirty="0"/>
              <a:t>国際比較の観点から</a:t>
            </a:r>
            <a:r>
              <a:rPr lang="en-US" altLang="ja-JP" sz="1100" dirty="0" smtClean="0"/>
              <a:t>-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46808" y="2996952"/>
            <a:ext cx="46576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</a:t>
            </a:r>
            <a:r>
              <a:rPr lang="ja-JP" altLang="en-US" sz="1100" dirty="0" smtClean="0"/>
              <a:t>：富士経済　</a:t>
            </a:r>
            <a:r>
              <a:rPr lang="en-US" altLang="ja-JP" sz="1100" dirty="0" smtClean="0"/>
              <a:t>https://www.fuji-keizai.co.jp/market/11014.html</a:t>
            </a:r>
            <a:endParaRPr kumimoji="1" lang="ja-JP" altLang="en-US" sz="1100" dirty="0"/>
          </a:p>
        </p:txBody>
      </p:sp>
      <p:pic>
        <p:nvPicPr>
          <p:cNvPr id="16" name="Picture 3" descr="\\6hakufsrv\Home_H1\bc1000795\デスクトップ\topval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4399778"/>
            <a:ext cx="2060848" cy="20608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524228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 smtClean="0"/>
              <a:t>　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pic>
        <p:nvPicPr>
          <p:cNvPr id="1027" name="Picture 3" descr="C:\Users\Owner\AppData\Local\Microsoft\Windows\Temporary Internet Files\Content.IE5\QSMGCTL5\MC90023036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07444" flipH="1">
            <a:off x="691137" y="4203688"/>
            <a:ext cx="2038539" cy="232523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雲形吹き出し 2"/>
          <p:cNvSpPr/>
          <p:nvPr/>
        </p:nvSpPr>
        <p:spPr>
          <a:xfrm>
            <a:off x="2339752" y="1484784"/>
            <a:ext cx="6048672" cy="2880320"/>
          </a:xfrm>
          <a:prstGeom prst="cloudCallout">
            <a:avLst>
              <a:gd name="adj1" fmla="val -48888"/>
              <a:gd name="adj2" fmla="val 3911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latin typeface="+mj-ea"/>
                <a:ea typeface="+mj-ea"/>
              </a:rPr>
              <a:t>現在のブームのきっかけも</a:t>
            </a:r>
            <a:endParaRPr kumimoji="1" lang="en-US" altLang="ja-JP" sz="3600" dirty="0" smtClean="0">
              <a:latin typeface="+mj-ea"/>
              <a:ea typeface="+mj-ea"/>
            </a:endParaRPr>
          </a:p>
          <a:p>
            <a:pPr algn="ctr"/>
            <a:r>
              <a:rPr lang="ja-JP" altLang="en-US" sz="3600" dirty="0" smtClean="0">
                <a:latin typeface="+mj-ea"/>
                <a:ea typeface="+mj-ea"/>
              </a:rPr>
              <a:t>「景気後退」</a:t>
            </a:r>
            <a:r>
              <a:rPr lang="en-US" altLang="ja-JP" sz="3600" dirty="0" smtClean="0">
                <a:latin typeface="+mj-ea"/>
                <a:ea typeface="+mj-ea"/>
              </a:rPr>
              <a:t>…</a:t>
            </a:r>
            <a:r>
              <a:rPr lang="ja-JP" altLang="en-US" sz="3600" dirty="0" smtClean="0">
                <a:latin typeface="+mj-ea"/>
                <a:ea typeface="+mj-ea"/>
              </a:rPr>
              <a:t>！</a:t>
            </a:r>
            <a:endParaRPr kumimoji="1" lang="ja-JP" altLang="en-US" sz="3600" dirty="0">
              <a:latin typeface="+mj-ea"/>
              <a:ea typeface="+mj-ea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2951820" y="4443928"/>
            <a:ext cx="3240360" cy="720080"/>
          </a:xfrm>
          <a:prstGeom prst="wedgeRoundRectCallout">
            <a:avLst>
              <a:gd name="adj1" fmla="val -13577"/>
              <a:gd name="adj2" fmla="val -84441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価格訴求型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3419872" y="5345209"/>
            <a:ext cx="5112568" cy="1015024"/>
            <a:chOff x="3419872" y="5345209"/>
            <a:chExt cx="5112568" cy="1015024"/>
          </a:xfrm>
        </p:grpSpPr>
        <p:sp>
          <p:nvSpPr>
            <p:cNvPr id="13" name="対角する 2 つの角を丸めた四角形 12"/>
            <p:cNvSpPr/>
            <p:nvPr/>
          </p:nvSpPr>
          <p:spPr>
            <a:xfrm>
              <a:off x="3419872" y="5345209"/>
              <a:ext cx="5112568" cy="1015024"/>
            </a:xfrm>
            <a:prstGeom prst="round2Diag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ja-JP" altLang="en-US" sz="3200" dirty="0" smtClean="0">
                  <a:latin typeface="+mj-ea"/>
                  <a:ea typeface="+mj-ea"/>
                </a:rPr>
                <a:t>　　　新たな</a:t>
              </a:r>
              <a:r>
                <a:rPr kumimoji="1" lang="en-US" altLang="ja-JP" sz="3200" dirty="0" smtClean="0">
                  <a:latin typeface="+mj-ea"/>
                  <a:ea typeface="+mj-ea"/>
                </a:rPr>
                <a:t>PB</a:t>
              </a:r>
              <a:r>
                <a:rPr kumimoji="1" lang="ja-JP" altLang="en-US" sz="3200" dirty="0" smtClean="0">
                  <a:latin typeface="+mj-ea"/>
                  <a:ea typeface="+mj-ea"/>
                </a:rPr>
                <a:t>の開発</a:t>
              </a:r>
              <a:endParaRPr kumimoji="1" lang="ja-JP" altLang="en-US" sz="3200" dirty="0">
                <a:latin typeface="+mj-ea"/>
                <a:ea typeface="+mj-ea"/>
              </a:endParaRPr>
            </a:p>
          </p:txBody>
        </p:sp>
        <p:sp>
          <p:nvSpPr>
            <p:cNvPr id="14" name="加算記号 13"/>
            <p:cNvSpPr/>
            <p:nvPr/>
          </p:nvSpPr>
          <p:spPr>
            <a:xfrm>
              <a:off x="3563888" y="5517232"/>
              <a:ext cx="792088" cy="770993"/>
            </a:xfrm>
            <a:prstGeom prst="mathPlus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="" xmlns:p14="http://schemas.microsoft.com/office/powerpoint/2010/main" val="228035691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現在の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の状況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</a:t>
            </a:r>
            <a:r>
              <a:rPr lang="en-US" altLang="ja-JP" sz="2400" dirty="0" smtClean="0"/>
              <a:t>2009</a:t>
            </a:r>
            <a:r>
              <a:rPr lang="ja-JP" altLang="en-US" sz="2400" dirty="0" smtClean="0"/>
              <a:t>年前後から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のコンセプトが徐々に変化</a:t>
            </a:r>
            <a:endParaRPr lang="en-US" altLang="ja-JP" sz="20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98936" y="6191726"/>
            <a:ext cx="35775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『PB</a:t>
            </a:r>
            <a:r>
              <a:rPr kumimoji="1" lang="ja-JP" altLang="en-US" sz="1100" dirty="0" smtClean="0"/>
              <a:t>に対する消費者の知覚リスクと商品評価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3" name="角丸四角形 2"/>
          <p:cNvSpPr/>
          <p:nvPr/>
        </p:nvSpPr>
        <p:spPr>
          <a:xfrm>
            <a:off x="971600" y="2636912"/>
            <a:ext cx="7511712" cy="172819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  <a:tint val="66000"/>
                  <a:satMod val="160000"/>
                </a:schemeClr>
              </a:gs>
              <a:gs pos="50000">
                <a:schemeClr val="tx2">
                  <a:lumMod val="75000"/>
                  <a:tint val="44500"/>
                  <a:satMod val="160000"/>
                </a:schemeClr>
              </a:gs>
              <a:gs pos="100000">
                <a:schemeClr val="tx2">
                  <a:lumMod val="75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76200" cmpd="thickThin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*</a:t>
            </a:r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PB</a:t>
            </a:r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の売上が上昇⇒</a:t>
            </a:r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NB</a:t>
            </a:r>
            <a:r>
              <a:rPr kumimoji="1"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価格が低下</a:t>
            </a:r>
            <a:endParaRPr kumimoji="1" lang="en-US" altLang="ja-JP" sz="32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*</a:t>
            </a:r>
            <a:r>
              <a:rPr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PB</a:t>
            </a:r>
            <a:r>
              <a:rPr lang="ja-JP" altLang="en-US" sz="3200" dirty="0" smtClean="0">
                <a:solidFill>
                  <a:schemeClr val="tx1"/>
                </a:solidFill>
                <a:latin typeface="+mj-ea"/>
                <a:ea typeface="+mj-ea"/>
              </a:rPr>
              <a:t>の価格優位性が薄まる</a:t>
            </a:r>
            <a:endParaRPr kumimoji="1" lang="ja-JP" altLang="en-US" sz="3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4355976" y="4581128"/>
            <a:ext cx="481176" cy="21602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971600" y="4862683"/>
            <a:ext cx="7511712" cy="130262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低価格がウリの</a:t>
            </a:r>
            <a:r>
              <a:rPr kumimoji="1" lang="ja-JP" altLang="en-US" sz="2400" u="sng" dirty="0" smtClean="0">
                <a:latin typeface="+mj-ea"/>
                <a:ea typeface="+mj-ea"/>
              </a:rPr>
              <a:t>価格訴求型の</a:t>
            </a:r>
            <a:r>
              <a:rPr kumimoji="1" lang="en-US" altLang="ja-JP" sz="2400" u="sng" dirty="0" smtClean="0">
                <a:latin typeface="+mj-ea"/>
                <a:ea typeface="+mj-ea"/>
              </a:rPr>
              <a:t>PB</a:t>
            </a:r>
          </a:p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⇒品質と付加価値を重視した</a:t>
            </a:r>
            <a:r>
              <a:rPr lang="ja-JP" alt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価値訴求型の</a:t>
            </a:r>
            <a:r>
              <a:rPr lang="en-US" altLang="ja-JP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PB</a:t>
            </a:r>
          </a:p>
        </p:txBody>
      </p:sp>
    </p:spTree>
    <p:extLst>
      <p:ext uri="{BB962C8B-B14F-4D97-AF65-F5344CB8AC3E}">
        <p14:creationId xmlns="" xmlns:p14="http://schemas.microsoft.com/office/powerpoint/2010/main" val="400099229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価値訴求型＝異なるコンセプトの多層化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*トップバリュ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2010</a:t>
            </a:r>
            <a:r>
              <a:rPr lang="ja-JP" altLang="en-US" sz="2400" dirty="0" smtClean="0"/>
              <a:t>年　品目数の絞り込み＋</a:t>
            </a:r>
            <a:r>
              <a:rPr lang="ja-JP" altLang="en-US" sz="2400" b="1" u="sng" dirty="0" smtClean="0"/>
              <a:t>付加価値ラインの強化</a:t>
            </a:r>
            <a:endParaRPr lang="en-US" altLang="ja-JP" sz="2400" b="1" u="sng" dirty="0" smtClean="0"/>
          </a:p>
          <a:p>
            <a:pPr marL="0" indent="0">
              <a:buNone/>
            </a:pPr>
            <a:endParaRPr lang="en-US" altLang="ja-JP" sz="2400" b="1" u="sng" dirty="0"/>
          </a:p>
          <a:p>
            <a:pPr marL="0" indent="0">
              <a:buNone/>
            </a:pPr>
            <a:endParaRPr lang="en-US" altLang="ja-JP" sz="2400" b="1" u="sng" dirty="0" smtClean="0"/>
          </a:p>
          <a:p>
            <a:pPr marL="0" indent="0">
              <a:buNone/>
            </a:pPr>
            <a:endParaRPr lang="en-US" altLang="ja-JP" sz="2400" b="1" u="sng" dirty="0"/>
          </a:p>
          <a:p>
            <a:pPr marL="0" indent="0">
              <a:buNone/>
            </a:pPr>
            <a:endParaRPr lang="en-US" altLang="ja-JP" sz="2400" b="1" u="sng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*セブンプレミアム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 smtClean="0"/>
              <a:t>　・</a:t>
            </a:r>
            <a:r>
              <a:rPr lang="en-US" altLang="ja-JP" sz="2400" dirty="0" smtClean="0"/>
              <a:t>2010</a:t>
            </a:r>
            <a:r>
              <a:rPr lang="ja-JP" altLang="en-US" sz="2400" dirty="0" smtClean="0"/>
              <a:t>年　セブンプレミアムよりも高品質な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　　　　　「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セブンプレミアムゴールド</a:t>
            </a:r>
            <a:r>
              <a:rPr lang="ja-JP" altLang="en-US" sz="2400" dirty="0" smtClean="0"/>
              <a:t>」発売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541008" y="5997188"/>
            <a:ext cx="513544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日本における</a:t>
            </a:r>
            <a:r>
              <a:rPr lang="en-US" altLang="ja-JP" sz="1100" dirty="0"/>
              <a:t>PB</a:t>
            </a:r>
            <a:r>
              <a:rPr lang="ja-JP" altLang="en-US" sz="1100" dirty="0"/>
              <a:t>商品の開発動向と発展可能性</a:t>
            </a:r>
            <a:r>
              <a:rPr lang="en-US" altLang="ja-JP" sz="1100" dirty="0"/>
              <a:t>-</a:t>
            </a:r>
            <a:r>
              <a:rPr lang="ja-JP" altLang="en-US" sz="1100" dirty="0"/>
              <a:t>国際比較の観点から</a:t>
            </a:r>
            <a:r>
              <a:rPr lang="en-US" altLang="ja-JP" sz="1100" dirty="0" smtClean="0"/>
              <a:t>-』</a:t>
            </a:r>
            <a:endParaRPr lang="ja-JP" altLang="en-US" sz="1100" dirty="0"/>
          </a:p>
          <a:p>
            <a:r>
              <a:rPr lang="ja-JP" altLang="en-US" sz="1100" dirty="0"/>
              <a:t>　　　　トップバリュ　</a:t>
            </a:r>
            <a:r>
              <a:rPr lang="en-US" altLang="ja-JP" sz="1100" dirty="0"/>
              <a:t>http://www.topvalu.net/</a:t>
            </a:r>
          </a:p>
          <a:p>
            <a:r>
              <a:rPr lang="ja-JP" altLang="en-US" sz="1100" dirty="0"/>
              <a:t>　　　　セブンプレミアム　</a:t>
            </a:r>
            <a:r>
              <a:rPr lang="en-US" altLang="ja-JP" sz="1100" dirty="0"/>
              <a:t>http://www.sej.co.jp/products/original</a:t>
            </a:r>
            <a:r>
              <a:rPr lang="en-US" altLang="ja-JP" sz="1100" dirty="0" smtClean="0"/>
              <a:t>/</a:t>
            </a:r>
            <a:endParaRPr lang="en-US" altLang="ja-JP" sz="1100" dirty="0"/>
          </a:p>
        </p:txBody>
      </p:sp>
      <p:sp>
        <p:nvSpPr>
          <p:cNvPr id="3" name="角丸四角形 2"/>
          <p:cNvSpPr/>
          <p:nvPr/>
        </p:nvSpPr>
        <p:spPr>
          <a:xfrm>
            <a:off x="899592" y="2924944"/>
            <a:ext cx="6264696" cy="144016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tint val="50000"/>
                  <a:satMod val="300000"/>
                </a:schemeClr>
              </a:gs>
              <a:gs pos="35000">
                <a:schemeClr val="accent5">
                  <a:tint val="37000"/>
                  <a:satMod val="300000"/>
                </a:schemeClr>
              </a:gs>
              <a:gs pos="100000">
                <a:schemeClr val="accent5">
                  <a:tint val="15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*トップバリュ セレクト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産地・素材・製法などを厳選</a:t>
            </a:r>
          </a:p>
          <a:p>
            <a:pPr algn="ctr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*トップバリュ グリーンアイ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原材料の安全危害最小化</a:t>
            </a:r>
          </a:p>
          <a:p>
            <a:pPr algn="ctr"/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*トップバリュ ヘルシーアイ</a:t>
            </a: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…</a:t>
            </a:r>
            <a:r>
              <a: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栄養バランスを最大限考慮</a:t>
            </a:r>
          </a:p>
          <a:p>
            <a:pPr algn="ctr"/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Etc…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2996952"/>
            <a:ext cx="18383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2" descr="\\6hakufsrv\Home_H1\bc1000795\デスクトップ\bnr_7cold_w23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5185963"/>
            <a:ext cx="1860079" cy="10513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1259051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企業の狙い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PB</a:t>
            </a:r>
            <a:r>
              <a:rPr lang="ja-JP" altLang="en-US" sz="2400" dirty="0" smtClean="0"/>
              <a:t>を展開する上での企業の狙い</a:t>
            </a:r>
            <a:r>
              <a:rPr lang="en-US" altLang="ja-JP" sz="2400" dirty="0" smtClean="0"/>
              <a:t>…</a:t>
            </a:r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pPr marL="0" indent="0" algn="ctr">
              <a:buNone/>
            </a:pPr>
            <a:r>
              <a:rPr lang="ja-JP" altLang="en-US" sz="2400" dirty="0" smtClean="0"/>
              <a:t>このうち、「利益確保」と「商品の安定供給」</a:t>
            </a:r>
            <a:endParaRPr lang="en-US" altLang="ja-JP" sz="2400" dirty="0" smtClean="0"/>
          </a:p>
          <a:p>
            <a:pPr marL="0" indent="0" algn="ctr">
              <a:buNone/>
            </a:pPr>
            <a:r>
              <a:rPr lang="ja-JP" altLang="en-US" sz="2400" dirty="0" smtClean="0"/>
              <a:t>に関しては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を展開する上での一貫した目標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83968" y="5733256"/>
            <a:ext cx="424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日本における</a:t>
            </a:r>
            <a:r>
              <a:rPr lang="en-US" altLang="ja-JP" sz="1100" dirty="0"/>
              <a:t>PB</a:t>
            </a:r>
            <a:r>
              <a:rPr lang="ja-JP" altLang="en-US" sz="1100" dirty="0"/>
              <a:t>の展開方向と食品メーカーの対応課題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16631"/>
            <a:ext cx="576064" cy="806247"/>
          </a:xfrm>
          <a:prstGeom prst="rect">
            <a:avLst/>
          </a:prstGeom>
          <a:noFill/>
        </p:spPr>
      </p:pic>
      <p:sp>
        <p:nvSpPr>
          <p:cNvPr id="3" name="対角する 2 つの角を丸めた四角形 2"/>
          <p:cNvSpPr/>
          <p:nvPr/>
        </p:nvSpPr>
        <p:spPr>
          <a:xfrm>
            <a:off x="1547664" y="2060848"/>
            <a:ext cx="6336704" cy="2520280"/>
          </a:xfrm>
          <a:prstGeom prst="round2DiagRect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16200000" scaled="1"/>
          </a:gradFill>
          <a:ln w="76200" cmpd="thickThin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2"/>
            <a:r>
              <a:rPr kumimoji="1" lang="ja-JP" altLang="en-US" sz="2400" dirty="0" smtClean="0">
                <a:latin typeface="+mj-ea"/>
                <a:ea typeface="+mj-ea"/>
              </a:rPr>
              <a:t>①利益確保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lvl="2"/>
            <a:r>
              <a:rPr lang="ja-JP" altLang="en-US" sz="2400" dirty="0" smtClean="0">
                <a:latin typeface="+mj-ea"/>
                <a:ea typeface="+mj-ea"/>
              </a:rPr>
              <a:t>②商品の安定供給</a:t>
            </a:r>
            <a:endParaRPr lang="en-US" altLang="ja-JP" sz="2400" dirty="0" smtClean="0">
              <a:latin typeface="+mj-ea"/>
              <a:ea typeface="+mj-ea"/>
            </a:endParaRPr>
          </a:p>
          <a:p>
            <a:pPr lvl="2"/>
            <a:r>
              <a:rPr kumimoji="1" lang="ja-JP" altLang="en-US" sz="2400" dirty="0" smtClean="0">
                <a:latin typeface="+mj-ea"/>
                <a:ea typeface="+mj-ea"/>
              </a:rPr>
              <a:t>③低価格販売の実現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lvl="2"/>
            <a:r>
              <a:rPr lang="ja-JP" altLang="en-US" sz="2400" dirty="0" smtClean="0">
                <a:latin typeface="+mj-ea"/>
                <a:ea typeface="+mj-ea"/>
              </a:rPr>
              <a:t>④品質の差別化</a:t>
            </a:r>
            <a:endParaRPr lang="en-US" altLang="ja-JP" sz="2400" dirty="0" smtClean="0">
              <a:latin typeface="+mj-ea"/>
              <a:ea typeface="+mj-ea"/>
            </a:endParaRPr>
          </a:p>
          <a:p>
            <a:pPr lvl="2"/>
            <a:r>
              <a:rPr kumimoji="1" lang="ja-JP" altLang="en-US" sz="2400" dirty="0" smtClean="0">
                <a:latin typeface="+mj-ea"/>
                <a:ea typeface="+mj-ea"/>
              </a:rPr>
              <a:t>⑤多ブランド化による顧客誘引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lvl="2"/>
            <a:r>
              <a:rPr lang="ja-JP" altLang="en-US" sz="2400" dirty="0" smtClean="0">
                <a:latin typeface="+mj-ea"/>
                <a:ea typeface="+mj-ea"/>
              </a:rPr>
              <a:t>⑥ストア・ロイヤルティの向上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1026" name="Picture 2" descr="C:\Users\Owner\AppData\Local\Microsoft\Windows\Temporary Internet Files\Content.IE5\98AXW4CB\MC90031102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1621" y="1556792"/>
            <a:ext cx="1885493" cy="17501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165293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目標は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の発展と共に変化してきた</a:t>
            </a:r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『</a:t>
            </a:r>
            <a:r>
              <a:rPr lang="ja-JP" altLang="en-US" sz="2400" dirty="0" smtClean="0"/>
              <a:t>日本はまだ「ストア・ロイヤルティの向上」までに至っていない</a:t>
            </a:r>
            <a:r>
              <a:rPr lang="en-US" altLang="ja-JP" sz="2400" dirty="0" smtClean="0"/>
              <a:t>』</a:t>
            </a:r>
            <a:r>
              <a:rPr lang="ja-JP" altLang="en-US" sz="2400" dirty="0" smtClean="0"/>
              <a:t>とされている。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211960" y="6099773"/>
            <a:ext cx="4271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日本における</a:t>
            </a:r>
            <a:r>
              <a:rPr lang="en-US" altLang="ja-JP" sz="1100" dirty="0"/>
              <a:t>PB</a:t>
            </a:r>
            <a:r>
              <a:rPr lang="ja-JP" altLang="en-US" sz="1100" dirty="0"/>
              <a:t>の展開方向と食品メーカーの対応課題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graphicFrame>
        <p:nvGraphicFramePr>
          <p:cNvPr id="5" name="図表 4"/>
          <p:cNvGraphicFramePr/>
          <p:nvPr>
            <p:extLst>
              <p:ext uri="{D42A27DB-BD31-4B8C-83A1-F6EECF244321}">
                <p14:modId xmlns="" xmlns:p14="http://schemas.microsoft.com/office/powerpoint/2010/main" val="2697762138"/>
              </p:ext>
            </p:extLst>
          </p:nvPr>
        </p:nvGraphicFramePr>
        <p:xfrm>
          <a:off x="432048" y="1525240"/>
          <a:ext cx="8388424" cy="4208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C:\Users\Owner\AppData\Local\Microsoft\Windows\Temporary Internet Files\Content.IE5\GPIYS2W4\MC900384062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008" y="3194565"/>
            <a:ext cx="910743" cy="7356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Owner\AppData\Local\Microsoft\Windows\Temporary Internet Files\Content.IE5\GPIYS2W4\MC90030787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007804"/>
            <a:ext cx="806945" cy="84239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:\Users\Owner\AppData\Local\Microsoft\Windows\Temporary Internet Files\Content.IE5\8L9NO58F\MC900412412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221088"/>
            <a:ext cx="809931" cy="7356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2417000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現在の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市場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イオンとセブンの二強体制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588224" y="6093296"/>
            <a:ext cx="19933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kumimoji="1" lang="ja-JP" altLang="en-US" sz="1100" dirty="0" smtClean="0"/>
              <a:t>激流 </a:t>
            </a:r>
            <a:r>
              <a:rPr kumimoji="1" lang="en-US" altLang="ja-JP" sz="1100" dirty="0" smtClean="0"/>
              <a:t>2012</a:t>
            </a:r>
            <a:r>
              <a:rPr lang="ja-JP" altLang="en-US" sz="1100" dirty="0" smtClean="0"/>
              <a:t> </a:t>
            </a:r>
            <a:r>
              <a:rPr lang="en-US" altLang="ja-JP" sz="1100" dirty="0" smtClean="0"/>
              <a:t>9</a:t>
            </a:r>
            <a:r>
              <a:rPr lang="ja-JP" altLang="en-US" sz="1100" dirty="0" smtClean="0"/>
              <a:t>月号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現状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16632"/>
            <a:ext cx="576064" cy="806247"/>
          </a:xfrm>
          <a:prstGeom prst="rect">
            <a:avLst/>
          </a:prstGeom>
          <a:noFill/>
        </p:spPr>
      </p:pic>
      <p:sp>
        <p:nvSpPr>
          <p:cNvPr id="13" name="角丸四角形 12"/>
          <p:cNvSpPr/>
          <p:nvPr/>
        </p:nvSpPr>
        <p:spPr>
          <a:xfrm>
            <a:off x="971600" y="2132856"/>
            <a:ext cx="7560840" cy="122413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dirty="0" smtClean="0">
                <a:latin typeface="+mj-ea"/>
                <a:ea typeface="+mj-ea"/>
              </a:rPr>
              <a:t>*民間の研究機関の調査</a:t>
            </a:r>
            <a:r>
              <a:rPr lang="en-US" altLang="ja-JP" sz="2000" dirty="0" smtClean="0">
                <a:latin typeface="+mj-ea"/>
                <a:ea typeface="+mj-ea"/>
              </a:rPr>
              <a:t>…</a:t>
            </a:r>
            <a:r>
              <a:rPr lang="ja-JP" altLang="en-US" sz="2000" dirty="0" smtClean="0">
                <a:latin typeface="+mj-ea"/>
                <a:ea typeface="+mj-ea"/>
              </a:rPr>
              <a:t>二大</a:t>
            </a:r>
            <a:r>
              <a:rPr lang="en-US" altLang="ja-JP" sz="2000" dirty="0" smtClean="0">
                <a:latin typeface="+mj-ea"/>
                <a:ea typeface="+mj-ea"/>
              </a:rPr>
              <a:t>PB</a:t>
            </a:r>
            <a:r>
              <a:rPr lang="ja-JP" altLang="en-US" sz="2000" dirty="0" smtClean="0">
                <a:latin typeface="+mj-ea"/>
                <a:ea typeface="+mj-ea"/>
              </a:rPr>
              <a:t>を知っている人は総数の</a:t>
            </a:r>
            <a:r>
              <a:rPr lang="en-US" altLang="ja-JP" sz="2000" dirty="0" smtClean="0">
                <a:latin typeface="+mj-ea"/>
                <a:ea typeface="+mj-ea"/>
              </a:rPr>
              <a:t>94</a:t>
            </a:r>
            <a:r>
              <a:rPr lang="ja-JP" altLang="en-US" sz="2000" dirty="0" smtClean="0">
                <a:latin typeface="+mj-ea"/>
                <a:ea typeface="+mj-ea"/>
              </a:rPr>
              <a:t>％</a:t>
            </a:r>
            <a:endParaRPr lang="en-US" altLang="ja-JP" sz="2000" dirty="0" smtClean="0">
              <a:latin typeface="+mj-ea"/>
              <a:ea typeface="+mj-ea"/>
            </a:endParaRPr>
          </a:p>
          <a:p>
            <a:r>
              <a:rPr lang="ja-JP" altLang="en-US" sz="2000" dirty="0" smtClean="0">
                <a:latin typeface="+mj-ea"/>
                <a:ea typeface="+mj-ea"/>
              </a:rPr>
              <a:t>　そのうち、</a:t>
            </a:r>
            <a:r>
              <a:rPr lang="en-US" altLang="ja-JP" sz="2000" dirty="0" smtClean="0">
                <a:latin typeface="+mj-ea"/>
                <a:ea typeface="+mj-ea"/>
              </a:rPr>
              <a:t>88</a:t>
            </a:r>
            <a:r>
              <a:rPr lang="ja-JP" altLang="en-US" sz="2000" dirty="0" smtClean="0">
                <a:latin typeface="+mj-ea"/>
                <a:ea typeface="+mj-ea"/>
              </a:rPr>
              <a:t>％は購入経験があり、</a:t>
            </a:r>
            <a:r>
              <a:rPr lang="en-US" altLang="ja-JP" sz="2000" dirty="0" smtClean="0">
                <a:latin typeface="+mj-ea"/>
                <a:ea typeface="+mj-ea"/>
              </a:rPr>
              <a:t>61</a:t>
            </a:r>
            <a:r>
              <a:rPr lang="ja-JP" altLang="en-US" sz="2000" dirty="0" smtClean="0">
                <a:latin typeface="+mj-ea"/>
                <a:ea typeface="+mj-ea"/>
              </a:rPr>
              <a:t>％はリピート購入。</a:t>
            </a:r>
            <a:endParaRPr lang="en-US" altLang="ja-JP" sz="2000" dirty="0" smtClean="0">
              <a:latin typeface="+mj-ea"/>
              <a:ea typeface="+mj-ea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427984" y="3501008"/>
            <a:ext cx="504056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1043608" y="3933056"/>
            <a:ext cx="7488832" cy="194421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他の小売業者も、この二強に対して対抗措置の必要性を痛感し、共同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r>
              <a:rPr kumimoji="1" lang="ja-JP" altLang="en-US" sz="2400" dirty="0" smtClean="0">
                <a:latin typeface="+mj-ea"/>
                <a:ea typeface="+mj-ea"/>
              </a:rPr>
              <a:t>の扱い品目の拡大や自社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r>
              <a:rPr kumimoji="1" lang="ja-JP" altLang="en-US" sz="2400" dirty="0" smtClean="0">
                <a:latin typeface="+mj-ea"/>
                <a:ea typeface="+mj-ea"/>
              </a:rPr>
              <a:t>の開発に参画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323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二強以外の</a:t>
            </a:r>
            <a:r>
              <a:rPr lang="en-US" altLang="ja-JP" sz="2400" dirty="0" smtClean="0"/>
              <a:t>PB…</a:t>
            </a:r>
            <a:r>
              <a:rPr lang="ja-JP" altLang="en-US" sz="2400" dirty="0" smtClean="0"/>
              <a:t>主に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種類の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開発がある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sz="2400" dirty="0" smtClean="0"/>
              <a:t>　</a:t>
            </a:r>
            <a:r>
              <a:rPr lang="ja-JP" altLang="en-US" sz="2400" u="sng" dirty="0" smtClean="0"/>
              <a:t>*共同</a:t>
            </a:r>
            <a:r>
              <a:rPr lang="en-US" altLang="ja-JP" sz="2400" u="sng" dirty="0" smtClean="0"/>
              <a:t>PB…</a:t>
            </a:r>
            <a:r>
              <a:rPr lang="ja-JP" altLang="en-US" sz="2400" u="sng" dirty="0" smtClean="0"/>
              <a:t>小売業数社が共同して開発している</a:t>
            </a:r>
            <a:r>
              <a:rPr lang="en-US" altLang="ja-JP" sz="2400" u="sng" dirty="0" smtClean="0"/>
              <a:t>PB</a:t>
            </a:r>
          </a:p>
          <a:p>
            <a:pPr>
              <a:buNone/>
            </a:pPr>
            <a:r>
              <a:rPr lang="ja-JP" altLang="en-US" sz="2400" dirty="0" smtClean="0"/>
              <a:t>　　</a:t>
            </a:r>
            <a:r>
              <a:rPr lang="en-US" altLang="ja-JP" sz="2400" dirty="0" err="1" smtClean="0"/>
              <a:t>StyleOne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ユニー、イズミヤ、フジ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COOP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CGC</a:t>
            </a:r>
            <a:r>
              <a:rPr lang="ja-JP" altLang="en-US" sz="2400" dirty="0" smtClean="0"/>
              <a:t>・八社会　</a:t>
            </a:r>
            <a:r>
              <a:rPr lang="en-US" altLang="ja-JP" sz="2400" dirty="0" smtClean="0"/>
              <a:t>etc…</a:t>
            </a:r>
          </a:p>
          <a:p>
            <a:pPr>
              <a:buNone/>
            </a:pPr>
            <a:r>
              <a:rPr lang="ja-JP" altLang="en-US" sz="2400" dirty="0" smtClean="0"/>
              <a:t>　</a:t>
            </a:r>
            <a:r>
              <a:rPr lang="ja-JP" altLang="en-US" sz="2400" u="sng" dirty="0" smtClean="0"/>
              <a:t>*自社</a:t>
            </a:r>
            <a:r>
              <a:rPr lang="en-US" altLang="ja-JP" sz="2400" u="sng" dirty="0" smtClean="0"/>
              <a:t>PB…</a:t>
            </a:r>
            <a:r>
              <a:rPr lang="ja-JP" altLang="en-US" sz="2400" u="sng" dirty="0" smtClean="0"/>
              <a:t>特定の小売業が単体で開発している</a:t>
            </a:r>
            <a:r>
              <a:rPr lang="en-US" altLang="ja-JP" sz="2400" u="sng" dirty="0" smtClean="0"/>
              <a:t>PB</a:t>
            </a:r>
          </a:p>
          <a:p>
            <a:pPr>
              <a:buNone/>
            </a:pPr>
            <a:r>
              <a:rPr lang="ja-JP" altLang="en-US" sz="2400" dirty="0" smtClean="0"/>
              <a:t>　　</a:t>
            </a:r>
            <a:r>
              <a:rPr lang="en-US" altLang="ja-JP" sz="2400" dirty="0" err="1" smtClean="0"/>
              <a:t>PrimeONE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ユニー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・</a:t>
            </a:r>
            <a:r>
              <a:rPr lang="en-US" altLang="ja-JP" sz="2400" dirty="0" err="1" smtClean="0"/>
              <a:t>Santoku</a:t>
            </a:r>
            <a:r>
              <a:rPr lang="en-US" altLang="ja-JP" sz="2400" dirty="0" smtClean="0"/>
              <a:t>(</a:t>
            </a:r>
            <a:r>
              <a:rPr lang="en-US" altLang="ja-JP" sz="2400" dirty="0" err="1" smtClean="0"/>
              <a:t>Santoku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KEIHOKU(KEIHOKU)</a:t>
            </a:r>
            <a:r>
              <a:rPr lang="ja-JP" altLang="en-US" sz="2400" dirty="0" smtClean="0"/>
              <a:t>・おいしくたべたい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ダイエー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・</a:t>
            </a:r>
            <a:r>
              <a:rPr lang="en-US" altLang="ja-JP" sz="2400" dirty="0" smtClean="0"/>
              <a:t>MARUETSU365(</a:t>
            </a:r>
            <a:r>
              <a:rPr lang="ja-JP" altLang="en-US" sz="2400" dirty="0" smtClean="0"/>
              <a:t>マルエツ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　</a:t>
            </a:r>
            <a:r>
              <a:rPr lang="en-US" altLang="ja-JP" sz="2400" dirty="0" smtClean="0"/>
              <a:t>etc…</a:t>
            </a:r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36296" y="6381328"/>
            <a:ext cx="1057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lang="ja-JP" altLang="en-US" sz="1100" dirty="0" smtClean="0"/>
              <a:t>各社</a:t>
            </a:r>
            <a:r>
              <a:rPr lang="en-US" altLang="ja-JP" sz="1100" dirty="0" smtClean="0"/>
              <a:t>HP</a:t>
            </a:r>
            <a:endParaRPr kumimoji="1" lang="ja-JP" altLang="en-US" sz="1100" dirty="0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83568" y="4941168"/>
            <a:ext cx="8136904" cy="144016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latin typeface="+mj-ea"/>
                <a:ea typeface="+mj-ea"/>
              </a:rPr>
              <a:t>全体的な傾向として、</a:t>
            </a:r>
            <a:endParaRPr kumimoji="1" lang="en-US" altLang="ja-JP" sz="2000" dirty="0" smtClean="0">
              <a:latin typeface="+mj-ea"/>
              <a:ea typeface="+mj-ea"/>
            </a:endParaRPr>
          </a:p>
          <a:p>
            <a:r>
              <a:rPr kumimoji="1" lang="ja-JP" altLang="en-US" sz="2000" dirty="0" smtClean="0">
                <a:latin typeface="+mj-ea"/>
                <a:ea typeface="+mj-ea"/>
              </a:rPr>
              <a:t>　　*共同</a:t>
            </a:r>
            <a:r>
              <a:rPr kumimoji="1" lang="en-US" altLang="ja-JP" sz="2000" dirty="0" smtClean="0">
                <a:latin typeface="+mj-ea"/>
                <a:ea typeface="+mj-ea"/>
              </a:rPr>
              <a:t>PB</a:t>
            </a:r>
            <a:r>
              <a:rPr kumimoji="1" lang="ja-JP" altLang="en-US" sz="2000" dirty="0" smtClean="0">
                <a:latin typeface="+mj-ea"/>
                <a:ea typeface="+mj-ea"/>
              </a:rPr>
              <a:t>よりも</a:t>
            </a:r>
            <a:r>
              <a:rPr lang="ja-JP" altLang="en-US" sz="2000" dirty="0" smtClean="0">
                <a:latin typeface="+mj-ea"/>
                <a:ea typeface="+mj-ea"/>
              </a:rPr>
              <a:t>自社</a:t>
            </a:r>
            <a:r>
              <a:rPr kumimoji="1" lang="en-US" altLang="ja-JP" sz="2000" dirty="0" smtClean="0">
                <a:latin typeface="+mj-ea"/>
                <a:ea typeface="+mj-ea"/>
              </a:rPr>
              <a:t>PB</a:t>
            </a:r>
            <a:r>
              <a:rPr kumimoji="1" lang="ja-JP" altLang="en-US" sz="2000" dirty="0" smtClean="0">
                <a:latin typeface="+mj-ea"/>
                <a:ea typeface="+mj-ea"/>
              </a:rPr>
              <a:t>の方が価格が高いこと</a:t>
            </a:r>
            <a:endParaRPr kumimoji="1" lang="en-US" altLang="ja-JP" sz="2000" dirty="0" smtClean="0">
              <a:latin typeface="+mj-ea"/>
              <a:ea typeface="+mj-ea"/>
            </a:endParaRPr>
          </a:p>
          <a:p>
            <a:r>
              <a:rPr lang="ja-JP" altLang="en-US" sz="2000" dirty="0" smtClean="0">
                <a:latin typeface="+mj-ea"/>
                <a:ea typeface="+mj-ea"/>
              </a:rPr>
              <a:t>　　*共同</a:t>
            </a:r>
            <a:r>
              <a:rPr lang="en-US" altLang="ja-JP" sz="2000" dirty="0" smtClean="0">
                <a:latin typeface="+mj-ea"/>
                <a:ea typeface="+mj-ea"/>
              </a:rPr>
              <a:t>PB</a:t>
            </a:r>
            <a:r>
              <a:rPr lang="ja-JP" altLang="en-US" sz="2000" dirty="0" smtClean="0">
                <a:latin typeface="+mj-ea"/>
                <a:ea typeface="+mj-ea"/>
              </a:rPr>
              <a:t>と自社</a:t>
            </a:r>
            <a:r>
              <a:rPr lang="en-US" altLang="ja-JP" sz="2000" dirty="0" smtClean="0">
                <a:latin typeface="+mj-ea"/>
                <a:ea typeface="+mj-ea"/>
              </a:rPr>
              <a:t>PB</a:t>
            </a:r>
            <a:r>
              <a:rPr lang="ja-JP" altLang="en-US" sz="2000" dirty="0" smtClean="0">
                <a:latin typeface="+mj-ea"/>
                <a:ea typeface="+mj-ea"/>
              </a:rPr>
              <a:t>を並行して販売するところが多い</a:t>
            </a:r>
            <a:endParaRPr lang="en-US" altLang="ja-JP" sz="2000" dirty="0" smtClean="0">
              <a:latin typeface="+mj-ea"/>
              <a:ea typeface="+mj-ea"/>
            </a:endParaRPr>
          </a:p>
          <a:p>
            <a:pPr algn="r"/>
            <a:r>
              <a:rPr kumimoji="1" lang="ja-JP" altLang="en-US" sz="2000" dirty="0" smtClean="0">
                <a:latin typeface="+mj-ea"/>
                <a:ea typeface="+mj-ea"/>
              </a:rPr>
              <a:t>ことが</a:t>
            </a:r>
            <a:r>
              <a:rPr lang="ja-JP" altLang="en-US" sz="2000" dirty="0" smtClean="0">
                <a:latin typeface="+mj-ea"/>
                <a:ea typeface="+mj-ea"/>
              </a:rPr>
              <a:t>うかがえた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323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二強以外の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の特徴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endParaRPr lang="en-US" altLang="ja-JP" sz="2400" dirty="0" smtClean="0"/>
          </a:p>
          <a:p>
            <a:pPr algn="ctr">
              <a:buNone/>
            </a:pPr>
            <a:endParaRPr lang="en-US" altLang="ja-JP" sz="2400" dirty="0" smtClean="0"/>
          </a:p>
          <a:p>
            <a:pPr algn="ctr">
              <a:buNone/>
            </a:pPr>
            <a:endParaRPr lang="en-US" altLang="ja-JP" sz="2400" dirty="0" smtClean="0"/>
          </a:p>
          <a:p>
            <a:pPr algn="ctr">
              <a:buNone/>
            </a:pPr>
            <a:endParaRPr lang="en-US" altLang="ja-JP" sz="2400" dirty="0" smtClean="0"/>
          </a:p>
          <a:p>
            <a:pPr algn="ctr">
              <a:buNone/>
            </a:pPr>
            <a:r>
              <a:rPr lang="ja-JP" altLang="en-US" sz="2400" dirty="0" smtClean="0"/>
              <a:t>この状況で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の最終目的とされる</a:t>
            </a:r>
            <a:endParaRPr lang="en-US" altLang="ja-JP" sz="2400" dirty="0" smtClean="0"/>
          </a:p>
          <a:p>
            <a:pPr algn="ctr">
              <a:buNone/>
            </a:pPr>
            <a:r>
              <a:rPr lang="ja-JP" altLang="en-US" sz="2400" dirty="0" smtClean="0"/>
              <a:t>ストア・ロイヤルティの向上を目指すには？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971600" y="2060848"/>
            <a:ext cx="7416824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ライン化</a:t>
            </a:r>
            <a:r>
              <a:rPr kumimoji="1" lang="en-US" altLang="ja-JP" sz="2400" dirty="0" smtClean="0">
                <a:latin typeface="+mj-ea"/>
                <a:ea typeface="+mj-ea"/>
              </a:rPr>
              <a:t>(</a:t>
            </a:r>
            <a:r>
              <a:rPr lang="ja-JP" altLang="en-US" sz="2400" dirty="0" smtClean="0">
                <a:latin typeface="+mj-ea"/>
                <a:ea typeface="+mj-ea"/>
              </a:rPr>
              <a:t>多</a:t>
            </a:r>
            <a:r>
              <a:rPr kumimoji="1" lang="ja-JP" altLang="en-US" sz="2400" dirty="0" smtClean="0">
                <a:latin typeface="+mj-ea"/>
                <a:ea typeface="+mj-ea"/>
              </a:rPr>
              <a:t>ブランド化</a:t>
            </a:r>
            <a:r>
              <a:rPr kumimoji="1" lang="en-US" altLang="ja-JP" sz="2400" dirty="0" smtClean="0">
                <a:latin typeface="+mj-ea"/>
                <a:ea typeface="+mj-ea"/>
              </a:rPr>
              <a:t>)</a:t>
            </a:r>
            <a:r>
              <a:rPr kumimoji="1" lang="ja-JP" altLang="en-US" sz="2400" dirty="0" smtClean="0">
                <a:latin typeface="+mj-ea"/>
                <a:ea typeface="+mj-ea"/>
              </a:rPr>
              <a:t>が見られないところが多い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355976" y="3284984"/>
            <a:ext cx="432048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爆発 1 15"/>
          <p:cNvSpPr/>
          <p:nvPr/>
        </p:nvSpPr>
        <p:spPr>
          <a:xfrm>
            <a:off x="1403648" y="3284984"/>
            <a:ext cx="6480720" cy="1872208"/>
          </a:xfrm>
          <a:prstGeom prst="irregularSeal1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+mj-ea"/>
                <a:ea typeface="+mj-ea"/>
              </a:rPr>
              <a:t>第</a:t>
            </a:r>
            <a:r>
              <a:rPr kumimoji="1" lang="en-US" altLang="ja-JP" sz="2000" dirty="0" smtClean="0">
                <a:latin typeface="+mj-ea"/>
                <a:ea typeface="+mj-ea"/>
              </a:rPr>
              <a:t>3</a:t>
            </a:r>
            <a:r>
              <a:rPr kumimoji="1" lang="ja-JP" altLang="en-US" sz="2000" dirty="0" smtClean="0">
                <a:latin typeface="+mj-ea"/>
                <a:ea typeface="+mj-ea"/>
              </a:rPr>
              <a:t>段階を満たしていない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323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問題意識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 smtClean="0"/>
              <a:t>　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16632"/>
            <a:ext cx="576064" cy="806247"/>
          </a:xfrm>
          <a:prstGeom prst="rect">
            <a:avLst/>
          </a:prstGeom>
          <a:noFill/>
        </p:spPr>
      </p:pic>
      <p:sp>
        <p:nvSpPr>
          <p:cNvPr id="5" name="対角する 2 つの角を切り取った四角形 4"/>
          <p:cNvSpPr/>
          <p:nvPr/>
        </p:nvSpPr>
        <p:spPr>
          <a:xfrm>
            <a:off x="971600" y="1988840"/>
            <a:ext cx="7416824" cy="3960440"/>
          </a:xfrm>
          <a:prstGeom prst="snip2DiagRect">
            <a:avLst/>
          </a:prstGeom>
          <a:gradFill flip="none" rotWithShape="1">
            <a:gsLst>
              <a:gs pos="0">
                <a:schemeClr val="accent6">
                  <a:tint val="50000"/>
                  <a:satMod val="30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  <a:lin ang="5400000" scaled="1"/>
            <a:tileRect/>
          </a:gradFill>
          <a:ln w="76200" cmpd="thickThin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4000" dirty="0" smtClean="0">
                <a:latin typeface="+mj-ea"/>
                <a:ea typeface="+mj-ea"/>
              </a:rPr>
              <a:t>中小規模の</a:t>
            </a:r>
            <a:r>
              <a:rPr lang="en-US" altLang="ja-JP" sz="4000" dirty="0" smtClean="0">
                <a:latin typeface="+mj-ea"/>
                <a:ea typeface="+mj-ea"/>
              </a:rPr>
              <a:t>PB</a:t>
            </a:r>
            <a:r>
              <a:rPr lang="ja-JP" altLang="en-US" sz="4000" dirty="0" smtClean="0">
                <a:latin typeface="+mj-ea"/>
                <a:ea typeface="+mj-ea"/>
              </a:rPr>
              <a:t>において</a:t>
            </a:r>
            <a:endParaRPr lang="en-US" altLang="ja-JP" sz="40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4000" dirty="0" smtClean="0">
                <a:latin typeface="+mj-ea"/>
                <a:ea typeface="+mj-ea"/>
              </a:rPr>
              <a:t>ストア・ロイヤルティを向上させるにはどのようにすればよいか？</a:t>
            </a:r>
            <a:endParaRPr kumimoji="1" lang="ja-JP" altLang="en-US" sz="4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33191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lang="ja-JP" altLang="en-US" dirty="0">
                <a:latin typeface="HG丸ｺﾞｼｯｸM-PRO" pitchFamily="50" charset="-128"/>
                <a:ea typeface="HG丸ｺﾞｼｯｸM-PRO" pitchFamily="50" charset="-128"/>
              </a:rPr>
              <a:t>目次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16632"/>
            <a:ext cx="576064" cy="806247"/>
          </a:xfrm>
          <a:prstGeom prst="rect">
            <a:avLst/>
          </a:prstGeom>
          <a:noFill/>
        </p:spPr>
      </p:pic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ja-JP" altLang="en-US" dirty="0" smtClean="0"/>
              <a:t>はじめに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プライベート・ブランド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企業の狙い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現状</a:t>
            </a:r>
            <a:endParaRPr lang="en-US" altLang="ja-JP" dirty="0" smtClean="0"/>
          </a:p>
          <a:p>
            <a:r>
              <a:rPr kumimoji="1" lang="ja-JP" altLang="en-US" dirty="0"/>
              <a:t>問題</a:t>
            </a:r>
            <a:r>
              <a:rPr kumimoji="1" lang="ja-JP" altLang="en-US" dirty="0" smtClean="0"/>
              <a:t>意識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ストア・ロイヤルティ</a:t>
            </a:r>
            <a:endParaRPr lang="en-US" altLang="ja-JP" dirty="0" smtClean="0"/>
          </a:p>
          <a:p>
            <a:r>
              <a:rPr kumimoji="1" lang="ja-JP" altLang="en-US" dirty="0"/>
              <a:t>研究</a:t>
            </a:r>
            <a:r>
              <a:rPr kumimoji="1" lang="ja-JP" altLang="en-US" dirty="0" smtClean="0"/>
              <a:t>目的</a:t>
            </a:r>
            <a:endParaRPr kumimoji="1" lang="en-US" altLang="ja-JP" dirty="0" smtClean="0"/>
          </a:p>
          <a:p>
            <a:r>
              <a:rPr lang="ja-JP" altLang="en-US" dirty="0"/>
              <a:t>仮説の</a:t>
            </a:r>
            <a:r>
              <a:rPr lang="ja-JP" altLang="en-US" dirty="0" smtClean="0"/>
              <a:t>導出</a:t>
            </a:r>
            <a:r>
              <a:rPr lang="ja-JP" altLang="en-US" dirty="0"/>
              <a:t>・</a:t>
            </a:r>
            <a:r>
              <a:rPr kumimoji="1" lang="ja-JP" altLang="en-US" dirty="0" smtClean="0"/>
              <a:t>仮説</a:t>
            </a:r>
            <a:endParaRPr kumimoji="1" lang="en-US" altLang="ja-JP" dirty="0" smtClean="0"/>
          </a:p>
          <a:p>
            <a:r>
              <a:rPr lang="ja-JP" altLang="en-US" dirty="0" smtClean="0"/>
              <a:t>仮説の検証</a:t>
            </a:r>
            <a:endParaRPr lang="en-US" altLang="ja-JP" dirty="0" smtClean="0"/>
          </a:p>
          <a:p>
            <a:r>
              <a:rPr kumimoji="1" lang="ja-JP" altLang="en-US" dirty="0" smtClean="0"/>
              <a:t>インプリケーション</a:t>
            </a:r>
            <a:endParaRPr kumimoji="1" lang="en-US" altLang="ja-JP" dirty="0" smtClean="0"/>
          </a:p>
          <a:p>
            <a:r>
              <a:rPr lang="ja-JP" altLang="en-US" dirty="0"/>
              <a:t>参考</a:t>
            </a:r>
            <a:r>
              <a:rPr lang="ja-JP" altLang="en-US" dirty="0" smtClean="0"/>
              <a:t>文献</a:t>
            </a:r>
            <a:r>
              <a:rPr lang="ja-JP" altLang="en-US" dirty="0"/>
              <a:t>一覧</a:t>
            </a:r>
            <a:endParaRPr kumimoji="1" lang="ja-JP" altLang="en-US" dirty="0"/>
          </a:p>
        </p:txBody>
      </p:sp>
      <p:pic>
        <p:nvPicPr>
          <p:cNvPr id="2061" name="Picture 13" descr="C:\Documents and Settings\bc1000795\Local Settings\Temporary Internet Files\Content.IE5\9C43WGEA\MC90003721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72200" y="1484784"/>
            <a:ext cx="2538019" cy="1682800"/>
          </a:xfrm>
          <a:prstGeom prst="rect">
            <a:avLst/>
          </a:prstGeom>
          <a:noFill/>
        </p:spPr>
      </p:pic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ストア・ロイヤルティ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ストア・ロイヤルティとは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*特定の店舗に対して顧客が持つ忠誠度や信頼度、愛顧度</a:t>
            </a: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*小売業において重要な経営戦略のひとつ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 dirty="0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804248" y="6093296"/>
            <a:ext cx="19442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kumimoji="1" lang="ja-JP" altLang="en-US" sz="1100" dirty="0" smtClean="0"/>
              <a:t>マネー用語辞典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26" name="角丸四角形 25"/>
          <p:cNvSpPr/>
          <p:nvPr/>
        </p:nvSpPr>
        <p:spPr>
          <a:xfrm>
            <a:off x="827584" y="3501008"/>
            <a:ext cx="7848872" cy="187220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+mj-ea"/>
                <a:ea typeface="+mj-ea"/>
              </a:rPr>
              <a:t>*ストア・ロイヤルティが高まると、顧客が購入時に優先</a:t>
            </a:r>
            <a:r>
              <a:rPr lang="ja-JP" altLang="en-US" sz="2000" dirty="0" smtClean="0">
                <a:latin typeface="+mj-ea"/>
                <a:ea typeface="+mj-ea"/>
              </a:rPr>
              <a:t>して</a:t>
            </a:r>
            <a:endParaRPr lang="en-US" altLang="ja-JP" sz="2000" dirty="0" smtClean="0">
              <a:latin typeface="+mj-ea"/>
              <a:ea typeface="+mj-ea"/>
            </a:endParaRPr>
          </a:p>
          <a:p>
            <a:pPr algn="ctr"/>
            <a:r>
              <a:rPr lang="ja-JP" altLang="en-US" sz="2000" dirty="0" smtClean="0">
                <a:latin typeface="+mj-ea"/>
                <a:ea typeface="+mj-ea"/>
              </a:rPr>
              <a:t>特定の店舗を選ぶ傾向の高まりが期待できる</a:t>
            </a:r>
            <a:endParaRPr lang="en-US" altLang="ja-JP" sz="2000" dirty="0" smtClean="0">
              <a:latin typeface="+mj-ea"/>
              <a:ea typeface="+mj-ea"/>
            </a:endParaRPr>
          </a:p>
          <a:p>
            <a:pPr algn="ctr"/>
            <a:endParaRPr lang="en-US" altLang="ja-JP" sz="20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000" dirty="0" smtClean="0">
                <a:latin typeface="+mj-ea"/>
                <a:ea typeface="+mj-ea"/>
              </a:rPr>
              <a:t>*その結果、継続的に購入を行う固定客の確保や</a:t>
            </a:r>
            <a:endParaRPr kumimoji="1" lang="en-US" altLang="ja-JP" sz="20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000" dirty="0" smtClean="0">
                <a:latin typeface="+mj-ea"/>
                <a:ea typeface="+mj-ea"/>
              </a:rPr>
              <a:t>長期での店舗の繁栄につながる</a:t>
            </a:r>
            <a:endParaRPr kumimoji="1" lang="ja-JP" altLang="en-US" sz="2000" dirty="0">
              <a:latin typeface="+mj-ea"/>
              <a:ea typeface="+mj-ea"/>
            </a:endParaRPr>
          </a:p>
        </p:txBody>
      </p:sp>
      <p:pic>
        <p:nvPicPr>
          <p:cNvPr id="27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6632"/>
            <a:ext cx="576064" cy="8062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712579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ストア・ロイヤルティを高める要因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>
            <a:noAutofit/>
          </a:bodyPr>
          <a:lstStyle/>
          <a:p>
            <a:r>
              <a:rPr lang="ja-JP" altLang="en-US" sz="3200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sz="3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83568" y="2060848"/>
            <a:ext cx="1944216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+mj-ea"/>
                <a:ea typeface="+mj-ea"/>
              </a:rPr>
              <a:t>店舗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9" name="円/楕円 18"/>
          <p:cNvSpPr/>
          <p:nvPr/>
        </p:nvSpPr>
        <p:spPr>
          <a:xfrm>
            <a:off x="2699792" y="2060848"/>
            <a:ext cx="2007840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商品</a:t>
            </a:r>
            <a:endParaRPr lang="en-US" altLang="ja-JP" sz="24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400" dirty="0">
                <a:latin typeface="+mj-ea"/>
                <a:ea typeface="+mj-ea"/>
              </a:rPr>
              <a:t>サービス</a:t>
            </a:r>
          </a:p>
        </p:txBody>
      </p:sp>
      <p:sp>
        <p:nvSpPr>
          <p:cNvPr id="20" name="円/楕円 19"/>
          <p:cNvSpPr/>
          <p:nvPr/>
        </p:nvSpPr>
        <p:spPr>
          <a:xfrm>
            <a:off x="4788024" y="2060848"/>
            <a:ext cx="2007840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価格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2" name="円/楕円 21"/>
          <p:cNvSpPr/>
          <p:nvPr/>
        </p:nvSpPr>
        <p:spPr>
          <a:xfrm>
            <a:off x="6876256" y="2060848"/>
            <a:ext cx="2007840" cy="115212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+mj-ea"/>
                <a:ea typeface="+mj-ea"/>
              </a:rPr>
              <a:t>販売促進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6" name="屈折矢印 15"/>
          <p:cNvSpPr/>
          <p:nvPr/>
        </p:nvSpPr>
        <p:spPr>
          <a:xfrm rot="5400000">
            <a:off x="1133618" y="3302986"/>
            <a:ext cx="468052" cy="504056"/>
          </a:xfrm>
          <a:prstGeom prst="bentUpArrow">
            <a:avLst>
              <a:gd name="adj1" fmla="val 25000"/>
              <a:gd name="adj2" fmla="val 33255"/>
              <a:gd name="adj3" fmla="val 25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63688" y="3399383"/>
            <a:ext cx="6340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消費者のストア・イメージのポイントとなる</a:t>
            </a:r>
            <a:endParaRPr kumimoji="1" lang="ja-JP" altLang="en-US" sz="2400" dirty="0"/>
          </a:p>
        </p:txBody>
      </p:sp>
      <p:sp>
        <p:nvSpPr>
          <p:cNvPr id="18" name="角丸四角形 17"/>
          <p:cNvSpPr/>
          <p:nvPr/>
        </p:nvSpPr>
        <p:spPr>
          <a:xfrm>
            <a:off x="827584" y="4257966"/>
            <a:ext cx="7776864" cy="136815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+mj-ea"/>
                <a:ea typeface="+mj-ea"/>
              </a:rPr>
              <a:t>このような基準によって消費者は店舗を選択し、買物行動に移る。</a:t>
            </a:r>
          </a:p>
          <a:p>
            <a:pPr algn="ctr"/>
            <a:r>
              <a:rPr lang="ja-JP" altLang="en-US" sz="2000" dirty="0">
                <a:latin typeface="+mj-ea"/>
                <a:ea typeface="+mj-ea"/>
              </a:rPr>
              <a:t>買物行動は商品の選択によって一応終了するが、買物に対する</a:t>
            </a:r>
          </a:p>
          <a:p>
            <a:pPr algn="ctr"/>
            <a:r>
              <a:rPr lang="ja-JP" altLang="en-US" sz="2000" dirty="0">
                <a:latin typeface="+mj-ea"/>
                <a:ea typeface="+mj-ea"/>
              </a:rPr>
              <a:t>満足度やストア・ロイヤルティなどの事後的な意識は持続される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07645" y="5399638"/>
            <a:ext cx="3865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消費者購買</a:t>
            </a:r>
            <a:r>
              <a:rPr lang="ja-JP" altLang="en-US" sz="1100" dirty="0" smtClean="0"/>
              <a:t>行動　小売</a:t>
            </a:r>
            <a:r>
              <a:rPr lang="ja-JP" altLang="en-US" sz="1100" dirty="0"/>
              <a:t>マーケティングへの写像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="" xmlns:p14="http://schemas.microsoft.com/office/powerpoint/2010/main" val="40712579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PB</a:t>
            </a:r>
            <a:r>
              <a:rPr lang="ja-JP" altLang="en-US" sz="2400" dirty="0" smtClean="0"/>
              <a:t>の商品としての魅力</a:t>
            </a:r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pPr marL="0" indent="0" algn="ctr">
              <a:buNone/>
            </a:pPr>
            <a:r>
              <a:rPr lang="ja-JP" altLang="en-US" sz="2400" dirty="0" smtClean="0"/>
              <a:t>消費者は</a:t>
            </a:r>
            <a:r>
              <a:rPr lang="en-US" altLang="ja-JP" sz="2400" dirty="0" smtClean="0"/>
              <a:t>NB</a:t>
            </a:r>
            <a:r>
              <a:rPr lang="ja-JP" altLang="en-US" sz="2400" dirty="0" smtClean="0"/>
              <a:t>に対して強いロイヤルティを抱いている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1187624" y="2060848"/>
            <a:ext cx="6768752" cy="129614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消費者</a:t>
            </a:r>
            <a:r>
              <a:rPr kumimoji="1" lang="en-US" altLang="ja-JP" sz="2400" dirty="0" smtClean="0">
                <a:latin typeface="+mj-ea"/>
                <a:ea typeface="+mj-ea"/>
              </a:rPr>
              <a:t>…</a:t>
            </a:r>
            <a:r>
              <a:rPr kumimoji="1" lang="ja-JP" altLang="en-US" sz="2400" dirty="0" smtClean="0">
                <a:latin typeface="+mj-ea"/>
                <a:ea typeface="+mj-ea"/>
              </a:rPr>
              <a:t>高品質志向＆新しいもの好き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⇒</a:t>
            </a:r>
            <a:r>
              <a:rPr lang="en-US" altLang="ja-JP" sz="2400" dirty="0" smtClean="0">
                <a:latin typeface="+mj-ea"/>
                <a:ea typeface="+mj-ea"/>
              </a:rPr>
              <a:t>NB</a:t>
            </a:r>
            <a:r>
              <a:rPr lang="ja-JP" altLang="en-US" sz="2400" dirty="0" smtClean="0">
                <a:latin typeface="+mj-ea"/>
                <a:ea typeface="+mj-ea"/>
              </a:rPr>
              <a:t>が頻繁に新商品を出す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3" name="上下矢印 2"/>
          <p:cNvSpPr/>
          <p:nvPr/>
        </p:nvSpPr>
        <p:spPr>
          <a:xfrm>
            <a:off x="4319972" y="3933056"/>
            <a:ext cx="504056" cy="648072"/>
          </a:xfrm>
          <a:prstGeom prst="upDownArrow">
            <a:avLst>
              <a:gd name="adj1" fmla="val 50000"/>
              <a:gd name="adj2" fmla="val 3978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1187624" y="4781659"/>
            <a:ext cx="6768752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2400" dirty="0" smtClean="0">
                <a:latin typeface="+mj-ea"/>
                <a:ea typeface="+mj-ea"/>
              </a:rPr>
              <a:t>PB…</a:t>
            </a:r>
            <a:r>
              <a:rPr kumimoji="1" lang="ja-JP" altLang="en-US" sz="2400" dirty="0" smtClean="0">
                <a:latin typeface="+mj-ea"/>
                <a:ea typeface="+mj-ea"/>
              </a:rPr>
              <a:t>低価格＝低品質というイメージ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⇒「安かろう、悪かろう」の印象がある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851920" y="3090569"/>
            <a:ext cx="40095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lang="en-US" altLang="ja-JP" sz="1100" dirty="0"/>
              <a:t>『PB</a:t>
            </a:r>
            <a:r>
              <a:rPr lang="ja-JP" altLang="en-US" sz="1100" dirty="0"/>
              <a:t>の新しい発展段階における消費者の意識と行動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pic>
        <p:nvPicPr>
          <p:cNvPr id="14" name="Picture 2" descr="C:\Documents and Settings\bc1000795\Local Settings\Temporary Internet Files\Content.IE5\49PGDNPH\MC9003977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457" y="4235197"/>
            <a:ext cx="1267358" cy="10396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4662125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参考：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に関する調査</a:t>
            </a:r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*「安価である」というイメージが非常に強い</a:t>
            </a:r>
            <a:endParaRPr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sz="2400" dirty="0" smtClean="0"/>
              <a:t>*「品質がいい」というイメージは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割程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99592" y="2132856"/>
            <a:ext cx="7776864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PB</a:t>
            </a:r>
            <a:r>
              <a:rPr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商品に持つイメージ</a:t>
            </a:r>
            <a:endParaRPr lang="en-US" altLang="ja-JP" sz="2400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「価格が割安」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81%</a:t>
            </a:r>
          </a:p>
          <a:p>
            <a:pPr algn="ctr"/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｢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品質がいい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｣｢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種類が豊富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｣｢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消費者視点で開発されている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｣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：各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～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割</a:t>
            </a:r>
            <a:endParaRPr lang="en-US" altLang="ja-JP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358214" y="4684947"/>
            <a:ext cx="4608512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+mn-ea"/>
              </a:rPr>
              <a:t>●調査概要</a:t>
            </a:r>
            <a:endParaRPr kumimoji="1" lang="en-US" altLang="ja-JP" sz="1400" dirty="0" smtClean="0">
              <a:latin typeface="+mn-ea"/>
            </a:endParaRPr>
          </a:p>
          <a:p>
            <a:r>
              <a:rPr kumimoji="1" lang="ja-JP" altLang="en-US" sz="1200" dirty="0" smtClean="0">
                <a:latin typeface="+mn-ea"/>
              </a:rPr>
              <a:t>*</a:t>
            </a:r>
            <a:r>
              <a:rPr kumimoji="1" lang="en-US" altLang="ja-JP" sz="1200" dirty="0" smtClean="0">
                <a:latin typeface="+mn-ea"/>
              </a:rPr>
              <a:t>2011</a:t>
            </a:r>
            <a:r>
              <a:rPr kumimoji="1" lang="ja-JP" altLang="en-US" sz="1200" dirty="0" smtClean="0">
                <a:latin typeface="+mn-ea"/>
              </a:rPr>
              <a:t>年</a:t>
            </a:r>
            <a:endParaRPr kumimoji="1" lang="en-US" altLang="ja-JP" sz="1200" dirty="0" smtClean="0">
              <a:latin typeface="+mn-ea"/>
            </a:endParaRPr>
          </a:p>
          <a:p>
            <a:r>
              <a:rPr lang="en-US" altLang="ja-JP" sz="1200" dirty="0" smtClean="0">
                <a:latin typeface="+mn-ea"/>
              </a:rPr>
              <a:t>【</a:t>
            </a:r>
            <a:r>
              <a:rPr lang="ja-JP" altLang="en-US" sz="1200" dirty="0" smtClean="0">
                <a:latin typeface="+mn-ea"/>
              </a:rPr>
              <a:t>調査対象</a:t>
            </a:r>
            <a:r>
              <a:rPr lang="en-US" altLang="ja-JP" sz="1200" dirty="0" smtClean="0">
                <a:latin typeface="+mn-ea"/>
              </a:rPr>
              <a:t>】</a:t>
            </a:r>
            <a:r>
              <a:rPr lang="ja-JP" altLang="en-US" sz="1200" dirty="0" smtClean="0">
                <a:latin typeface="+mn-ea"/>
              </a:rPr>
              <a:t>　「ＭｙＶｏｉｃｅ」のアンケートモニター</a:t>
            </a:r>
            <a:br>
              <a:rPr lang="ja-JP" altLang="en-US" sz="1200" dirty="0" smtClean="0">
                <a:latin typeface="+mn-ea"/>
              </a:rPr>
            </a:br>
            <a:r>
              <a:rPr lang="en-US" altLang="ja-JP" sz="1200" dirty="0" smtClean="0">
                <a:latin typeface="+mn-ea"/>
              </a:rPr>
              <a:t>【</a:t>
            </a:r>
            <a:r>
              <a:rPr lang="ja-JP" altLang="en-US" sz="1200" dirty="0" smtClean="0">
                <a:latin typeface="+mn-ea"/>
              </a:rPr>
              <a:t>調査方法</a:t>
            </a:r>
            <a:r>
              <a:rPr lang="en-US" altLang="ja-JP" sz="1200" dirty="0" smtClean="0">
                <a:latin typeface="+mn-ea"/>
              </a:rPr>
              <a:t>】</a:t>
            </a:r>
            <a:r>
              <a:rPr lang="ja-JP" altLang="en-US" sz="1200" dirty="0" smtClean="0">
                <a:latin typeface="+mn-ea"/>
              </a:rPr>
              <a:t>　インターネット調査（ネットリサーチ）</a:t>
            </a:r>
            <a:br>
              <a:rPr lang="ja-JP" altLang="en-US" sz="1200" dirty="0" smtClean="0">
                <a:latin typeface="+mn-ea"/>
              </a:rPr>
            </a:br>
            <a:r>
              <a:rPr lang="en-US" altLang="ja-JP" sz="1200" dirty="0" smtClean="0">
                <a:latin typeface="+mn-ea"/>
              </a:rPr>
              <a:t>【</a:t>
            </a:r>
            <a:r>
              <a:rPr lang="ja-JP" altLang="en-US" sz="1200" dirty="0" smtClean="0">
                <a:latin typeface="+mn-ea"/>
              </a:rPr>
              <a:t>調査時期</a:t>
            </a:r>
            <a:r>
              <a:rPr lang="en-US" altLang="ja-JP" sz="1200" dirty="0" smtClean="0">
                <a:latin typeface="+mn-ea"/>
              </a:rPr>
              <a:t>】</a:t>
            </a:r>
            <a:r>
              <a:rPr lang="ja-JP" altLang="en-US" sz="1200" dirty="0" smtClean="0">
                <a:latin typeface="+mn-ea"/>
              </a:rPr>
              <a:t>　</a:t>
            </a:r>
            <a:r>
              <a:rPr lang="en-US" altLang="ja-JP" sz="1200" dirty="0" smtClean="0">
                <a:latin typeface="+mn-ea"/>
              </a:rPr>
              <a:t>2011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en-US" altLang="ja-JP" sz="1200" dirty="0" smtClean="0">
                <a:latin typeface="+mn-ea"/>
              </a:rPr>
              <a:t>11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en-US" altLang="ja-JP" sz="1200" dirty="0" smtClean="0">
                <a:latin typeface="+mn-ea"/>
              </a:rPr>
              <a:t>1</a:t>
            </a:r>
            <a:r>
              <a:rPr lang="ja-JP" altLang="en-US" sz="1200" dirty="0" smtClean="0">
                <a:latin typeface="+mn-ea"/>
              </a:rPr>
              <a:t>日～</a:t>
            </a:r>
            <a:r>
              <a:rPr lang="en-US" altLang="ja-JP" sz="1200" dirty="0" smtClean="0">
                <a:latin typeface="+mn-ea"/>
              </a:rPr>
              <a:t>11</a:t>
            </a:r>
            <a:r>
              <a:rPr lang="ja-JP" altLang="en-US" sz="1200" dirty="0" smtClean="0">
                <a:latin typeface="+mn-ea"/>
              </a:rPr>
              <a:t>月</a:t>
            </a:r>
            <a:r>
              <a:rPr lang="en-US" altLang="ja-JP" sz="1200" dirty="0" smtClean="0">
                <a:latin typeface="+mn-ea"/>
              </a:rPr>
              <a:t>5</a:t>
            </a:r>
            <a:r>
              <a:rPr lang="ja-JP" altLang="en-US" sz="1200" dirty="0" smtClean="0">
                <a:latin typeface="+mn-ea"/>
              </a:rPr>
              <a:t>日</a:t>
            </a:r>
            <a:br>
              <a:rPr lang="ja-JP" altLang="en-US" sz="1200" dirty="0" smtClean="0">
                <a:latin typeface="+mn-ea"/>
              </a:rPr>
            </a:br>
            <a:r>
              <a:rPr lang="en-US" altLang="ja-JP" sz="1200" dirty="0" smtClean="0">
                <a:latin typeface="+mn-ea"/>
              </a:rPr>
              <a:t>【</a:t>
            </a:r>
            <a:r>
              <a:rPr lang="ja-JP" altLang="en-US" sz="1200" dirty="0" smtClean="0">
                <a:latin typeface="+mn-ea"/>
              </a:rPr>
              <a:t>調査機関</a:t>
            </a:r>
            <a:r>
              <a:rPr lang="en-US" altLang="ja-JP" sz="1200" dirty="0" smtClean="0">
                <a:latin typeface="+mn-ea"/>
              </a:rPr>
              <a:t>】</a:t>
            </a:r>
            <a:r>
              <a:rPr lang="ja-JP" altLang="en-US" sz="1200" dirty="0" smtClean="0">
                <a:latin typeface="+mn-ea"/>
              </a:rPr>
              <a:t>　マイボイスコム株式会社</a:t>
            </a:r>
            <a:br>
              <a:rPr lang="ja-JP" altLang="en-US" sz="1200" dirty="0" smtClean="0">
                <a:latin typeface="+mn-ea"/>
              </a:rPr>
            </a:br>
            <a:r>
              <a:rPr lang="en-US" altLang="ja-JP" sz="1200" dirty="0" smtClean="0">
                <a:latin typeface="+mn-ea"/>
              </a:rPr>
              <a:t>【</a:t>
            </a:r>
            <a:r>
              <a:rPr lang="ja-JP" altLang="en-US" sz="1200" dirty="0" smtClean="0">
                <a:latin typeface="+mn-ea"/>
              </a:rPr>
              <a:t>回答者数</a:t>
            </a:r>
            <a:r>
              <a:rPr lang="en-US" altLang="ja-JP" sz="1200" dirty="0" smtClean="0">
                <a:latin typeface="+mn-ea"/>
              </a:rPr>
              <a:t>】</a:t>
            </a:r>
            <a:r>
              <a:rPr lang="ja-JP" altLang="en-US" sz="1200" dirty="0" smtClean="0">
                <a:latin typeface="+mn-ea"/>
              </a:rPr>
              <a:t>　</a:t>
            </a:r>
            <a:r>
              <a:rPr lang="en-US" altLang="ja-JP" sz="1200" dirty="0" smtClean="0">
                <a:latin typeface="+mn-ea"/>
              </a:rPr>
              <a:t>11,892</a:t>
            </a:r>
            <a:r>
              <a:rPr lang="ja-JP" altLang="en-US" sz="1200" dirty="0" smtClean="0">
                <a:latin typeface="+mn-ea"/>
              </a:rPr>
              <a:t>名 </a:t>
            </a:r>
            <a:endParaRPr kumimoji="1" lang="ja-JP" altLang="en-US" sz="1200" dirty="0">
              <a:latin typeface="+mn-ea"/>
            </a:endParaRPr>
          </a:p>
        </p:txBody>
      </p:sp>
      <p:pic>
        <p:nvPicPr>
          <p:cNvPr id="1026" name="Picture 2" descr="C:\Users\Owner\AppData\Local\Microsoft\Windows\Temporary Internet Files\Content.IE5\98AXW4CB\MC90036081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758523"/>
            <a:ext cx="1514406" cy="19888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Owner\AppData\Local\Microsoft\Windows\Temporary Internet Files\Content.IE5\GPIYS2W4\MP90039890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816769"/>
            <a:ext cx="1222792" cy="11521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091513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品質と価格</a:t>
            </a:r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pPr marL="0" indent="0" algn="ctr">
              <a:buNone/>
            </a:pPr>
            <a:r>
              <a:rPr lang="en-US" altLang="ja-JP" sz="2400" dirty="0" smtClean="0"/>
              <a:t>PB</a:t>
            </a:r>
            <a:r>
              <a:rPr lang="ja-JP" altLang="en-US" sz="2400" dirty="0" smtClean="0"/>
              <a:t>が高品質であることはイメージとして</a:t>
            </a:r>
            <a:r>
              <a:rPr lang="ja-JP" altLang="en-US" sz="2400" dirty="0"/>
              <a:t>湧き</a:t>
            </a:r>
            <a:r>
              <a:rPr lang="ja-JP" altLang="en-US" sz="2400" dirty="0" smtClean="0"/>
              <a:t>にくい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1 つの角を切り取った四角形 1"/>
          <p:cNvSpPr/>
          <p:nvPr/>
        </p:nvSpPr>
        <p:spPr>
          <a:xfrm>
            <a:off x="1115616" y="2132856"/>
            <a:ext cx="7272808" cy="1800200"/>
          </a:xfrm>
          <a:prstGeom prst="snip1Rect">
            <a:avLst/>
          </a:prstGeom>
          <a:ln w="76200" cmpd="thickThin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価格が品質の代理指標となるとき、消費者は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kumimoji="1" lang="en-US" altLang="ja-JP" sz="2400" dirty="0" smtClean="0">
                <a:latin typeface="+mj-ea"/>
                <a:ea typeface="+mj-ea"/>
              </a:rPr>
              <a:t>NB</a:t>
            </a:r>
            <a:r>
              <a:rPr kumimoji="1" lang="ja-JP" altLang="en-US" sz="2400" dirty="0" smtClean="0">
                <a:latin typeface="+mj-ea"/>
                <a:ea typeface="+mj-ea"/>
              </a:rPr>
              <a:t>商品よりも価格の低い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r>
              <a:rPr kumimoji="1" lang="ja-JP" altLang="en-US" sz="2400" dirty="0" smtClean="0">
                <a:latin typeface="+mj-ea"/>
                <a:ea typeface="+mj-ea"/>
              </a:rPr>
              <a:t>商品の品質を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低いとイメージする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69693" y="3653754"/>
            <a:ext cx="32894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lang="en-US" altLang="ja-JP" sz="1100" dirty="0"/>
              <a:t>『PB</a:t>
            </a:r>
            <a:r>
              <a:rPr lang="ja-JP" altLang="en-US" sz="1100" dirty="0"/>
              <a:t>戦略 </a:t>
            </a:r>
            <a:r>
              <a:rPr lang="en-US" altLang="ja-JP" sz="1100" dirty="0"/>
              <a:t>―</a:t>
            </a:r>
            <a:r>
              <a:rPr lang="ja-JP" altLang="en-US" sz="1100" dirty="0"/>
              <a:t>その構造とダイナミクス</a:t>
            </a:r>
            <a:r>
              <a:rPr lang="en-US" altLang="ja-JP" sz="1100" dirty="0"/>
              <a:t>―』</a:t>
            </a:r>
            <a:endParaRPr kumimoji="1" lang="ja-JP" altLang="en-US" sz="1100" dirty="0"/>
          </a:p>
        </p:txBody>
      </p:sp>
      <p:sp>
        <p:nvSpPr>
          <p:cNvPr id="3" name="下矢印 2"/>
          <p:cNvSpPr/>
          <p:nvPr/>
        </p:nvSpPr>
        <p:spPr>
          <a:xfrm>
            <a:off x="4355976" y="4293096"/>
            <a:ext cx="396044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Users\Owner\AppData\Local\Microsoft\Windows\Temporary Internet Files\Content.IE5\98AXW4CB\MC900239195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168189"/>
            <a:ext cx="1666072" cy="150117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0695949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食に関する意識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価格をメインで販促を行う低価格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は、価格が代理指標となるとき、品質が低いとみなされ、今後支持を得られなくなる可能性があるのでは？</a:t>
            </a: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参考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今後の食の志向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平成</a:t>
            </a:r>
            <a:r>
              <a:rPr lang="en-US" altLang="ja-JP" sz="2400" dirty="0" smtClean="0"/>
              <a:t>23</a:t>
            </a:r>
            <a:r>
              <a:rPr lang="ja-JP" altLang="en-US" sz="2400" dirty="0" smtClean="0"/>
              <a:t>年度</a:t>
            </a:r>
            <a:r>
              <a:rPr lang="en-US" altLang="ja-JP" sz="2400" dirty="0" smtClean="0"/>
              <a:t>7</a:t>
            </a:r>
            <a:r>
              <a:rPr lang="ja-JP" altLang="en-US" sz="2400" dirty="0" smtClean="0"/>
              <a:t>月のデータでは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</a:t>
            </a:r>
            <a:r>
              <a:rPr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健康＞安全＞経済性</a:t>
            </a:r>
            <a:r>
              <a:rPr lang="ja-JP" altLang="en-US" sz="2400" dirty="0" smtClean="0"/>
              <a:t>　となっており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以前ほど「安い」ことに重視する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消費者は若干減少傾向にある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771800" y="6021288"/>
            <a:ext cx="31683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kumimoji="1" lang="ja-JP" altLang="en-US" sz="1100" dirty="0" smtClean="0"/>
              <a:t>日本政策金融公庫　消費者動向調査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05914" y="3429000"/>
            <a:ext cx="2858574" cy="2707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6165304"/>
            <a:ext cx="23717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912323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消費者の食に対する意識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価格から品質へ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899592" y="2204864"/>
            <a:ext cx="7488832" cy="64807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消費者は信頼できる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r>
              <a:rPr kumimoji="1" lang="ja-JP" altLang="en-US" sz="2400" dirty="0" smtClean="0">
                <a:latin typeface="+mj-ea"/>
                <a:ea typeface="+mj-ea"/>
              </a:rPr>
              <a:t>を求めていると考えられる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4" name="下矢印 13"/>
          <p:cNvSpPr/>
          <p:nvPr/>
        </p:nvSpPr>
        <p:spPr>
          <a:xfrm>
            <a:off x="4355976" y="3140968"/>
            <a:ext cx="504056" cy="21602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683568" y="3573016"/>
            <a:ext cx="79208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今までは</a:t>
            </a:r>
            <a:r>
              <a:rPr kumimoji="1" lang="en-US" altLang="ja-JP" sz="2400" dirty="0" smtClean="0">
                <a:latin typeface="+mj-ea"/>
                <a:ea typeface="+mj-ea"/>
              </a:rPr>
              <a:t>NB</a:t>
            </a:r>
            <a:r>
              <a:rPr kumimoji="1" lang="ja-JP" altLang="en-US" sz="2400" dirty="0" smtClean="0">
                <a:latin typeface="+mj-ea"/>
                <a:ea typeface="+mj-ea"/>
              </a:rPr>
              <a:t>はその「信頼」を担ってきたが、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今後</a:t>
            </a:r>
            <a:r>
              <a:rPr lang="en-US" altLang="ja-JP" sz="2400" dirty="0" smtClean="0">
                <a:latin typeface="+mj-ea"/>
                <a:ea typeface="+mj-ea"/>
              </a:rPr>
              <a:t>PB</a:t>
            </a:r>
            <a:r>
              <a:rPr lang="ja-JP" altLang="en-US" sz="2400" dirty="0" smtClean="0">
                <a:latin typeface="+mj-ea"/>
                <a:ea typeface="+mj-ea"/>
              </a:rPr>
              <a:t>がより発展するためにはそれを担う必要がある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1115616" y="4869160"/>
            <a:ext cx="7056784" cy="129614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現在、</a:t>
            </a:r>
            <a:r>
              <a:rPr kumimoji="1" lang="en-US" altLang="ja-JP" sz="2400" dirty="0" smtClean="0">
                <a:latin typeface="+mj-ea"/>
                <a:ea typeface="+mj-ea"/>
              </a:rPr>
              <a:t>NB</a:t>
            </a:r>
            <a:r>
              <a:rPr kumimoji="1" lang="ja-JP" altLang="en-US" sz="2400" dirty="0" smtClean="0">
                <a:latin typeface="+mj-ea"/>
                <a:ea typeface="+mj-ea"/>
              </a:rPr>
              <a:t>に抱いているロイヤルティ</a:t>
            </a:r>
            <a:r>
              <a:rPr kumimoji="1" lang="en-US" altLang="ja-JP" sz="2400" dirty="0" smtClean="0">
                <a:latin typeface="+mj-ea"/>
                <a:ea typeface="+mj-ea"/>
              </a:rPr>
              <a:t>(</a:t>
            </a:r>
            <a:r>
              <a:rPr kumimoji="1" lang="ja-JP" altLang="en-US" sz="2400" dirty="0" smtClean="0">
                <a:latin typeface="+mj-ea"/>
                <a:ea typeface="+mj-ea"/>
              </a:rPr>
              <a:t>信頼度</a:t>
            </a:r>
            <a:r>
              <a:rPr kumimoji="1" lang="en-US" altLang="ja-JP" sz="2400" dirty="0" smtClean="0">
                <a:latin typeface="+mj-ea"/>
                <a:ea typeface="+mj-ea"/>
              </a:rPr>
              <a:t>)</a:t>
            </a:r>
            <a:r>
              <a:rPr kumimoji="1" lang="ja-JP" altLang="en-US" sz="2400" dirty="0" smtClean="0">
                <a:latin typeface="+mj-ea"/>
                <a:ea typeface="+mj-ea"/>
              </a:rPr>
              <a:t>を</a:t>
            </a:r>
            <a:r>
              <a:rPr kumimoji="1" lang="en-US" altLang="ja-JP" sz="2400" dirty="0" smtClean="0">
                <a:latin typeface="+mj-ea"/>
                <a:ea typeface="+mj-ea"/>
              </a:rPr>
              <a:t>PB</a:t>
            </a:r>
            <a:r>
              <a:rPr kumimoji="1" lang="ja-JP" altLang="en-US" sz="2400" dirty="0" err="1" smtClean="0">
                <a:latin typeface="+mj-ea"/>
                <a:ea typeface="+mj-ea"/>
              </a:rPr>
              <a:t>にも</a:t>
            </a:r>
            <a:r>
              <a:rPr kumimoji="1" lang="ja-JP" altLang="en-US" sz="2400" dirty="0" smtClean="0">
                <a:latin typeface="+mj-ea"/>
                <a:ea typeface="+mj-ea"/>
              </a:rPr>
              <a:t>抱いてもらう必要がある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2323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　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研究目的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16632"/>
            <a:ext cx="576064" cy="806247"/>
          </a:xfrm>
          <a:prstGeom prst="rect">
            <a:avLst/>
          </a:prstGeom>
          <a:noFill/>
        </p:spPr>
      </p:pic>
      <p:sp>
        <p:nvSpPr>
          <p:cNvPr id="2" name="対角する 2 つの角を切り取った四角形 1"/>
          <p:cNvSpPr/>
          <p:nvPr/>
        </p:nvSpPr>
        <p:spPr>
          <a:xfrm>
            <a:off x="692319" y="2276872"/>
            <a:ext cx="7799744" cy="3384376"/>
          </a:xfrm>
          <a:prstGeom prst="snip2DiagRect">
            <a:avLst>
              <a:gd name="adj1" fmla="val 0"/>
              <a:gd name="adj2" fmla="val 16667"/>
            </a:avLst>
          </a:prstGeom>
          <a:ln w="76200" cmpd="thickThin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600" dirty="0" smtClean="0">
                <a:latin typeface="+mj-ea"/>
                <a:ea typeface="+mj-ea"/>
              </a:rPr>
              <a:t>中小規模の</a:t>
            </a:r>
            <a:r>
              <a:rPr kumimoji="1" lang="en-US" altLang="ja-JP" sz="3600" dirty="0" smtClean="0">
                <a:latin typeface="+mj-ea"/>
                <a:ea typeface="+mj-ea"/>
              </a:rPr>
              <a:t>PB</a:t>
            </a:r>
            <a:r>
              <a:rPr lang="ja-JP" altLang="en-US" sz="3600" dirty="0" smtClean="0">
                <a:latin typeface="+mj-ea"/>
                <a:ea typeface="+mj-ea"/>
              </a:rPr>
              <a:t>において、</a:t>
            </a:r>
            <a:endParaRPr lang="en-US" altLang="ja-JP" sz="3600" dirty="0" smtClean="0">
              <a:latin typeface="+mj-ea"/>
              <a:ea typeface="+mj-ea"/>
            </a:endParaRPr>
          </a:p>
          <a:p>
            <a:pPr algn="ctr"/>
            <a:r>
              <a:rPr lang="ja-JP" altLang="en-US" sz="3600" dirty="0" smtClean="0">
                <a:latin typeface="+mj-ea"/>
                <a:ea typeface="+mj-ea"/>
              </a:rPr>
              <a:t>ブランド・ロイヤルティがストア・ロイヤルティの形成に与える影響を明らかにする</a:t>
            </a:r>
            <a:endParaRPr lang="en-US" altLang="ja-JP" sz="3600" dirty="0" smtClean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10252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ストア・ロイヤルティから導く仮説に関して考察する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仮説①　自社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のブランド・ロイヤルティの向上は共同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のブランド・ロイヤルティの向上よりも、ストア・ロイヤルティの向上を促す</a:t>
            </a:r>
            <a:endParaRPr lang="en-US" altLang="ja-JP" sz="2400" dirty="0" smtClean="0"/>
          </a:p>
          <a:p>
            <a:endParaRPr lang="en-US" altLang="ja-JP" sz="2400" dirty="0" smtClean="0"/>
          </a:p>
          <a:p>
            <a:r>
              <a:rPr lang="ja-JP" altLang="en-US" sz="2400" dirty="0" smtClean="0"/>
              <a:t>仮説②　希少性を持つ</a:t>
            </a:r>
            <a:r>
              <a:rPr lang="en-US" altLang="ja-JP" sz="2400" dirty="0" smtClean="0"/>
              <a:t>PB</a:t>
            </a:r>
            <a:r>
              <a:rPr lang="ja-JP" altLang="en-US" sz="2400" dirty="0" err="1" smtClean="0"/>
              <a:t>のほうが</a:t>
            </a:r>
            <a:r>
              <a:rPr lang="ja-JP" altLang="en-US" sz="2400" dirty="0" smtClean="0"/>
              <a:t>有名性を持つ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よりも強いストア・ロイヤルティの形成につながる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今後の展開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16632"/>
            <a:ext cx="576064" cy="8062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2261770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ja-JP" altLang="en-US" sz="2400" dirty="0"/>
              <a:t>雨宮史卓</a:t>
            </a:r>
            <a:r>
              <a:rPr lang="en-US" altLang="ja-JP" sz="2400" dirty="0"/>
              <a:t>(2001)『</a:t>
            </a:r>
            <a:r>
              <a:rPr lang="ja-JP" altLang="en-US" sz="2400" dirty="0"/>
              <a:t>フード・サービスにおけるブランド概念の進展</a:t>
            </a:r>
            <a:r>
              <a:rPr lang="en-US" altLang="ja-JP" sz="2400" dirty="0"/>
              <a:t>』</a:t>
            </a:r>
            <a:r>
              <a:rPr lang="ja-JP" altLang="en-US" sz="2400" dirty="0"/>
              <a:t>日本消費経済学会年報 第</a:t>
            </a:r>
            <a:r>
              <a:rPr lang="en-US" altLang="ja-JP" sz="2400" dirty="0"/>
              <a:t>23</a:t>
            </a:r>
            <a:r>
              <a:rPr lang="ja-JP" altLang="en-US" sz="2400" dirty="0"/>
              <a:t>集</a:t>
            </a:r>
            <a:endParaRPr lang="en-US" altLang="ja-JP" sz="2400" dirty="0"/>
          </a:p>
          <a:p>
            <a:r>
              <a:rPr lang="ja-JP" altLang="en-US" sz="2400" dirty="0"/>
              <a:t>陶山計介・後藤こず恵</a:t>
            </a:r>
            <a:r>
              <a:rPr lang="en-US" altLang="ja-JP" sz="2400" dirty="0"/>
              <a:t>『</a:t>
            </a:r>
            <a:r>
              <a:rPr lang="ja-JP" altLang="en-US" sz="2400" dirty="0"/>
              <a:t>ブランドとストアのロイヤルティ構造</a:t>
            </a:r>
            <a:r>
              <a:rPr lang="en-US" altLang="ja-JP" sz="2400" dirty="0"/>
              <a:t>』</a:t>
            </a:r>
            <a:r>
              <a:rPr lang="ja-JP" altLang="en-US" sz="2400" dirty="0"/>
              <a:t>日経広告研究所報</a:t>
            </a:r>
            <a:endParaRPr lang="en-US" altLang="ja-JP" sz="2400" dirty="0"/>
          </a:p>
          <a:p>
            <a:r>
              <a:rPr lang="ja-JP" altLang="en-US" sz="2400" dirty="0"/>
              <a:t>高橋郁夫</a:t>
            </a:r>
            <a:r>
              <a:rPr lang="en-US" altLang="ja-JP" sz="2400" dirty="0"/>
              <a:t>(2008)『</a:t>
            </a:r>
            <a:r>
              <a:rPr lang="ja-JP" altLang="en-US" sz="2400" dirty="0"/>
              <a:t>三訂消費者購買行動</a:t>
            </a:r>
            <a:r>
              <a:rPr lang="en-US" altLang="ja-JP" sz="2400" dirty="0"/>
              <a:t>-</a:t>
            </a:r>
            <a:r>
              <a:rPr lang="ja-JP" altLang="en-US" sz="2400" dirty="0"/>
              <a:t>小売マーケティングへの写像</a:t>
            </a:r>
            <a:r>
              <a:rPr lang="en-US" altLang="ja-JP" sz="2400" dirty="0"/>
              <a:t>-』</a:t>
            </a:r>
            <a:r>
              <a:rPr lang="ja-JP" altLang="en-US" sz="2400" dirty="0"/>
              <a:t>千倉書房</a:t>
            </a:r>
            <a:endParaRPr lang="en-US" altLang="ja-JP" sz="2400" dirty="0"/>
          </a:p>
          <a:p>
            <a:r>
              <a:rPr lang="ja-JP" altLang="en-US" sz="2400" dirty="0"/>
              <a:t>田中秀一</a:t>
            </a:r>
            <a:r>
              <a:rPr lang="en-US" altLang="ja-JP" sz="2400" dirty="0"/>
              <a:t>(2009)『</a:t>
            </a:r>
            <a:r>
              <a:rPr lang="ja-JP" altLang="en-US" sz="2400" dirty="0"/>
              <a:t>流通マーケティング</a:t>
            </a:r>
            <a:r>
              <a:rPr lang="en-US" altLang="ja-JP" sz="2400" dirty="0"/>
              <a:t>』</a:t>
            </a:r>
            <a:r>
              <a:rPr lang="ja-JP" altLang="en-US" sz="2400" dirty="0"/>
              <a:t>同文館出版</a:t>
            </a:r>
            <a:endParaRPr lang="en-US" altLang="ja-JP" sz="2400" dirty="0"/>
          </a:p>
          <a:p>
            <a:r>
              <a:rPr lang="ja-JP" altLang="en-US" sz="2400" dirty="0"/>
              <a:t>重冨貴子</a:t>
            </a:r>
            <a:r>
              <a:rPr lang="en-US" altLang="ja-JP" sz="2400" dirty="0"/>
              <a:t>(2009)『PB</a:t>
            </a:r>
            <a:r>
              <a:rPr lang="ja-JP" altLang="en-US" sz="2400" dirty="0"/>
              <a:t>の新しい発展段階における消費者の意識と行動</a:t>
            </a:r>
            <a:r>
              <a:rPr lang="en-US" altLang="ja-JP" sz="2400" dirty="0"/>
              <a:t>』</a:t>
            </a:r>
            <a:r>
              <a:rPr lang="ja-JP" altLang="en-US" sz="2400" dirty="0"/>
              <a:t>流通情報 第</a:t>
            </a:r>
            <a:r>
              <a:rPr lang="en-US" altLang="ja-JP" sz="2400" dirty="0"/>
              <a:t>480</a:t>
            </a:r>
            <a:r>
              <a:rPr lang="ja-JP" altLang="en-US" sz="2400" dirty="0"/>
              <a:t>号 財団法人流通経済研究所</a:t>
            </a:r>
            <a:endParaRPr lang="en-US" altLang="ja-JP" sz="2400" dirty="0"/>
          </a:p>
          <a:p>
            <a:r>
              <a:rPr lang="ja-JP" altLang="en-US" sz="2400" dirty="0"/>
              <a:t>木立真直</a:t>
            </a:r>
            <a:r>
              <a:rPr lang="en-US" altLang="ja-JP" sz="2400" dirty="0"/>
              <a:t>(2010)『</a:t>
            </a:r>
            <a:r>
              <a:rPr lang="ja-JP" altLang="en-US" sz="2400" dirty="0"/>
              <a:t>日本における</a:t>
            </a:r>
            <a:r>
              <a:rPr lang="en-US" altLang="ja-JP" sz="2400" dirty="0"/>
              <a:t>PB</a:t>
            </a:r>
            <a:r>
              <a:rPr lang="ja-JP" altLang="en-US" sz="2400" dirty="0"/>
              <a:t>の展開方向と食品メーカーの対応課題</a:t>
            </a:r>
            <a:r>
              <a:rPr lang="en-US" altLang="ja-JP" sz="2400" dirty="0"/>
              <a:t>』</a:t>
            </a:r>
            <a:r>
              <a:rPr lang="ja-JP" altLang="en-US" sz="2400" dirty="0"/>
              <a:t>食品企業財務動向調査報告書 食品需給研究センター</a:t>
            </a:r>
            <a:endParaRPr lang="en-US" altLang="ja-JP" sz="2400" dirty="0"/>
          </a:p>
          <a:p>
            <a:r>
              <a:rPr lang="ja-JP" altLang="en-US" sz="2400" dirty="0"/>
              <a:t>大野尚弘</a:t>
            </a:r>
            <a:r>
              <a:rPr lang="en-US" altLang="ja-JP" sz="2400" dirty="0"/>
              <a:t>(2010)『PB</a:t>
            </a:r>
            <a:r>
              <a:rPr lang="ja-JP" altLang="en-US" sz="2400" dirty="0"/>
              <a:t>戦略 </a:t>
            </a:r>
            <a:r>
              <a:rPr lang="en-US" altLang="ja-JP" sz="2400" dirty="0"/>
              <a:t>―</a:t>
            </a:r>
            <a:r>
              <a:rPr lang="ja-JP" altLang="en-US" sz="2400" dirty="0"/>
              <a:t>その構造とダイナミクス</a:t>
            </a:r>
            <a:r>
              <a:rPr lang="en-US" altLang="ja-JP" sz="2400" dirty="0"/>
              <a:t>―』</a:t>
            </a:r>
            <a:r>
              <a:rPr lang="ja-JP" altLang="en-US" sz="2400" dirty="0"/>
              <a:t>千倉書房</a:t>
            </a:r>
            <a:endParaRPr lang="en-US" altLang="ja-JP" sz="2400" dirty="0"/>
          </a:p>
          <a:p>
            <a:r>
              <a:rPr lang="ja-JP" altLang="en-US" sz="2400" dirty="0"/>
              <a:t>宮下雄治</a:t>
            </a:r>
            <a:r>
              <a:rPr lang="en-US" altLang="ja-JP" sz="2400" dirty="0"/>
              <a:t>(2011)『</a:t>
            </a:r>
            <a:r>
              <a:rPr lang="ja-JP" altLang="en-US" sz="2400" dirty="0"/>
              <a:t>日本における</a:t>
            </a:r>
            <a:r>
              <a:rPr lang="en-US" altLang="ja-JP" sz="2400" dirty="0"/>
              <a:t>PB</a:t>
            </a:r>
            <a:r>
              <a:rPr lang="ja-JP" altLang="en-US" sz="2400" dirty="0"/>
              <a:t>商品の開発動向と発展可能性</a:t>
            </a:r>
            <a:r>
              <a:rPr lang="en-US" altLang="ja-JP" sz="2400" dirty="0"/>
              <a:t>-</a:t>
            </a:r>
            <a:r>
              <a:rPr lang="ja-JP" altLang="en-US" sz="2400" dirty="0"/>
              <a:t>国際比較の観点から</a:t>
            </a:r>
            <a:r>
              <a:rPr lang="en-US" altLang="ja-JP" sz="2400" dirty="0"/>
              <a:t>-』</a:t>
            </a:r>
            <a:r>
              <a:rPr lang="ja-JP" altLang="en-US" sz="2400" dirty="0"/>
              <a:t>城西国際大学紀要 第</a:t>
            </a:r>
            <a:r>
              <a:rPr lang="en-US" altLang="ja-JP" sz="2400" dirty="0"/>
              <a:t>19</a:t>
            </a:r>
            <a:r>
              <a:rPr lang="ja-JP" altLang="en-US" sz="2400" dirty="0"/>
              <a:t>巻第</a:t>
            </a:r>
            <a:r>
              <a:rPr lang="en-US" altLang="ja-JP" sz="2400" dirty="0"/>
              <a:t>1</a:t>
            </a:r>
            <a:r>
              <a:rPr lang="ja-JP" altLang="en-US" sz="2400" dirty="0"/>
              <a:t>号 城西国際大学</a:t>
            </a:r>
            <a:endParaRPr lang="en-US" altLang="ja-JP" sz="2400" dirty="0"/>
          </a:p>
          <a:p>
            <a:r>
              <a:rPr lang="ja-JP" altLang="en-US" sz="2400" dirty="0"/>
              <a:t>宮下雄治</a:t>
            </a:r>
            <a:r>
              <a:rPr lang="en-US" altLang="ja-JP" sz="2400" dirty="0"/>
              <a:t>(2011)『PB</a:t>
            </a:r>
            <a:r>
              <a:rPr lang="ja-JP" altLang="en-US" sz="2400" dirty="0"/>
              <a:t>に対する消費者の知覚リスクと商品評価</a:t>
            </a:r>
            <a:r>
              <a:rPr lang="en-US" altLang="ja-JP" sz="2400" dirty="0"/>
              <a:t>』</a:t>
            </a:r>
            <a:r>
              <a:rPr lang="ja-JP" altLang="en-US" sz="2400" dirty="0"/>
              <a:t>季刊 マーケティングジャーナル　</a:t>
            </a:r>
            <a:r>
              <a:rPr lang="en-US" altLang="ja-JP" sz="2400" dirty="0"/>
              <a:t>2011/Summer 121 vo.31 No.1</a:t>
            </a:r>
            <a:r>
              <a:rPr lang="ja-JP" altLang="en-US" sz="2400" dirty="0"/>
              <a:t>　日本マーケティング協会</a:t>
            </a:r>
            <a:endParaRPr lang="en-US" altLang="ja-JP" sz="2400" dirty="0"/>
          </a:p>
          <a:p>
            <a:r>
              <a:rPr lang="ja-JP" altLang="en-US" sz="2400" dirty="0"/>
              <a:t>水野清文</a:t>
            </a:r>
            <a:r>
              <a:rPr lang="en-US" altLang="ja-JP" sz="2400" dirty="0"/>
              <a:t>(2011)『</a:t>
            </a:r>
            <a:r>
              <a:rPr lang="ja-JP" altLang="en-US" sz="2400" dirty="0"/>
              <a:t>食品関連企業の戦略的展望</a:t>
            </a:r>
            <a:r>
              <a:rPr lang="en-US" altLang="ja-JP" sz="2400" dirty="0"/>
              <a:t>-</a:t>
            </a:r>
            <a:r>
              <a:rPr lang="ja-JP" altLang="en-US" sz="2400" dirty="0"/>
              <a:t>プライベート・ブランド商品戦略の課題克服と新たな企業形態の拡がり</a:t>
            </a:r>
            <a:r>
              <a:rPr lang="en-US" altLang="ja-JP" sz="2400" dirty="0"/>
              <a:t>-』</a:t>
            </a:r>
            <a:r>
              <a:rPr lang="ja-JP" altLang="en-US" sz="2400" dirty="0"/>
              <a:t>日本産業経済学会産業経済研究　日本産業経済</a:t>
            </a:r>
            <a:r>
              <a:rPr lang="ja-JP" altLang="en-US" sz="2400" dirty="0" smtClean="0"/>
              <a:t>学会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参考文献一覧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16632"/>
            <a:ext cx="576064" cy="8062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94817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はじめに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896544"/>
          </a:xfrm>
        </p:spPr>
        <p:txBody>
          <a:bodyPr>
            <a:normAutofit fontScale="85000" lnSpcReduction="10000"/>
          </a:bodyPr>
          <a:lstStyle/>
          <a:p>
            <a:r>
              <a:rPr kumimoji="1" lang="en-US" altLang="ja-JP" dirty="0" smtClean="0"/>
              <a:t>2007</a:t>
            </a:r>
            <a:r>
              <a:rPr kumimoji="1" lang="ja-JP" altLang="en-US" dirty="0" smtClean="0"/>
              <a:t>年前後の不況を契機に日本に数度目のプライベートブランドのブームが巻き起こった。</a:t>
            </a:r>
            <a:endParaRPr kumimoji="1" lang="en-US" altLang="ja-JP" dirty="0" smtClean="0"/>
          </a:p>
          <a:p>
            <a:r>
              <a:rPr lang="ja-JP" altLang="en-US" dirty="0" smtClean="0"/>
              <a:t>これまでのプライベートブランドのブームは、そのときの景気が上向きになるにつれ、消費者の意識はナショナルブランドへと戻って行った。</a:t>
            </a:r>
            <a:endParaRPr lang="en-US" altLang="ja-JP" dirty="0" smtClean="0"/>
          </a:p>
          <a:p>
            <a:r>
              <a:rPr lang="ja-JP" altLang="en-US" dirty="0" smtClean="0"/>
              <a:t>しかし今回、消費者の意識は未だプライベートブランドにも向けられている状況にある。</a:t>
            </a:r>
            <a:endParaRPr lang="en-US" altLang="ja-JP" dirty="0" smtClean="0"/>
          </a:p>
          <a:p>
            <a:r>
              <a:rPr lang="ja-JP" altLang="en-US" dirty="0" smtClean="0"/>
              <a:t>それに加え、開発主体の小売業側もこれまでにないプライベートブランドの開発を行っている。</a:t>
            </a:r>
            <a:endParaRPr lang="en-US" altLang="ja-JP" dirty="0" smtClean="0"/>
          </a:p>
          <a:p>
            <a:r>
              <a:rPr lang="ja-JP" altLang="en-US" dirty="0" smtClean="0"/>
              <a:t>これらから、現在のプライベートブランドの変化と消費者の意識を焦点として研究する。</a:t>
            </a:r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116632"/>
            <a:ext cx="576064" cy="806247"/>
          </a:xfrm>
          <a:prstGeom prst="rect">
            <a:avLst/>
          </a:prstGeom>
          <a:noFill/>
        </p:spPr>
      </p:pic>
      <p:pic>
        <p:nvPicPr>
          <p:cNvPr id="3074" name="Picture 2" descr="C:\Documents and Settings\bc1000795\Local Settings\Temporary Internet Files\Content.IE5\9C43WGEA\MP900433993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5464950"/>
            <a:ext cx="1857400" cy="1393050"/>
          </a:xfrm>
          <a:prstGeom prst="rect">
            <a:avLst/>
          </a:prstGeom>
          <a:noFill/>
        </p:spPr>
      </p:pic>
      <p:sp>
        <p:nvSpPr>
          <p:cNvPr id="14" name="日付プレースホルダ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AE82E-FA9E-4E9B-ADBF-9DAE8DD07FAB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3</a:t>
            </a:fld>
            <a:endParaRPr kumimoji="1" lang="ja-JP" altLang="en-US" dirty="0"/>
          </a:p>
        </p:txBody>
      </p:sp>
      <p:pic>
        <p:nvPicPr>
          <p:cNvPr id="12" name="Picture 2" descr="C:\Documents and Settings\bc1000795\Local Settings\Temporary Internet Files\Content.IE5\9C43WGEA\MP900433993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1842" y="5877272"/>
            <a:ext cx="1307637" cy="980728"/>
          </a:xfrm>
          <a:prstGeom prst="rect">
            <a:avLst/>
          </a:prstGeom>
          <a:noFill/>
        </p:spPr>
      </p:pic>
      <p:pic>
        <p:nvPicPr>
          <p:cNvPr id="1028" name="Picture 4" descr="C:\Documents and Settings\bc1000795\Local Settings\Temporary Internet Files\Content.IE5\96Z54V3L\MC90028090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6093296"/>
            <a:ext cx="921026" cy="62323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ja-JP" altLang="en-US" sz="2800" dirty="0" smtClean="0"/>
              <a:t>社団</a:t>
            </a:r>
            <a:r>
              <a:rPr lang="ja-JP" altLang="en-US" sz="2800" dirty="0"/>
              <a:t>法人食品需給研究センター</a:t>
            </a:r>
            <a:r>
              <a:rPr lang="en-US" altLang="ja-JP" sz="2800" dirty="0"/>
              <a:t>(2010)『</a:t>
            </a:r>
            <a:r>
              <a:rPr lang="ja-JP" altLang="en-US" sz="2800" dirty="0"/>
              <a:t>食品企業財務動向調査報告書</a:t>
            </a:r>
            <a:r>
              <a:rPr lang="en-US" altLang="ja-JP" sz="2800" dirty="0"/>
              <a:t>-</a:t>
            </a:r>
            <a:r>
              <a:rPr lang="ja-JP" altLang="en-US" sz="2800" dirty="0"/>
              <a:t>食品企業における</a:t>
            </a:r>
            <a:r>
              <a:rPr lang="en-US" altLang="ja-JP" sz="2800" dirty="0"/>
              <a:t>PB</a:t>
            </a:r>
            <a:r>
              <a:rPr lang="ja-JP" altLang="en-US" sz="2800" dirty="0"/>
              <a:t>取組の現状と課題</a:t>
            </a:r>
            <a:r>
              <a:rPr lang="en-US" altLang="ja-JP" sz="2800" dirty="0"/>
              <a:t>-』</a:t>
            </a:r>
            <a:r>
              <a:rPr lang="ja-JP" altLang="en-US" sz="2800" dirty="0"/>
              <a:t>　</a:t>
            </a:r>
            <a:r>
              <a:rPr lang="en-US" altLang="ja-JP" sz="2800" dirty="0">
                <a:hlinkClick r:id="rId2"/>
              </a:rPr>
              <a:t>http://www.fmric.or.jp/management/index.html</a:t>
            </a:r>
            <a:endParaRPr lang="en-US" altLang="ja-JP" sz="2400" dirty="0"/>
          </a:p>
          <a:p>
            <a:r>
              <a:rPr lang="ja-JP" altLang="en-US" sz="2400" dirty="0"/>
              <a:t>菊池宏之</a:t>
            </a:r>
            <a:r>
              <a:rPr lang="en-US" altLang="ja-JP" sz="2400" dirty="0"/>
              <a:t>(2010)</a:t>
            </a:r>
            <a:r>
              <a:rPr lang="ja-JP" altLang="en-US" sz="2400" dirty="0"/>
              <a:t>「小売業における</a:t>
            </a:r>
            <a:r>
              <a:rPr lang="en-US" altLang="ja-JP" sz="2400" dirty="0"/>
              <a:t>PB</a:t>
            </a:r>
            <a:r>
              <a:rPr lang="ja-JP" altLang="en-US" sz="2400" dirty="0"/>
              <a:t>商品取扱の現状と成果並びに課題」　社団法人食品需給研究センター　</a:t>
            </a:r>
            <a:r>
              <a:rPr lang="en-US" altLang="ja-JP" sz="2400" dirty="0">
                <a:hlinkClick r:id="rId2"/>
              </a:rPr>
              <a:t>http://www.fmric.or.jp/management/index.html</a:t>
            </a:r>
            <a:endParaRPr lang="en-US" altLang="ja-JP" sz="2400" dirty="0"/>
          </a:p>
          <a:p>
            <a:r>
              <a:rPr lang="ja-JP" altLang="en-US" sz="2400" dirty="0" smtClean="0"/>
              <a:t>日本政策金融公庫　</a:t>
            </a:r>
            <a:r>
              <a:rPr lang="en-US" altLang="ja-JP" sz="2400" dirty="0" smtClean="0">
                <a:hlinkClick r:id="rId3"/>
              </a:rPr>
              <a:t>http://www.jfc.go.jp/a/topics/pdf/topics_110901_1.pdf</a:t>
            </a:r>
            <a:endParaRPr lang="en-US" altLang="ja-JP" sz="2400" dirty="0" smtClean="0"/>
          </a:p>
          <a:p>
            <a:r>
              <a:rPr lang="ja-JP" altLang="en-US" sz="2400" dirty="0" smtClean="0"/>
              <a:t>トップバリュ</a:t>
            </a:r>
            <a:r>
              <a:rPr lang="ja-JP" altLang="en-US" sz="2400" dirty="0"/>
              <a:t>　</a:t>
            </a:r>
            <a:r>
              <a:rPr lang="en-US" altLang="ja-JP" sz="2400" dirty="0">
                <a:hlinkClick r:id="rId4"/>
              </a:rPr>
              <a:t>http://www.topvalu.net/</a:t>
            </a:r>
            <a:endParaRPr lang="en-US" altLang="ja-JP" sz="2400" dirty="0"/>
          </a:p>
          <a:p>
            <a:r>
              <a:rPr lang="ja-JP" altLang="en-US" sz="2400" dirty="0"/>
              <a:t>セブンプレミアム　</a:t>
            </a:r>
            <a:r>
              <a:rPr lang="en-US" altLang="ja-JP" sz="2400" dirty="0">
                <a:hlinkClick r:id="rId5"/>
              </a:rPr>
              <a:t>http://www.sej.co.jp/products/original/</a:t>
            </a:r>
            <a:endParaRPr lang="en-US" altLang="ja-JP" sz="2400" dirty="0"/>
          </a:p>
          <a:p>
            <a:r>
              <a:rPr lang="en-US" altLang="ja-JP" sz="2400" dirty="0" err="1"/>
              <a:t>MyVoice</a:t>
            </a:r>
            <a:r>
              <a:rPr lang="ja-JP" altLang="en-US" sz="2400" dirty="0"/>
              <a:t>　</a:t>
            </a:r>
            <a:r>
              <a:rPr lang="en-US" altLang="ja-JP" sz="2400" dirty="0">
                <a:hlinkClick r:id="rId6"/>
              </a:rPr>
              <a:t>http://www.myvoice.co.jp/biz/surveys/16011/index.html</a:t>
            </a:r>
            <a:endParaRPr lang="en-US" altLang="ja-JP" sz="2400" dirty="0"/>
          </a:p>
          <a:p>
            <a:r>
              <a:rPr lang="en-US" altLang="ja-JP" sz="2400" dirty="0"/>
              <a:t>News2u.net</a:t>
            </a:r>
            <a:r>
              <a:rPr lang="ja-JP" altLang="en-US" sz="2400" dirty="0"/>
              <a:t>　</a:t>
            </a:r>
            <a:r>
              <a:rPr lang="en-US" altLang="ja-JP" sz="2400" dirty="0"/>
              <a:t> </a:t>
            </a:r>
            <a:r>
              <a:rPr lang="en-US" altLang="ja-JP" sz="2400" dirty="0">
                <a:hlinkClick r:id="rId7"/>
              </a:rPr>
              <a:t>http://</a:t>
            </a:r>
            <a:r>
              <a:rPr lang="en-US" altLang="ja-JP" sz="2400" dirty="0" smtClean="0">
                <a:hlinkClick r:id="rId7"/>
              </a:rPr>
              <a:t>www.news2u.net/releases/92594</a:t>
            </a:r>
            <a:endParaRPr lang="en-US" altLang="ja-JP" sz="2400" dirty="0" smtClean="0"/>
          </a:p>
          <a:p>
            <a:r>
              <a:rPr lang="ja-JP" altLang="en-US" sz="2400" dirty="0" smtClean="0"/>
              <a:t>マネー用語辞典　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hlinkClick r:id="rId8"/>
              </a:rPr>
              <a:t>http://m-words.jp/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  <p:sp>
        <p:nvSpPr>
          <p:cNvPr id="15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参考</a:t>
            </a:r>
            <a:r>
              <a:rPr lang="en-US" altLang="ja-JP" dirty="0" smtClean="0">
                <a:latin typeface="HG丸ｺﾞｼｯｸM-PRO" pitchFamily="50" charset="-128"/>
                <a:ea typeface="HG丸ｺﾞｼｯｸM-PRO" pitchFamily="50" charset="-128"/>
              </a:rPr>
              <a:t>URL</a:t>
            </a:r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一覧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1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83768" y="116632"/>
            <a:ext cx="576064" cy="8062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948176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EBABD-F2CD-4364-BE40-2A8CFA1F62C8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  <p:pic>
        <p:nvPicPr>
          <p:cNvPr id="2051" name="Picture 3" descr="C:\Users\Owner\AppData\Local\Microsoft\Windows\Temporary Internet Files\Content.IE5\GPIYS2W4\MC900437598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348880"/>
            <a:ext cx="4477603" cy="44776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Owner\AppData\Local\Microsoft\Windows\Temporary Internet Files\Content.IE5\GPIYS2W4\MC9003614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79512" y="188640"/>
            <a:ext cx="1818742" cy="182514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/>
          <p:cNvSpPr txBox="1"/>
          <p:nvPr/>
        </p:nvSpPr>
        <p:spPr>
          <a:xfrm>
            <a:off x="827584" y="2220320"/>
            <a:ext cx="510909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>
                <a:latin typeface="HG教科書体" pitchFamily="17" charset="-128"/>
                <a:ea typeface="HG教科書体" pitchFamily="17" charset="-128"/>
              </a:rPr>
              <a:t>ご清聴</a:t>
            </a:r>
            <a:endParaRPr kumimoji="1" lang="en-US" altLang="ja-JP" sz="3200" dirty="0" smtClean="0">
              <a:latin typeface="HG教科書体" pitchFamily="17" charset="-128"/>
              <a:ea typeface="HG教科書体" pitchFamily="17" charset="-128"/>
            </a:endParaRPr>
          </a:p>
          <a:p>
            <a:r>
              <a:rPr lang="ja-JP" altLang="en-US" sz="3200" dirty="0">
                <a:latin typeface="HG教科書体" pitchFamily="17" charset="-128"/>
                <a:ea typeface="HG教科書体" pitchFamily="17" charset="-128"/>
              </a:rPr>
              <a:t>　</a:t>
            </a:r>
            <a:r>
              <a:rPr kumimoji="1" lang="ja-JP" altLang="en-US" sz="3200" dirty="0" smtClean="0">
                <a:latin typeface="HG教科書体" pitchFamily="17" charset="-128"/>
                <a:ea typeface="HG教科書体" pitchFamily="17" charset="-128"/>
              </a:rPr>
              <a:t>ありがとうございました</a:t>
            </a:r>
            <a:endParaRPr kumimoji="1" lang="ja-JP" altLang="en-US" sz="3200" dirty="0">
              <a:latin typeface="HG教科書体" pitchFamily="17" charset="-128"/>
              <a:ea typeface="HG教科書体" pitchFamily="17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44482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プライベート・ブランド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Documents and Settings\bc1000795\Local Settings\Temporary Internet Files\Content.IE5\9C43WGEA\MC90042357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16632"/>
            <a:ext cx="576064" cy="806247"/>
          </a:xfrm>
          <a:prstGeom prst="rect">
            <a:avLst/>
          </a:prstGeom>
          <a:noFill/>
        </p:spPr>
      </p:pic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プライベート・ブランド</a:t>
            </a:r>
            <a:r>
              <a:rPr kumimoji="1" lang="en-US" altLang="ja-JP" dirty="0" smtClean="0"/>
              <a:t>(PB)</a:t>
            </a:r>
          </a:p>
          <a:p>
            <a:pPr>
              <a:buNone/>
            </a:pPr>
            <a:r>
              <a:rPr lang="ja-JP" altLang="en-US" sz="2800" dirty="0" smtClean="0"/>
              <a:t>　*流通業者が開発主体となる。商品は自社およびグループ企業の小売店舗で販売。</a:t>
            </a:r>
            <a:endParaRPr kumimoji="1" lang="ja-JP" altLang="en-US" sz="2800" dirty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pic>
        <p:nvPicPr>
          <p:cNvPr id="13" name="Picture 2" descr="C:\Documents and Settings\bc1000795\Local Settings\Temporary Internet Files\Content.IE5\0N12KRYR\MC90030390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3861048"/>
            <a:ext cx="1807769" cy="1399032"/>
          </a:xfrm>
          <a:prstGeom prst="rect">
            <a:avLst/>
          </a:prstGeom>
          <a:noFill/>
        </p:spPr>
      </p:pic>
      <p:pic>
        <p:nvPicPr>
          <p:cNvPr id="14" name="Picture 5" descr="C:\Documents and Settings\bc1000795\Local Settings\Temporary Internet Files\Content.IE5\Y98BNTWJ\MC90038361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4149080"/>
            <a:ext cx="1218199" cy="1041744"/>
          </a:xfrm>
          <a:prstGeom prst="rect">
            <a:avLst/>
          </a:prstGeom>
          <a:noFill/>
        </p:spPr>
      </p:pic>
      <p:sp>
        <p:nvSpPr>
          <p:cNvPr id="15" name="テキスト ボックス 14"/>
          <p:cNvSpPr txBox="1"/>
          <p:nvPr/>
        </p:nvSpPr>
        <p:spPr>
          <a:xfrm>
            <a:off x="4300377" y="4509120"/>
            <a:ext cx="111440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流通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企業</a:t>
            </a:r>
            <a:endParaRPr kumimoji="1" lang="ja-JP" alt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>
            <a:off x="2555776" y="4725144"/>
            <a:ext cx="1368152" cy="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5868144" y="4653136"/>
            <a:ext cx="1368152" cy="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H="1">
            <a:off x="2555776" y="5229200"/>
            <a:ext cx="1368152" cy="0"/>
          </a:xfrm>
          <a:prstGeom prst="straightConnector1">
            <a:avLst/>
          </a:prstGeom>
          <a:ln w="76200">
            <a:prstDash val="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角丸四角形吹き出し 18"/>
          <p:cNvSpPr/>
          <p:nvPr/>
        </p:nvSpPr>
        <p:spPr>
          <a:xfrm>
            <a:off x="2555776" y="4149080"/>
            <a:ext cx="1296144" cy="360040"/>
          </a:xfrm>
          <a:prstGeom prst="wedgeRoundRectCallout">
            <a:avLst>
              <a:gd name="adj1" fmla="val -22493"/>
              <a:gd name="adj2" fmla="val 80427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仕入れ</a:t>
            </a:r>
            <a:endParaRPr kumimoji="1" lang="ja-JP" altLang="en-US" sz="1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円形吹き出し 19"/>
          <p:cNvSpPr/>
          <p:nvPr/>
        </p:nvSpPr>
        <p:spPr>
          <a:xfrm>
            <a:off x="5364088" y="3861048"/>
            <a:ext cx="2088232" cy="504056"/>
          </a:xfrm>
          <a:prstGeom prst="wedgeEllipseCallout">
            <a:avLst>
              <a:gd name="adj1" fmla="val -10383"/>
              <a:gd name="adj2" fmla="val 8242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低価格・高品質</a:t>
            </a:r>
            <a:endParaRPr kumimoji="1" lang="en-US" altLang="ja-JP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が武器</a:t>
            </a:r>
            <a:endParaRPr kumimoji="1" lang="en-US" altLang="ja-JP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1" name="角丸四角形吹き出し 20"/>
          <p:cNvSpPr/>
          <p:nvPr/>
        </p:nvSpPr>
        <p:spPr>
          <a:xfrm>
            <a:off x="2555776" y="5575961"/>
            <a:ext cx="1296144" cy="432048"/>
          </a:xfrm>
          <a:prstGeom prst="wedgeRoundRectCallout">
            <a:avLst>
              <a:gd name="adj1" fmla="val 21496"/>
              <a:gd name="adj2" fmla="val -80919"/>
              <a:gd name="adj3" fmla="val 16667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rgbClr val="E6262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返品不可能</a:t>
            </a:r>
            <a:endParaRPr kumimoji="1" lang="ja-JP" altLang="en-US" sz="1400" b="1" dirty="0">
              <a:solidFill>
                <a:srgbClr val="E6262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22" name="直線矢印コネクタ 21"/>
          <p:cNvCxnSpPr/>
          <p:nvPr/>
        </p:nvCxnSpPr>
        <p:spPr>
          <a:xfrm flipH="1">
            <a:off x="2555776" y="3861048"/>
            <a:ext cx="1368152" cy="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角丸四角形吹き出し 24"/>
          <p:cNvSpPr/>
          <p:nvPr/>
        </p:nvSpPr>
        <p:spPr>
          <a:xfrm>
            <a:off x="2411760" y="3212976"/>
            <a:ext cx="1728192" cy="432048"/>
          </a:xfrm>
          <a:prstGeom prst="wedgeRoundRectCallout">
            <a:avLst>
              <a:gd name="adj1" fmla="val 20666"/>
              <a:gd name="adj2" fmla="val 74950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開発 生産 依頼</a:t>
            </a:r>
            <a:endParaRPr kumimoji="1" lang="ja-JP" altLang="en-US" sz="1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755576" y="3356992"/>
            <a:ext cx="144016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メーカー</a:t>
            </a:r>
            <a:endParaRPr kumimoji="1" lang="ja-JP" alt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7308304" y="3356992"/>
            <a:ext cx="144016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消費者</a:t>
            </a:r>
            <a:endParaRPr kumimoji="1" lang="ja-JP" alt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8" name="十字形 27"/>
          <p:cNvSpPr/>
          <p:nvPr/>
        </p:nvSpPr>
        <p:spPr>
          <a:xfrm rot="2750474">
            <a:off x="2951821" y="4941168"/>
            <a:ext cx="576064" cy="576064"/>
          </a:xfrm>
          <a:prstGeom prst="plus">
            <a:avLst>
              <a:gd name="adj" fmla="val 47409"/>
            </a:avLst>
          </a:prstGeom>
          <a:solidFill>
            <a:srgbClr val="E6262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508104" y="5157192"/>
            <a:ext cx="16754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参考：</a:t>
            </a:r>
            <a:r>
              <a:rPr kumimoji="1" lang="en-US" altLang="ja-JP" sz="1000" dirty="0" smtClean="0"/>
              <a:t>『</a:t>
            </a:r>
            <a:r>
              <a:rPr kumimoji="1" lang="ja-JP" altLang="en-US" sz="1000" dirty="0" smtClean="0"/>
              <a:t>流通マーケティング</a:t>
            </a:r>
            <a:r>
              <a:rPr kumimoji="1" lang="en-US" altLang="ja-JP" sz="1000" dirty="0" smtClean="0"/>
              <a:t>』</a:t>
            </a:r>
            <a:endParaRPr kumimoji="1" lang="ja-JP" altLang="en-US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5" grpId="0" animBg="1"/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ナショナル・ブランド</a:t>
            </a:r>
            <a:r>
              <a:rPr kumimoji="1" lang="en-US" altLang="ja-JP" dirty="0" smtClean="0"/>
              <a:t>(NB)</a:t>
            </a:r>
          </a:p>
          <a:p>
            <a:pPr>
              <a:buNone/>
            </a:pPr>
            <a:r>
              <a:rPr lang="ja-JP" altLang="en-US" sz="2800" dirty="0" smtClean="0"/>
              <a:t>　*製造業者が開発主体となる。商品は全国の小売店舗で販売。</a:t>
            </a:r>
            <a:endParaRPr kumimoji="1" lang="ja-JP" altLang="en-US" sz="2800" dirty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pic>
        <p:nvPicPr>
          <p:cNvPr id="30" name="Picture 9" descr="C:\Documents and Settings\bc1000795\Local Settings\Temporary Internet Files\Content.IE5\0N12KRYR\MC9003039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861048"/>
            <a:ext cx="1807769" cy="1399032"/>
          </a:xfrm>
          <a:prstGeom prst="rect">
            <a:avLst/>
          </a:prstGeom>
          <a:noFill/>
        </p:spPr>
      </p:pic>
      <p:pic>
        <p:nvPicPr>
          <p:cNvPr id="31" name="Picture 15" descr="C:\Documents and Settings\bc1000795\Local Settings\Temporary Internet Files\Content.IE5\Y98BNTWJ\MC90038361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2320" y="4149080"/>
            <a:ext cx="1218198" cy="1041742"/>
          </a:xfrm>
          <a:prstGeom prst="rect">
            <a:avLst/>
          </a:prstGeom>
          <a:noFill/>
        </p:spPr>
      </p:pic>
      <p:sp>
        <p:nvSpPr>
          <p:cNvPr id="32" name="テキスト ボックス 31"/>
          <p:cNvSpPr txBox="1"/>
          <p:nvPr/>
        </p:nvSpPr>
        <p:spPr>
          <a:xfrm>
            <a:off x="4300377" y="4509120"/>
            <a:ext cx="1114409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流通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企業</a:t>
            </a:r>
            <a:endParaRPr kumimoji="1" lang="ja-JP" altLang="en-US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cxnSp>
        <p:nvCxnSpPr>
          <p:cNvPr id="33" name="直線矢印コネクタ 32"/>
          <p:cNvCxnSpPr/>
          <p:nvPr/>
        </p:nvCxnSpPr>
        <p:spPr>
          <a:xfrm>
            <a:off x="2555776" y="4365104"/>
            <a:ext cx="1368152" cy="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>
            <a:off x="5868144" y="4653136"/>
            <a:ext cx="1368152" cy="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H="1">
            <a:off x="2555776" y="5013176"/>
            <a:ext cx="1368152" cy="0"/>
          </a:xfrm>
          <a:prstGeom prst="straightConnector1">
            <a:avLst/>
          </a:prstGeom>
          <a:ln w="76200">
            <a:prstDash val="dash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6" name="角丸四角形吹き出し 35"/>
          <p:cNvSpPr/>
          <p:nvPr/>
        </p:nvSpPr>
        <p:spPr>
          <a:xfrm>
            <a:off x="2555776" y="3717032"/>
            <a:ext cx="1296144" cy="360040"/>
          </a:xfrm>
          <a:prstGeom prst="wedgeRoundRectCallout">
            <a:avLst>
              <a:gd name="adj1" fmla="val -20833"/>
              <a:gd name="adj2" fmla="val 95367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仕入れ</a:t>
            </a:r>
            <a:endParaRPr kumimoji="1" lang="ja-JP" altLang="en-US" sz="1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7" name="円形吹き出し 36"/>
          <p:cNvSpPr/>
          <p:nvPr/>
        </p:nvSpPr>
        <p:spPr>
          <a:xfrm>
            <a:off x="5364088" y="3861048"/>
            <a:ext cx="2088232" cy="504056"/>
          </a:xfrm>
          <a:prstGeom prst="wedgeEllipseCallout">
            <a:avLst>
              <a:gd name="adj1" fmla="val -10383"/>
              <a:gd name="adj2" fmla="val 82420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ブランドの</a:t>
            </a:r>
            <a:endParaRPr kumimoji="1" lang="en-US" altLang="ja-JP" sz="1400" b="1" dirty="0" smtClean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ja-JP" altLang="en-US" sz="14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信頼が武器</a:t>
            </a:r>
            <a:endParaRPr kumimoji="1" lang="ja-JP" altLang="en-US" sz="1400" b="1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2555776" y="5373216"/>
            <a:ext cx="1296144" cy="360040"/>
          </a:xfrm>
          <a:prstGeom prst="wedgeRoundRectCallout">
            <a:avLst>
              <a:gd name="adj1" fmla="val 21496"/>
              <a:gd name="adj2" fmla="val -113786"/>
              <a:gd name="adj3" fmla="val 16667"/>
            </a:avLst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返品可能</a:t>
            </a:r>
            <a:endParaRPr kumimoji="1" lang="ja-JP" altLang="en-US" sz="14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9" name="角丸四角形 38"/>
          <p:cNvSpPr/>
          <p:nvPr/>
        </p:nvSpPr>
        <p:spPr>
          <a:xfrm>
            <a:off x="755576" y="3356992"/>
            <a:ext cx="144016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メーカー</a:t>
            </a:r>
            <a:endParaRPr kumimoji="1" lang="ja-JP" alt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7308304" y="3356992"/>
            <a:ext cx="1440160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消費者</a:t>
            </a:r>
            <a:endParaRPr kumimoji="1" lang="ja-JP" altLang="en-US" sz="16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508104" y="5445224"/>
            <a:ext cx="167545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参考：</a:t>
            </a:r>
            <a:r>
              <a:rPr kumimoji="1" lang="en-US" altLang="ja-JP" sz="1000" dirty="0" smtClean="0"/>
              <a:t>『</a:t>
            </a:r>
            <a:r>
              <a:rPr kumimoji="1" lang="ja-JP" altLang="en-US" sz="1000" dirty="0" smtClean="0"/>
              <a:t>流通マーケティング</a:t>
            </a:r>
            <a:r>
              <a:rPr kumimoji="1" lang="en-US" altLang="ja-JP" sz="1000" dirty="0" smtClean="0"/>
              <a:t>』</a:t>
            </a:r>
            <a:endParaRPr kumimoji="1" lang="ja-JP" altLang="en-US" sz="1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8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現在</a:t>
            </a:r>
            <a:r>
              <a:rPr kumimoji="1" lang="en-US" altLang="ja-JP" sz="2800" dirty="0" smtClean="0"/>
              <a:t>…</a:t>
            </a:r>
            <a:r>
              <a:rPr kumimoji="1" lang="ja-JP" altLang="en-US" sz="2800" dirty="0" smtClean="0"/>
              <a:t>衣料品や日用雑貨にも多くの</a:t>
            </a:r>
            <a:r>
              <a:rPr kumimoji="1" lang="en-US" altLang="ja-JP" sz="2800" dirty="0" smtClean="0"/>
              <a:t>PB</a:t>
            </a:r>
            <a:r>
              <a:rPr kumimoji="1" lang="ja-JP" altLang="en-US" sz="2800" dirty="0" smtClean="0"/>
              <a:t>が存在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本研究の対象</a:t>
            </a:r>
            <a:endParaRPr kumimoji="1" lang="ja-JP" altLang="en-US" sz="2800" dirty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971600" y="2708920"/>
            <a:ext cx="7200800" cy="2160240"/>
          </a:xfrm>
          <a:prstGeom prst="roundRect">
            <a:avLst/>
          </a:prstGeom>
          <a:ln w="76200" cmpd="thickThin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我々に最も身近で、購買頻度の高い</a:t>
            </a:r>
            <a:endParaRPr kumimoji="1" lang="en-US" altLang="ja-JP" sz="2000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r>
              <a:rPr kumimoji="1" lang="ja-JP" alt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小売業の食料品の</a:t>
            </a:r>
            <a:r>
              <a:rPr kumimoji="1" lang="en-US" altLang="ja-JP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PB</a:t>
            </a:r>
          </a:p>
          <a:p>
            <a:pPr algn="ctr"/>
            <a:r>
              <a:rPr kumimoji="1" lang="ja-JP" altLang="en-US" sz="2000" dirty="0" smtClean="0">
                <a:latin typeface="HG丸ｺﾞｼｯｸM-PRO" pitchFamily="50" charset="-128"/>
                <a:ea typeface="HG丸ｺﾞｼｯｸM-PRO" pitchFamily="50" charset="-128"/>
              </a:rPr>
              <a:t>に焦点を当てて研究していくものとする。</a:t>
            </a:r>
            <a:endParaRPr kumimoji="1" lang="ja-JP" altLang="en-US" sz="20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3074" name="Picture 2" descr="C:\Documents and Settings\bc1000795\Local Settings\Temporary Internet Files\Content.IE5\96Z54V3L\MC90043222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5301208"/>
            <a:ext cx="1863725" cy="1123950"/>
          </a:xfrm>
          <a:prstGeom prst="rect">
            <a:avLst/>
          </a:prstGeom>
          <a:noFill/>
        </p:spPr>
      </p:pic>
      <p:pic>
        <p:nvPicPr>
          <p:cNvPr id="3080" name="Picture 8" descr="C:\Documents and Settings\bc1000795\Local Settings\Temporary Internet Files\Content.IE5\96Z54V3L\MC90041274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5373216"/>
            <a:ext cx="1410343" cy="1173319"/>
          </a:xfrm>
          <a:prstGeom prst="rect">
            <a:avLst/>
          </a:prstGeom>
          <a:noFill/>
        </p:spPr>
      </p:pic>
      <p:pic>
        <p:nvPicPr>
          <p:cNvPr id="3082" name="Picture 10" descr="C:\Documents and Settings\bc1000795\Local Settings\Temporary Internet Files\Content.IE5\9C43WGEA\MC90021756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5157192"/>
            <a:ext cx="800557" cy="1455958"/>
          </a:xfrm>
          <a:prstGeom prst="rect">
            <a:avLst/>
          </a:prstGeom>
          <a:noFill/>
        </p:spPr>
      </p:pic>
      <p:pic>
        <p:nvPicPr>
          <p:cNvPr id="3083" name="Picture 11" descr="C:\Documents and Settings\bc1000795\Local Settings\Temporary Internet Files\Content.IE5\96Z54V3L\MC900045984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7584" y="5373216"/>
            <a:ext cx="1171767" cy="1152128"/>
          </a:xfrm>
          <a:prstGeom prst="rect">
            <a:avLst/>
          </a:prstGeom>
          <a:noFill/>
        </p:spPr>
      </p:pic>
      <p:pic>
        <p:nvPicPr>
          <p:cNvPr id="3086" name="Picture 14" descr="C:\Documents and Settings\bc1000795\Local Settings\Temporary Internet Files\Content.IE5\QLEW2PBG\MC900017207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040" y="5373216"/>
            <a:ext cx="1809891" cy="115212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PB</a:t>
            </a:r>
            <a:r>
              <a:rPr kumimoji="1" lang="ja-JP" altLang="en-US" dirty="0" smtClean="0"/>
              <a:t>の導入とこれまでのブーム</a:t>
            </a: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2400" dirty="0" smtClean="0"/>
              <a:t>　*</a:t>
            </a:r>
            <a:r>
              <a:rPr kumimoji="1" lang="en-US" altLang="ja-JP" sz="2400" dirty="0" smtClean="0"/>
              <a:t>1960</a:t>
            </a:r>
            <a:r>
              <a:rPr kumimoji="1" lang="ja-JP" altLang="en-US" sz="2400" dirty="0" smtClean="0"/>
              <a:t>～</a:t>
            </a:r>
            <a:r>
              <a:rPr kumimoji="1" lang="en-US" altLang="ja-JP" sz="2400" dirty="0" smtClean="0"/>
              <a:t>80</a:t>
            </a:r>
            <a:r>
              <a:rPr kumimoji="1" lang="ja-JP" altLang="en-US" sz="2400" dirty="0" smtClean="0"/>
              <a:t>年代半ば</a:t>
            </a:r>
            <a:r>
              <a:rPr kumimoji="1" lang="en-US" altLang="ja-JP" sz="2400" dirty="0" smtClean="0"/>
              <a:t>…PB</a:t>
            </a:r>
            <a:r>
              <a:rPr kumimoji="1" lang="ja-JP" altLang="en-US" sz="2400" dirty="0" smtClean="0"/>
              <a:t>の導入期</a:t>
            </a:r>
            <a:endParaRPr kumimoji="1"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大手スーパーを中心に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商品の開発・導入が開始</a:t>
            </a:r>
            <a:endParaRPr lang="en-US" altLang="ja-JP" sz="2400" dirty="0" smtClean="0"/>
          </a:p>
          <a:p>
            <a:pPr>
              <a:buNone/>
            </a:pPr>
            <a:r>
              <a:rPr kumimoji="1" lang="ja-JP" altLang="en-US" sz="2400" dirty="0" smtClean="0"/>
              <a:t>　　目的</a:t>
            </a:r>
            <a:r>
              <a:rPr kumimoji="1" lang="en-US" altLang="ja-JP" sz="2400" dirty="0" smtClean="0"/>
              <a:t>…</a:t>
            </a:r>
            <a:r>
              <a:rPr kumimoji="1" lang="ja-JP" altLang="en-US" sz="2400" dirty="0" smtClean="0"/>
              <a:t>低価格販売の実現</a:t>
            </a:r>
            <a:endParaRPr kumimoji="1"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製造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中小メーカーが</a:t>
            </a:r>
            <a:r>
              <a:rPr lang="en-US" altLang="ja-JP" sz="2400" dirty="0" smtClean="0"/>
              <a:t>PB</a:t>
            </a:r>
            <a:r>
              <a:rPr lang="ja-JP" altLang="en-US" sz="2400" dirty="0" smtClean="0"/>
              <a:t>商品を供給</a:t>
            </a:r>
            <a:endParaRPr lang="en-US" altLang="ja-JP" sz="2400" dirty="0" smtClean="0"/>
          </a:p>
          <a:p>
            <a:pPr>
              <a:buNone/>
            </a:pPr>
            <a:endParaRPr kumimoji="1"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endParaRPr kumimoji="1"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 algn="ctr">
              <a:buNone/>
            </a:pPr>
            <a:r>
              <a:rPr lang="en-US" altLang="ja-JP" sz="2000" dirty="0" smtClean="0"/>
              <a:t>PB</a:t>
            </a:r>
            <a:r>
              <a:rPr lang="ja-JP" altLang="en-US" sz="2000" dirty="0" smtClean="0"/>
              <a:t>戦略は頓挫</a:t>
            </a:r>
            <a:r>
              <a:rPr lang="en-US" altLang="ja-JP" sz="2000" dirty="0" smtClean="0"/>
              <a:t>…</a:t>
            </a:r>
            <a:r>
              <a:rPr lang="ja-JP" altLang="en-US" sz="2000" dirty="0" smtClean="0"/>
              <a:t>その後は品質向上を目指す</a:t>
            </a:r>
            <a:endParaRPr kumimoji="1" lang="ja-JP" altLang="en-US" sz="2000" dirty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pic>
        <p:nvPicPr>
          <p:cNvPr id="13" name="Picture 2" descr="C:\Documents and Settings\bc1000795\Local Settings\Temporary Internet Files\Content.IE5\49PGDNPH\MC90039777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149080"/>
            <a:ext cx="1843422" cy="1512168"/>
          </a:xfrm>
          <a:prstGeom prst="rect">
            <a:avLst/>
          </a:prstGeom>
          <a:noFill/>
        </p:spPr>
      </p:pic>
      <p:sp>
        <p:nvSpPr>
          <p:cNvPr id="14" name="角丸四角形吹き出し 13"/>
          <p:cNvSpPr/>
          <p:nvPr/>
        </p:nvSpPr>
        <p:spPr>
          <a:xfrm>
            <a:off x="2699792" y="4005064"/>
            <a:ext cx="5904656" cy="1224136"/>
          </a:xfrm>
          <a:prstGeom prst="wedgeRoundRectCallout">
            <a:avLst>
              <a:gd name="adj1" fmla="val -53664"/>
              <a:gd name="adj2" fmla="val -15185"/>
              <a:gd name="adj3" fmla="val 16667"/>
            </a:avLst>
          </a:prstGeom>
          <a:gradFill flip="none" rotWithShape="1">
            <a:gsLst>
              <a:gs pos="0">
                <a:schemeClr val="accent2">
                  <a:lumMod val="50000"/>
                  <a:shade val="30000"/>
                  <a:satMod val="115000"/>
                </a:schemeClr>
              </a:gs>
              <a:gs pos="50000">
                <a:schemeClr val="accent2">
                  <a:lumMod val="50000"/>
                  <a:shade val="67500"/>
                  <a:satMod val="115000"/>
                </a:schemeClr>
              </a:gs>
              <a:gs pos="100000">
                <a:schemeClr val="accent2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latin typeface="+mj-ea"/>
                <a:ea typeface="+mj-ea"/>
              </a:rPr>
              <a:t>安かろう、悪かろう</a:t>
            </a:r>
            <a:r>
              <a:rPr kumimoji="1" lang="en-US" altLang="ja-JP" sz="3600" dirty="0" smtClean="0">
                <a:latin typeface="+mj-ea"/>
                <a:ea typeface="+mj-ea"/>
              </a:rPr>
              <a:t>…</a:t>
            </a:r>
            <a:endParaRPr kumimoji="1" lang="ja-JP" altLang="en-US" sz="3600" dirty="0">
              <a:latin typeface="+mj-ea"/>
              <a:ea typeface="+mj-ea"/>
            </a:endParaRPr>
          </a:p>
        </p:txBody>
      </p:sp>
      <p:sp>
        <p:nvSpPr>
          <p:cNvPr id="15" name="下矢印 14"/>
          <p:cNvSpPr/>
          <p:nvPr/>
        </p:nvSpPr>
        <p:spPr>
          <a:xfrm>
            <a:off x="4283968" y="5373216"/>
            <a:ext cx="504056" cy="21602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/>
              <a:t>導入後の</a:t>
            </a:r>
            <a:r>
              <a:rPr lang="en-US" altLang="ja-JP" sz="2800" dirty="0" smtClean="0"/>
              <a:t>PB</a:t>
            </a:r>
            <a:r>
              <a:rPr lang="ja-JP" altLang="en-US" sz="2800" dirty="0" smtClean="0"/>
              <a:t>ブームの要因</a:t>
            </a:r>
            <a:endParaRPr lang="en-US" altLang="ja-JP" sz="2800" dirty="0" smtClean="0"/>
          </a:p>
          <a:p>
            <a:pPr>
              <a:buNone/>
            </a:pPr>
            <a:r>
              <a:rPr kumimoji="1" lang="ja-JP" altLang="en-US" sz="2400" dirty="0" smtClean="0"/>
              <a:t>　*</a:t>
            </a:r>
            <a:r>
              <a:rPr kumimoji="1" lang="en-US" altLang="ja-JP" sz="2400" dirty="0" smtClean="0"/>
              <a:t>PB</a:t>
            </a:r>
            <a:r>
              <a:rPr kumimoji="1" lang="ja-JP" altLang="en-US" sz="2400" dirty="0" smtClean="0"/>
              <a:t>ブームのきっかけは決まって「</a:t>
            </a:r>
            <a:r>
              <a:rPr kumimoji="1" lang="ja-JP" alt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景気後退</a:t>
            </a:r>
            <a:r>
              <a:rPr kumimoji="1" lang="ja-JP" altLang="en-US" sz="2400" dirty="0" smtClean="0"/>
              <a:t>」</a:t>
            </a:r>
            <a:endParaRPr kumimoji="1"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endParaRPr kumimoji="1"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endParaRPr kumimoji="1" lang="en-US" altLang="ja-JP" sz="2400" dirty="0" smtClean="0"/>
          </a:p>
          <a:p>
            <a:pPr algn="ctr">
              <a:buNone/>
            </a:pPr>
            <a:r>
              <a:rPr lang="en-US" altLang="ja-JP" sz="2800" u="sng" dirty="0" smtClean="0"/>
              <a:t>PB</a:t>
            </a:r>
            <a:r>
              <a:rPr lang="ja-JP" altLang="en-US" sz="2800" u="sng" dirty="0" smtClean="0"/>
              <a:t>が注目される</a:t>
            </a:r>
            <a:endParaRPr lang="en-US" altLang="ja-JP" sz="2800" u="sng" dirty="0" smtClean="0"/>
          </a:p>
          <a:p>
            <a:pPr algn="ctr">
              <a:buNone/>
            </a:pPr>
            <a:r>
              <a:rPr kumimoji="1" lang="ja-JP" altLang="en-US" sz="2400" dirty="0" smtClean="0"/>
              <a:t>しかし</a:t>
            </a:r>
            <a:r>
              <a:rPr kumimoji="1" lang="en-US" altLang="ja-JP" sz="2400" dirty="0" smtClean="0"/>
              <a:t>…</a:t>
            </a:r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16" name="対角する 2 つの角を切り取った四角形 15"/>
          <p:cNvSpPr/>
          <p:nvPr/>
        </p:nvSpPr>
        <p:spPr>
          <a:xfrm>
            <a:off x="899592" y="2564904"/>
            <a:ext cx="7488832" cy="1368152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latin typeface="+mj-ea"/>
                <a:ea typeface="+mj-ea"/>
              </a:rPr>
              <a:t>①消費者の</a:t>
            </a:r>
            <a:r>
              <a:rPr kumimoji="1" lang="ja-JP" alt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節約・低価格志向</a:t>
            </a:r>
            <a:r>
              <a:rPr kumimoji="1" lang="ja-JP" altLang="en-US" sz="2800" dirty="0" smtClean="0">
                <a:latin typeface="+mj-ea"/>
                <a:ea typeface="+mj-ea"/>
              </a:rPr>
              <a:t>が強まる</a:t>
            </a:r>
            <a:endParaRPr kumimoji="1" lang="en-US" altLang="ja-JP" sz="2800" dirty="0" smtClean="0">
              <a:latin typeface="+mj-ea"/>
              <a:ea typeface="+mj-ea"/>
            </a:endParaRPr>
          </a:p>
          <a:p>
            <a:pPr algn="ctr"/>
            <a:r>
              <a:rPr lang="ja-JP" altLang="en-US" sz="2800" dirty="0" smtClean="0">
                <a:latin typeface="+mj-ea"/>
                <a:ea typeface="+mj-ea"/>
              </a:rPr>
              <a:t>②小売業側の</a:t>
            </a:r>
            <a:r>
              <a:rPr lang="ja-JP" altLang="en-US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利益の確保の必要性</a:t>
            </a:r>
            <a:endParaRPr kumimoji="1" lang="ja-JP" altLang="en-US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7" name="下矢印 16"/>
          <p:cNvSpPr/>
          <p:nvPr/>
        </p:nvSpPr>
        <p:spPr>
          <a:xfrm>
            <a:off x="4355976" y="4077072"/>
            <a:ext cx="432048" cy="216024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098" name="Picture 2" descr="C:\Documents and Settings\bc1000795\Local Settings\Temporary Internet Files\Content.IE5\QLEW2PBG\MC9004325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293096"/>
            <a:ext cx="494785" cy="494785"/>
          </a:xfrm>
          <a:prstGeom prst="rect">
            <a:avLst/>
          </a:prstGeom>
          <a:noFill/>
        </p:spPr>
      </p:pic>
      <p:sp>
        <p:nvSpPr>
          <p:cNvPr id="20" name="フローチャート : 代替処理 19"/>
          <p:cNvSpPr/>
          <p:nvPr/>
        </p:nvSpPr>
        <p:spPr>
          <a:xfrm>
            <a:off x="755576" y="5229200"/>
            <a:ext cx="7776864" cy="1224136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景気の回復とともに消費者が</a:t>
            </a:r>
            <a:r>
              <a:rPr kumimoji="1" lang="en-US" altLang="ja-JP" sz="2400" dirty="0" smtClean="0">
                <a:latin typeface="+mj-ea"/>
                <a:ea typeface="+mj-ea"/>
              </a:rPr>
              <a:t>NB</a:t>
            </a:r>
            <a:r>
              <a:rPr kumimoji="1" lang="ja-JP" altLang="en-US" sz="2400" dirty="0" smtClean="0">
                <a:latin typeface="+mj-ea"/>
                <a:ea typeface="+mj-ea"/>
              </a:rPr>
              <a:t>志向に戻る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lang="ja-JP" altLang="en-US" sz="2400" dirty="0" smtClean="0">
                <a:latin typeface="+mj-ea"/>
                <a:ea typeface="+mj-ea"/>
              </a:rPr>
              <a:t>＝</a:t>
            </a:r>
            <a:r>
              <a:rPr lang="en-US" altLang="ja-JP" sz="2400" dirty="0" smtClean="0">
                <a:latin typeface="+mj-ea"/>
                <a:ea typeface="+mj-ea"/>
              </a:rPr>
              <a:t>PB</a:t>
            </a:r>
            <a:r>
              <a:rPr lang="ja-JP" altLang="en-US" sz="2400" dirty="0" smtClean="0">
                <a:latin typeface="+mj-ea"/>
                <a:ea typeface="+mj-ea"/>
              </a:rPr>
              <a:t>ブームは短く、いずれ去るもの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367136" y="6237312"/>
            <a:ext cx="72373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kumimoji="1" lang="ja-JP" altLang="en-US" sz="1100" dirty="0" smtClean="0"/>
              <a:t>食品関連企業の戦略的展望</a:t>
            </a:r>
            <a:r>
              <a:rPr kumimoji="1" lang="en-US" altLang="ja-JP" sz="1100" dirty="0" smtClean="0"/>
              <a:t>-</a:t>
            </a:r>
            <a:r>
              <a:rPr kumimoji="1" lang="ja-JP" altLang="en-US" sz="1100" dirty="0" smtClean="0"/>
              <a:t>プライベート・ブランド商品戦略の課題克服と新たな企業形態の拡がり</a:t>
            </a:r>
            <a:r>
              <a:rPr kumimoji="1" lang="en-US" altLang="ja-JP" sz="1100" dirty="0" smtClean="0"/>
              <a:t>-』</a:t>
            </a:r>
            <a:endParaRPr kumimoji="1" lang="ja-JP" altLang="en-US" sz="1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755576" y="0"/>
            <a:ext cx="72008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539552" y="0"/>
            <a:ext cx="144016" cy="9807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0"/>
            <a:ext cx="432048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980728"/>
          </a:xfrm>
        </p:spPr>
        <p:txBody>
          <a:bodyPr/>
          <a:lstStyle/>
          <a:p>
            <a:r>
              <a:rPr kumimoji="1" lang="ja-JP" altLang="en-US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endParaRPr kumimoji="1" lang="ja-JP" altLang="en-US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0" y="980728"/>
            <a:ext cx="9144000" cy="432048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 smtClean="0"/>
              <a:t>現在の日本の</a:t>
            </a:r>
            <a:r>
              <a:rPr lang="en-US" altLang="ja-JP" sz="2800" dirty="0" smtClean="0"/>
              <a:t>PB</a:t>
            </a:r>
            <a:r>
              <a:rPr lang="ja-JP" altLang="en-US" sz="2800" dirty="0" smtClean="0"/>
              <a:t>ブームのきっかけ</a:t>
            </a:r>
            <a:endParaRPr lang="en-US" altLang="ja-JP" sz="2800" dirty="0" smtClean="0"/>
          </a:p>
          <a:p>
            <a:pPr marL="0" indent="0">
              <a:buNone/>
            </a:pPr>
            <a:r>
              <a:rPr lang="ja-JP" altLang="en-US" sz="2400" dirty="0" smtClean="0"/>
              <a:t>　*</a:t>
            </a:r>
            <a:r>
              <a:rPr lang="en-US" altLang="ja-JP" sz="2400" dirty="0" smtClean="0"/>
              <a:t>2007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08</a:t>
            </a:r>
            <a:r>
              <a:rPr lang="ja-JP" altLang="en-US" sz="2400" dirty="0" smtClean="0"/>
              <a:t>年の原油高高騰＆リーマン・ショックの不況</a:t>
            </a:r>
            <a:endParaRPr lang="en-US" altLang="ja-JP" sz="2400" dirty="0" smtClean="0"/>
          </a:p>
        </p:txBody>
      </p:sp>
      <p:sp>
        <p:nvSpPr>
          <p:cNvPr id="23" name="日付プレースホルダ 2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DD37-506E-467F-B388-4BCDCA713DAD}" type="datetime1">
              <a:rPr kumimoji="1" lang="ja-JP" altLang="en-US" smtClean="0"/>
              <a:pPr/>
              <a:t>2012/9/3</a:t>
            </a:fld>
            <a:endParaRPr kumimoji="1" lang="ja-JP" altLang="en-US"/>
          </a:p>
        </p:txBody>
      </p:sp>
      <p:sp>
        <p:nvSpPr>
          <p:cNvPr id="24" name="スライド番号プレースホル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FA0D2-F057-4B4C-A837-6B42C37B3C50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378856" y="6099773"/>
            <a:ext cx="41044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参考：</a:t>
            </a:r>
            <a:r>
              <a:rPr kumimoji="1" lang="en-US" altLang="ja-JP" sz="1100" dirty="0" smtClean="0"/>
              <a:t>『</a:t>
            </a:r>
            <a:r>
              <a:rPr lang="ja-JP" altLang="en-US" sz="1100" dirty="0"/>
              <a:t>小売業における</a:t>
            </a:r>
            <a:r>
              <a:rPr lang="en-US" altLang="ja-JP" sz="1100" dirty="0"/>
              <a:t>PB</a:t>
            </a:r>
            <a:r>
              <a:rPr lang="ja-JP" altLang="en-US" sz="1100" dirty="0"/>
              <a:t>商品取扱の現状と成果並びに課題</a:t>
            </a:r>
            <a:r>
              <a:rPr kumimoji="1" lang="en-US" altLang="ja-JP" sz="1100" dirty="0" smtClean="0"/>
              <a:t>』</a:t>
            </a:r>
            <a:endParaRPr kumimoji="1" lang="ja-JP" altLang="en-US" sz="1100" dirty="0"/>
          </a:p>
        </p:txBody>
      </p:sp>
      <p:sp>
        <p:nvSpPr>
          <p:cNvPr id="3" name="円形吹き出し 2"/>
          <p:cNvSpPr/>
          <p:nvPr/>
        </p:nvSpPr>
        <p:spPr>
          <a:xfrm>
            <a:off x="899592" y="2636912"/>
            <a:ext cx="3744416" cy="1584176"/>
          </a:xfrm>
          <a:prstGeom prst="wedgeEllipseCallout">
            <a:avLst>
              <a:gd name="adj1" fmla="val 26973"/>
              <a:gd name="adj2" fmla="val -55251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食品原材料の高騰</a:t>
            </a:r>
            <a:endParaRPr kumimoji="1" lang="en-US" altLang="ja-JP" sz="2400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⇒</a:t>
            </a:r>
            <a:r>
              <a:rPr kumimoji="1" lang="en-US" altLang="ja-JP" sz="2400" b="1" dirty="0" smtClean="0">
                <a:latin typeface="+mj-ea"/>
                <a:ea typeface="+mj-ea"/>
              </a:rPr>
              <a:t>NB</a:t>
            </a:r>
            <a:r>
              <a:rPr kumimoji="1" lang="ja-JP" altLang="en-US" sz="2400" b="1" dirty="0" smtClean="0">
                <a:latin typeface="+mj-ea"/>
                <a:ea typeface="+mj-ea"/>
              </a:rPr>
              <a:t>の値上げ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sp>
        <p:nvSpPr>
          <p:cNvPr id="18" name="円形吹き出し 17"/>
          <p:cNvSpPr/>
          <p:nvPr/>
        </p:nvSpPr>
        <p:spPr>
          <a:xfrm>
            <a:off x="4788024" y="2666632"/>
            <a:ext cx="3888432" cy="1584176"/>
          </a:xfrm>
          <a:prstGeom prst="wedgeEllipseCallout">
            <a:avLst>
              <a:gd name="adj1" fmla="val -31789"/>
              <a:gd name="adj2" fmla="val -5756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+mj-ea"/>
                <a:ea typeface="+mj-ea"/>
              </a:rPr>
              <a:t>消費者の</a:t>
            </a:r>
            <a:r>
              <a:rPr kumimoji="1" lang="ja-JP" altLang="en-US" sz="2400" b="1" dirty="0" smtClean="0">
                <a:latin typeface="+mj-ea"/>
                <a:ea typeface="+mj-ea"/>
              </a:rPr>
              <a:t>節約・</a:t>
            </a:r>
            <a:endParaRPr kumimoji="1" lang="en-US" altLang="ja-JP" sz="2400" b="1" dirty="0" smtClean="0">
              <a:latin typeface="+mj-ea"/>
              <a:ea typeface="+mj-ea"/>
            </a:endParaRPr>
          </a:p>
          <a:p>
            <a:pPr algn="ctr"/>
            <a:r>
              <a:rPr kumimoji="1" lang="ja-JP" altLang="en-US" sz="2400" b="1" dirty="0" smtClean="0">
                <a:latin typeface="+mj-ea"/>
                <a:ea typeface="+mj-ea"/>
              </a:rPr>
              <a:t>価格志向の高まり</a:t>
            </a:r>
            <a:endParaRPr kumimoji="1" lang="ja-JP" altLang="en-US" sz="2400" b="1" dirty="0">
              <a:latin typeface="+mj-ea"/>
              <a:ea typeface="+mj-ea"/>
            </a:endParaRPr>
          </a:p>
        </p:txBody>
      </p:sp>
      <p:sp>
        <p:nvSpPr>
          <p:cNvPr id="5" name="下矢印 4"/>
          <p:cNvSpPr/>
          <p:nvPr/>
        </p:nvSpPr>
        <p:spPr>
          <a:xfrm>
            <a:off x="4355976" y="4221088"/>
            <a:ext cx="576064" cy="288032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971600" y="4653136"/>
            <a:ext cx="7344816" cy="13681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latin typeface="+mj-ea"/>
                <a:ea typeface="+mj-ea"/>
              </a:rPr>
              <a:t>小売業者は</a:t>
            </a:r>
            <a:r>
              <a:rPr kumimoji="1" lang="ja-JP" alt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価格訴求型の</a:t>
            </a:r>
            <a:r>
              <a:rPr kumimoji="1" lang="en-US" altLang="ja-JP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PB</a:t>
            </a:r>
          </a:p>
          <a:p>
            <a:pPr algn="ctr"/>
            <a:r>
              <a:rPr kumimoji="1" lang="ja-JP" altLang="en-US" sz="2800" dirty="0" smtClean="0">
                <a:latin typeface="+mj-ea"/>
                <a:ea typeface="+mj-ea"/>
              </a:rPr>
              <a:t>を打ち出し、市場拡大</a:t>
            </a:r>
            <a:endParaRPr kumimoji="1" lang="ja-JP" altLang="en-US" sz="28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2285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モジュール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ユーザー定義 1">
      <a:majorFont>
        <a:latin typeface="HG丸ｺﾞｼｯｸM-PRO"/>
        <a:ea typeface="HG丸ｺﾞｼｯｸM-PRO"/>
        <a:cs typeface=""/>
      </a:majorFont>
      <a:minorFont>
        <a:latin typeface="HGｺﾞｼｯｸM"/>
        <a:ea typeface="HGｺﾞｼｯｸ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1381</TotalTime>
  <Words>1625</Words>
  <Application>Microsoft Office PowerPoint</Application>
  <PresentationFormat>画面に合わせる (4:3)</PresentationFormat>
  <Paragraphs>377</Paragraphs>
  <Slides>31</Slides>
  <Notes>1</Notes>
  <HiddenSlides>1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32" baseType="lpstr">
      <vt:lpstr>Office テーマ</vt:lpstr>
      <vt:lpstr>プライベート・ブランド(仮)</vt:lpstr>
      <vt:lpstr>目次</vt:lpstr>
      <vt:lpstr>はじめに</vt:lpstr>
      <vt:lpstr>プライベート・ブランド</vt:lpstr>
      <vt:lpstr>　</vt:lpstr>
      <vt:lpstr>　</vt:lpstr>
      <vt:lpstr>　</vt:lpstr>
      <vt:lpstr>　</vt:lpstr>
      <vt:lpstr>　</vt:lpstr>
      <vt:lpstr>　</vt:lpstr>
      <vt:lpstr>　</vt:lpstr>
      <vt:lpstr>　</vt:lpstr>
      <vt:lpstr>　</vt:lpstr>
      <vt:lpstr>企業の狙い</vt:lpstr>
      <vt:lpstr>　</vt:lpstr>
      <vt:lpstr>現状</vt:lpstr>
      <vt:lpstr>　</vt:lpstr>
      <vt:lpstr>　</vt:lpstr>
      <vt:lpstr>問題意識</vt:lpstr>
      <vt:lpstr>ストア・ロイヤルティ</vt:lpstr>
      <vt:lpstr>　</vt:lpstr>
      <vt:lpstr>　</vt:lpstr>
      <vt:lpstr>　</vt:lpstr>
      <vt:lpstr>　</vt:lpstr>
      <vt:lpstr>　</vt:lpstr>
      <vt:lpstr>　</vt:lpstr>
      <vt:lpstr>研究目的</vt:lpstr>
      <vt:lpstr>今後の展開</vt:lpstr>
      <vt:lpstr>参考文献一覧</vt:lpstr>
      <vt:lpstr>参考URL一覧</vt:lpstr>
      <vt:lpstr>スライド 31</vt:lpstr>
    </vt:vector>
  </TitlesOfParts>
  <Company>東洋大学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プライベート・ブランド(仮)</dc:title>
  <dc:creator>飯島亜沙美</dc:creator>
  <cp:lastModifiedBy>みやこ</cp:lastModifiedBy>
  <cp:revision>119</cp:revision>
  <dcterms:created xsi:type="dcterms:W3CDTF">2012-08-09T04:28:44Z</dcterms:created>
  <dcterms:modified xsi:type="dcterms:W3CDTF">2012-09-03T11:51:55Z</dcterms:modified>
</cp:coreProperties>
</file>